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1"/>
  </p:notesMasterIdLst>
  <p:handoutMasterIdLst>
    <p:handoutMasterId r:id="rId42"/>
  </p:handoutMasterIdLst>
  <p:sldIdLst>
    <p:sldId id="300" r:id="rId3"/>
    <p:sldId id="363" r:id="rId4"/>
    <p:sldId id="294" r:id="rId5"/>
    <p:sldId id="362" r:id="rId6"/>
    <p:sldId id="366" r:id="rId7"/>
    <p:sldId id="365" r:id="rId8"/>
    <p:sldId id="371" r:id="rId9"/>
    <p:sldId id="303" r:id="rId10"/>
    <p:sldId id="304" r:id="rId11"/>
    <p:sldId id="305" r:id="rId12"/>
    <p:sldId id="364" r:id="rId13"/>
    <p:sldId id="288" r:id="rId14"/>
    <p:sldId id="302" r:id="rId15"/>
    <p:sldId id="344" r:id="rId16"/>
    <p:sldId id="367" r:id="rId17"/>
    <p:sldId id="368" r:id="rId18"/>
    <p:sldId id="369" r:id="rId19"/>
    <p:sldId id="296" r:id="rId20"/>
    <p:sldId id="299" r:id="rId21"/>
    <p:sldId id="318" r:id="rId22"/>
    <p:sldId id="320" r:id="rId23"/>
    <p:sldId id="322" r:id="rId24"/>
    <p:sldId id="323" r:id="rId25"/>
    <p:sldId id="349" r:id="rId26"/>
    <p:sldId id="351" r:id="rId27"/>
    <p:sldId id="352" r:id="rId28"/>
    <p:sldId id="354" r:id="rId29"/>
    <p:sldId id="355" r:id="rId30"/>
    <p:sldId id="356" r:id="rId31"/>
    <p:sldId id="357" r:id="rId32"/>
    <p:sldId id="358" r:id="rId33"/>
    <p:sldId id="359" r:id="rId34"/>
    <p:sldId id="326" r:id="rId35"/>
    <p:sldId id="360" r:id="rId36"/>
    <p:sldId id="370" r:id="rId37"/>
    <p:sldId id="343" r:id="rId38"/>
    <p:sldId id="298" r:id="rId39"/>
    <p:sldId id="37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FCFD"/>
    <a:srgbClr val="BBE6E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6" autoAdjust="0"/>
    <p:restoredTop sz="94670" autoAdjust="0"/>
  </p:normalViewPr>
  <p:slideViewPr>
    <p:cSldViewPr>
      <p:cViewPr varScale="1">
        <p:scale>
          <a:sx n="52" d="100"/>
          <a:sy n="52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86B488C-1273-4F46-A528-C4B9A09DB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8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EC76FE6-18FF-4904-A79F-D11B604C1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9525" y="914400"/>
            <a:ext cx="4430713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5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7A14-3996-47A9-9A48-26CD8D049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7A14-3996-47A9-9A48-26CD8D049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7BE582-C6D6-42C1-9349-E2A84CC8A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B647-AD83-4603-B7BF-FFAD3CBD6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A3655-1E44-4424-9E39-7DA470DC4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6361-70C8-432A-93F0-141DC7F2B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5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4406900"/>
            <a:ext cx="70469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2906713"/>
            <a:ext cx="70469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D7405-60FD-4A25-B3DD-05BF605EA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DF076-3FBF-4A8F-80EC-28CA0F9DD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4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174875"/>
            <a:ext cx="3429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91BC-C0BE-4454-B6FD-E10313E72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8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4675C-63F2-4474-8BB9-0E7CEB072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33C3B-11B0-46D4-8DAE-F9DF6935FA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9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287" y="273050"/>
            <a:ext cx="2779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287" y="1435100"/>
            <a:ext cx="27797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13750-4AB4-48A8-B763-37883CEE0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C3572-32B7-45E0-9C7C-9AB15D44F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5C5CA75-96F3-42DA-8C73-E2B32B310B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9_kqgir9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spcollege.edu/Community/AP/SitePages/Hom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81100" y="1371600"/>
            <a:ext cx="7239000" cy="2133600"/>
          </a:xfrm>
        </p:spPr>
        <p:txBody>
          <a:bodyPr/>
          <a:lstStyle/>
          <a:p>
            <a:pPr algn="ctr"/>
            <a:r>
              <a:rPr lang="en-US" sz="3200" b="0" dirty="0">
                <a:latin typeface="Adobe Caslon Pro Bold" panose="0205070206050A020403" pitchFamily="18" charset="0"/>
              </a:rPr>
              <a:t/>
            </a:r>
            <a:br>
              <a:rPr lang="en-US" sz="3200" b="0" dirty="0">
                <a:latin typeface="Adobe Caslon Pro Bold" panose="0205070206050A020403" pitchFamily="18" charset="0"/>
              </a:rPr>
            </a:br>
            <a:r>
              <a:rPr lang="en-US" sz="3200" b="0" dirty="0">
                <a:latin typeface="Adobe Caslon Pro Bold" panose="0205070206050A020403" pitchFamily="18" charset="0"/>
              </a:rPr>
              <a:t> </a:t>
            </a:r>
            <a:br>
              <a:rPr lang="en-US" sz="3200" b="0" dirty="0">
                <a:latin typeface="Adobe Caslon Pro Bold" panose="0205070206050A020403" pitchFamily="18" charset="0"/>
              </a:rPr>
            </a:br>
            <a:r>
              <a:rPr lang="en-US" sz="32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3200" b="0" dirty="0" smtClean="0">
                <a:latin typeface="Adobe Caslon Pro Bold" panose="0205070206050A020403" pitchFamily="18" charset="0"/>
              </a:rPr>
              <a:t/>
            </a:r>
            <a:br>
              <a:rPr lang="en-US" sz="3200" b="0" dirty="0" smtClean="0">
                <a:latin typeface="Adobe Caslon Pro Bold" panose="0205070206050A020403" pitchFamily="18" charset="0"/>
              </a:rPr>
            </a:br>
            <a:r>
              <a:rPr lang="en-US" sz="32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32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3200" b="0" dirty="0">
                <a:latin typeface="Adobe Caslon Pro Bold" panose="0205070206050A020403" pitchFamily="18" charset="0"/>
              </a:rPr>
            </a:br>
            <a:r>
              <a:rPr lang="en-US" sz="32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3200" b="0" dirty="0" smtClean="0">
                <a:latin typeface="Adobe Caslon Pro Bold" panose="0205070206050A020403" pitchFamily="18" charset="0"/>
              </a:rPr>
              <a:t/>
            </a:r>
            <a:br>
              <a:rPr lang="en-US" sz="3200" b="0" dirty="0" smtClean="0">
                <a:latin typeface="Adobe Caslon Pro Bold" panose="0205070206050A020403" pitchFamily="18" charset="0"/>
              </a:rPr>
            </a:br>
            <a:r>
              <a:rPr lang="en-US" sz="32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32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3200" dirty="0">
              <a:latin typeface="Adobe Caslon Pro Bold" panose="0205070206050A020403" pitchFamily="18" charset="0"/>
              <a:cs typeface="Andalus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05000" y="4343400"/>
            <a:ext cx="6286500" cy="1295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National Higher </a:t>
            </a:r>
            <a:r>
              <a:rPr lang="en-US" dirty="0" smtClean="0"/>
              <a:t>Education Benchmarking Conference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Overland Park, Kansas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May 4, 2016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+mj-lt"/>
              </a:rPr>
              <a:t>Ms. Margaret E. Bowman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+mj-lt"/>
              </a:rPr>
              <a:t>Director of Curriculum Services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+mj-lt"/>
              </a:rPr>
              <a:t>St. Petersburg College</a:t>
            </a:r>
            <a:endParaRPr lang="en-US" sz="1400" dirty="0">
              <a:latin typeface="+mj-lt"/>
            </a:endParaRPr>
          </a:p>
        </p:txBody>
      </p:sp>
      <p:pic>
        <p:nvPicPr>
          <p:cNvPr id="4" name="Picture 3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905000" y="5410200"/>
            <a:ext cx="62865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840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4142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Why are Academic Pathways necessary?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5" y="1868530"/>
            <a:ext cx="8232389" cy="3770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9753" y="5895201"/>
            <a:ext cx="890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Complete College America </a:t>
            </a:r>
            <a:r>
              <a:rPr lang="en-US" sz="1200" i="1" dirty="0" smtClean="0"/>
              <a:t>The Game Changers </a:t>
            </a:r>
            <a:r>
              <a:rPr lang="en-US" sz="1200" dirty="0" smtClean="0"/>
              <a:t>October 2013</a:t>
            </a:r>
            <a:endParaRPr lang="en-US" sz="1200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22511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4142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Why are Academic Pathways necessary?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-139753" y="6047601"/>
            <a:ext cx="890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Complete College America </a:t>
            </a:r>
            <a:r>
              <a:rPr lang="en-US" sz="1200" i="1" dirty="0" smtClean="0"/>
              <a:t>The Game Changers </a:t>
            </a:r>
            <a:r>
              <a:rPr lang="en-US" sz="1200" dirty="0" smtClean="0"/>
              <a:t>October 2013</a:t>
            </a:r>
            <a:endParaRPr lang="en-US" sz="1200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390277"/>
              </p:ext>
            </p:extLst>
          </p:nvPr>
        </p:nvGraphicFramePr>
        <p:xfrm>
          <a:off x="838199" y="1844040"/>
          <a:ext cx="7620000" cy="402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0000"/>
                <a:gridCol w="2540000"/>
                <a:gridCol w="25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Connection</a:t>
                      </a:r>
                      <a:endParaRPr lang="en-US" i="1" dirty="0" smtClean="0"/>
                    </a:p>
                    <a:p>
                      <a:pPr algn="ctr"/>
                      <a:r>
                        <a:rPr lang="en-US" sz="1400" b="0" i="1" dirty="0" smtClean="0"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n-US" sz="1400" b="0" i="1" baseline="0" dirty="0" smtClean="0">
                          <a:latin typeface="Calibri" panose="020F0502020204030204" pitchFamily="34" charset="0"/>
                        </a:rPr>
                        <a:t> interest to applications</a:t>
                      </a:r>
                      <a:endParaRPr lang="en-US" sz="1400" b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>
                          <a:latin typeface="Calibri" panose="020F0502020204030204" pitchFamily="34" charset="0"/>
                        </a:rPr>
                        <a:t>from entry to passing program</a:t>
                      </a:r>
                      <a:r>
                        <a:rPr lang="en-US" sz="1800" b="0" i="1" baseline="0" dirty="0" smtClean="0">
                          <a:latin typeface="Calibri" panose="020F0502020204030204" pitchFamily="34" charset="0"/>
                        </a:rPr>
                        <a:t> gatekeeper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Progress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 smtClean="0"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en-US" sz="1800" b="0" i="1" baseline="0" dirty="0" smtClean="0">
                          <a:latin typeface="Calibri" panose="020F0502020204030204" pitchFamily="34" charset="0"/>
                        </a:rPr>
                        <a:t> program entry to completion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Many students undecided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Undecided default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into GEN-AA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Many students drop out after 1-2 terms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Students very confused by transfer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Performance in Math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&amp; English 101, &amp; in ‘Gatekeeper’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Students’ program progress not tracked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Many students don’t follow recommended program curriculum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Many students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self-advise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Enrollment continuity as important as enrollment intensity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35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3246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22003"/>
            <a:ext cx="5682729" cy="36215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3729" y="2528563"/>
            <a:ext cx="2661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70 minute average wait time (Urban Spoon reviews)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20 page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200 menu items (or is it 250?)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 panose="020F0502020204030204" pitchFamily="34" charset="0"/>
              </a:rPr>
              <a:t>Limited selection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Is it worth it???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25091" y="1594849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The Cheesecake Factory Experience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225517"/>
            <a:ext cx="659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1800" b="1" i="1" dirty="0" smtClean="0">
                <a:latin typeface="Calibri" panose="020F0502020204030204" pitchFamily="34" charset="0"/>
              </a:rPr>
              <a:t>Why </a:t>
            </a:r>
            <a:r>
              <a:rPr lang="en-US" sz="1800" b="1" i="1" dirty="0">
                <a:latin typeface="Calibri" panose="020F0502020204030204" pitchFamily="34" charset="0"/>
              </a:rPr>
              <a:t>are Academic Pathways necessary</a:t>
            </a:r>
            <a:r>
              <a:rPr lang="en-US" sz="1800" b="1" i="1" dirty="0" smtClean="0">
                <a:latin typeface="Calibri" panose="020F0502020204030204" pitchFamily="34" charset="0"/>
              </a:rPr>
              <a:t>?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1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3246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53839" y="1407730"/>
            <a:ext cx="7024614" cy="44142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Overview of Academic Pathways at SPC</a:t>
            </a:r>
            <a:endParaRPr lang="en-US" sz="800" b="1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800" b="1" i="1" dirty="0" smtClean="0">
                <a:latin typeface="Calibri" panose="020F0502020204030204" pitchFamily="34" charset="0"/>
              </a:rPr>
              <a:t>What are Academic Pathways at SPC?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A chronological listing of all program courses in the order in which they </a:t>
            </a:r>
            <a:r>
              <a:rPr lang="en-US" sz="2000" i="1" u="sng" dirty="0" smtClean="0">
                <a:latin typeface="Calibri" panose="020F0502020204030204" pitchFamily="34" charset="0"/>
              </a:rPr>
              <a:t>should</a:t>
            </a:r>
            <a:r>
              <a:rPr lang="en-US" sz="2000" i="1" dirty="0" smtClean="0">
                <a:latin typeface="Calibri" panose="020F0502020204030204" pitchFamily="34" charset="0"/>
              </a:rPr>
              <a:t> be completed by a student. Academic pathways are:</a:t>
            </a:r>
          </a:p>
          <a:p>
            <a:pPr lvl="1">
              <a:spcBef>
                <a:spcPts val="600"/>
              </a:spcBef>
            </a:pPr>
            <a:r>
              <a:rPr lang="en-US" sz="1800" i="1" dirty="0" smtClean="0">
                <a:latin typeface="Calibri" panose="020F0502020204030204" pitchFamily="34" charset="0"/>
              </a:rPr>
              <a:t>tools that enable students to successfully plan for, enter, progress through, and complete their academic goals</a:t>
            </a:r>
          </a:p>
          <a:p>
            <a:pPr lvl="1">
              <a:spcBef>
                <a:spcPts val="600"/>
              </a:spcBef>
            </a:pPr>
            <a:r>
              <a:rPr lang="en-US" sz="1800" i="1" dirty="0" smtClean="0">
                <a:latin typeface="Calibri" panose="020F0502020204030204" pitchFamily="34" charset="0"/>
              </a:rPr>
              <a:t>mapped out by faculty, advisors, and deans</a:t>
            </a:r>
          </a:p>
          <a:p>
            <a:pPr lvl="1">
              <a:spcBef>
                <a:spcPts val="600"/>
              </a:spcBef>
            </a:pPr>
            <a:r>
              <a:rPr lang="en-US" sz="1800" i="1" dirty="0" smtClean="0">
                <a:latin typeface="Calibri" panose="020F0502020204030204" pitchFamily="34" charset="0"/>
              </a:rPr>
              <a:t>highly prescriptive</a:t>
            </a:r>
          </a:p>
          <a:p>
            <a:pPr lvl="1">
              <a:spcBef>
                <a:spcPts val="600"/>
              </a:spcBef>
            </a:pPr>
            <a:r>
              <a:rPr lang="en-US" sz="1800" i="1" dirty="0" smtClean="0">
                <a:latin typeface="Calibri" panose="020F0502020204030204" pitchFamily="34" charset="0"/>
              </a:rPr>
              <a:t>educationally coherent (curricular relevance)</a:t>
            </a:r>
          </a:p>
          <a:p>
            <a:pPr>
              <a:spcBef>
                <a:spcPts val="6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83623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6172200" cy="5725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50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3"/>
              </a:rPr>
              <a:t>https://</a:t>
            </a:r>
            <a:r>
              <a:rPr lang="en-US" sz="800" dirty="0" smtClean="0">
                <a:hlinkClick r:id="rId3"/>
              </a:rPr>
              <a:t>www.youtube.com/watch?v=jI9_kqgir9U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6585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Pathways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7337"/>
            <a:ext cx="8915400" cy="662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7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5" y="228600"/>
            <a:ext cx="864830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81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Pathways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4929" y="647317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-7-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50"/>
            <a:ext cx="8153400" cy="662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5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92139" y="1295400"/>
            <a:ext cx="4070661" cy="533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Features of SPC Academic Pathways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14631"/>
              </p:ext>
            </p:extLst>
          </p:nvPr>
        </p:nvGraphicFramePr>
        <p:xfrm>
          <a:off x="1441549" y="1828800"/>
          <a:ext cx="6941040" cy="4257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70520"/>
                <a:gridCol w="3470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Pathways Do: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Pathways Do NOT: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i="0" dirty="0" smtClean="0">
                          <a:latin typeface="Calibri" panose="020F0502020204030204" pitchFamily="34" charset="0"/>
                        </a:rPr>
                        <a:t>Present </a:t>
                      </a: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highly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recommended courses and sequence with an “opt out” feature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Recommend specific general education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courses and elective courses, based on curricular relevance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Identify “on” and “off” ramps via embedded certificates and industry certifications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 smtClean="0">
                          <a:latin typeface="Calibri" panose="020F0502020204030204" pitchFamily="34" charset="0"/>
                        </a:rPr>
                        <a:t>Allow for customization and flexibility based on each student’s unique 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9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63539" y="1371600"/>
            <a:ext cx="3918261" cy="5334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Features of SPC Academic Pathways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55270"/>
              </p:ext>
            </p:extLst>
          </p:nvPr>
        </p:nvGraphicFramePr>
        <p:xfrm>
          <a:off x="1441549" y="1828800"/>
          <a:ext cx="6941040" cy="4302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70520"/>
                <a:gridCol w="3470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Pathways Do: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Pathways Do NOT: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i="0" dirty="0" smtClean="0">
                          <a:latin typeface="Calibri" panose="020F0502020204030204" pitchFamily="34" charset="0"/>
                        </a:rPr>
                        <a:t>Present </a:t>
                      </a:r>
                      <a:r>
                        <a:rPr lang="en-US" i="1" dirty="0" smtClean="0">
                          <a:latin typeface="Calibri" panose="020F0502020204030204" pitchFamily="34" charset="0"/>
                        </a:rPr>
                        <a:t>highly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 recommended courses and sequence with an “opt out” feature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Recommend specific general education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courses and elective courses, based on curricular relevance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Identify “on” and “off” ramps via embedded certificates and industry certifications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i="0" baseline="0" dirty="0" smtClean="0">
                          <a:latin typeface="Calibri" panose="020F0502020204030204" pitchFamily="34" charset="0"/>
                        </a:rPr>
                        <a:t>Allow for customization and flexibility based on each student’s unique 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Replace professional guidance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from faculty and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Limit students’ options of courses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Require students to take any additional courses for a specific requirement that was previously satisfied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Require students to be full-time or part-time, college-ready or college-prep, online or on campus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Change due to scheduling or modality 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8893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2761" y="1524000"/>
            <a:ext cx="7271061" cy="4419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Session Objectives: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Articulate the need for and purpose of Academic Pathways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Describe the role of Academics and of Student Services in creating Academic Pathways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</a:rPr>
              <a:t>Identify key questions to ask of your faculty, advisors, administrators, and other key stakeholders to begin building Academic Pathways at your institution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70" y="4070976"/>
            <a:ext cx="2909530" cy="18726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69779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academic pathway</a:t>
            </a:r>
            <a:endParaRPr lang="en-US" strike="dblStrike" dirty="0"/>
          </a:p>
        </p:txBody>
      </p:sp>
      <p:pic>
        <p:nvPicPr>
          <p:cNvPr id="5" name="Picture 4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40644"/>
            <a:ext cx="3581400" cy="3322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7948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85407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Building the Academic Pathway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u="sng" dirty="0" smtClean="0">
                <a:latin typeface="Calibri" panose="020F0502020204030204" pitchFamily="34" charset="0"/>
              </a:rPr>
              <a:t>Steps: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Engage your stakeholders…ALL of them!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Determine the current “health” of your curriculum (Create Level 1 Academic Pathway)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</a:rPr>
              <a:t>Regroup and Reflect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Make necessary curriculum changes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Revise Academic Pathways based on Student Need (Level 2 Pathway)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Identify tools/systems/processes to sustain and continuously improve</a:t>
            </a: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1315653" y="5956756"/>
            <a:ext cx="7294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Stiehl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R. &amp;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Lewchuk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L. (2012).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mapping primer: Tools for reconstructing the college curriculum.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Learning Organization, Corvallis, OR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53261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85407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1: Engage Your Stakeholders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219200" y="1970879"/>
            <a:ext cx="5641105" cy="374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u="sng" kern="0" dirty="0" smtClean="0">
                <a:latin typeface="Calibri" panose="020F0502020204030204" pitchFamily="34" charset="0"/>
              </a:rPr>
              <a:t>Program administrators: </a:t>
            </a:r>
            <a:r>
              <a:rPr lang="en-US" sz="1800" kern="0" dirty="0" smtClean="0">
                <a:latin typeface="Calibri" panose="020F0502020204030204" pitchFamily="34" charset="0"/>
              </a:rPr>
              <a:t>accreditation, State, institutional requirements, student success rates across sections/campuses</a:t>
            </a:r>
          </a:p>
          <a:p>
            <a:r>
              <a:rPr lang="en-US" sz="1800" u="sng" kern="0" dirty="0" smtClean="0">
                <a:latin typeface="Calibri" panose="020F0502020204030204" pitchFamily="34" charset="0"/>
              </a:rPr>
              <a:t>Program faculty: </a:t>
            </a:r>
            <a:r>
              <a:rPr lang="en-US" sz="1800" kern="0" dirty="0" smtClean="0">
                <a:latin typeface="Calibri" panose="020F0502020204030204" pitchFamily="34" charset="0"/>
              </a:rPr>
              <a:t>Industry requirements; </a:t>
            </a:r>
            <a:br>
              <a:rPr lang="en-US" sz="1800" kern="0" dirty="0" smtClean="0">
                <a:latin typeface="Calibri" panose="020F0502020204030204" pitchFamily="34" charset="0"/>
              </a:rPr>
            </a:br>
            <a:r>
              <a:rPr lang="en-US" sz="1800" kern="0" dirty="0" smtClean="0">
                <a:latin typeface="Calibri" panose="020F0502020204030204" pitchFamily="34" charset="0"/>
              </a:rPr>
              <a:t>student success rates by course; writing/</a:t>
            </a:r>
            <a:br>
              <a:rPr lang="en-US" sz="1800" kern="0" dirty="0" smtClean="0">
                <a:latin typeface="Calibri" panose="020F0502020204030204" pitchFamily="34" charset="0"/>
              </a:rPr>
            </a:br>
            <a:r>
              <a:rPr lang="en-US" sz="1800" kern="0" dirty="0" smtClean="0">
                <a:latin typeface="Calibri" panose="020F0502020204030204" pitchFamily="34" charset="0"/>
              </a:rPr>
              <a:t>math-intensive courses; field experiences</a:t>
            </a:r>
          </a:p>
          <a:p>
            <a:r>
              <a:rPr lang="en-US" sz="1800" u="sng" kern="0" dirty="0" smtClean="0">
                <a:latin typeface="Calibri" panose="020F0502020204030204" pitchFamily="34" charset="0"/>
              </a:rPr>
              <a:t>Advisors</a:t>
            </a:r>
            <a:r>
              <a:rPr lang="en-US" sz="1800" kern="0" dirty="0" smtClean="0">
                <a:latin typeface="Calibri" panose="020F0502020204030204" pitchFamily="34" charset="0"/>
              </a:rPr>
              <a:t>: Gateway courses; student </a:t>
            </a:r>
            <a:br>
              <a:rPr lang="en-US" sz="1800" kern="0" dirty="0" smtClean="0">
                <a:latin typeface="Calibri" panose="020F0502020204030204" pitchFamily="34" charset="0"/>
              </a:rPr>
            </a:br>
            <a:r>
              <a:rPr lang="en-US" sz="1800" kern="0" dirty="0" smtClean="0">
                <a:latin typeface="Calibri" panose="020F0502020204030204" pitchFamily="34" charset="0"/>
              </a:rPr>
              <a:t>feedback; general education </a:t>
            </a:r>
            <a:br>
              <a:rPr lang="en-US" sz="1800" kern="0" dirty="0" smtClean="0">
                <a:latin typeface="Calibri" panose="020F0502020204030204" pitchFamily="34" charset="0"/>
              </a:rPr>
            </a:br>
            <a:r>
              <a:rPr lang="en-US" sz="1800" kern="0" dirty="0" smtClean="0">
                <a:latin typeface="Calibri" panose="020F0502020204030204" pitchFamily="34" charset="0"/>
              </a:rPr>
              <a:t>requirements</a:t>
            </a:r>
          </a:p>
          <a:p>
            <a:r>
              <a:rPr lang="en-US" sz="1800" u="sng" kern="0" dirty="0" smtClean="0">
                <a:latin typeface="Calibri" panose="020F0502020204030204" pitchFamily="34" charset="0"/>
              </a:rPr>
              <a:t>General education faculty/deans: </a:t>
            </a:r>
            <a:br>
              <a:rPr lang="en-US" sz="1800" u="sng" kern="0" dirty="0" smtClean="0">
                <a:latin typeface="Calibri" panose="020F0502020204030204" pitchFamily="34" charset="0"/>
              </a:rPr>
            </a:br>
            <a:r>
              <a:rPr lang="en-US" sz="1800" kern="0" dirty="0" smtClean="0">
                <a:latin typeface="Calibri" panose="020F0502020204030204" pitchFamily="34" charset="0"/>
              </a:rPr>
              <a:t>Recommendations on general education courses, based on curricular relevance of programs</a:t>
            </a:r>
          </a:p>
          <a:p>
            <a:pPr marL="0" indent="0">
              <a:buFont typeface="Wingdings" pitchFamily="2" charset="2"/>
              <a:buNone/>
            </a:pPr>
            <a:endParaRPr lang="en-US" sz="1800" kern="0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924494"/>
            <a:ext cx="3564181" cy="1964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2209800" y="2895600"/>
            <a:ext cx="57912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000" i="1" kern="0" dirty="0">
                <a:latin typeface="Calibri" panose="020F0502020204030204" pitchFamily="34" charset="0"/>
              </a:rPr>
              <a:t>Collaboration from program administrators, faculty, and advisors is essential to make sure all factors of student progression and success </a:t>
            </a:r>
            <a:r>
              <a:rPr lang="en-US" sz="2000" i="1" kern="0" dirty="0" smtClean="0">
                <a:latin typeface="Calibri" panose="020F0502020204030204" pitchFamily="34" charset="0"/>
              </a:rPr>
              <a:t>are </a:t>
            </a:r>
            <a:r>
              <a:rPr lang="en-US" sz="2000" i="1" kern="0" dirty="0">
                <a:latin typeface="Calibri" panose="020F0502020204030204" pitchFamily="34" charset="0"/>
              </a:rPr>
              <a:t>considered.</a:t>
            </a: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00612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60150"/>
            <a:ext cx="7271061" cy="26899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2: Determine the Current “Health” of Your Curriculum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Document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800" u="sng" dirty="0">
                <a:latin typeface="Calibri" panose="020F0502020204030204" pitchFamily="34" charset="0"/>
                <a:cs typeface="Arial" panose="020B0604020202020204" pitchFamily="34" charset="0"/>
              </a:rPr>
              <a:t>baseline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 snapshot </a:t>
            </a:r>
            <a:r>
              <a:rPr lang="en-US" sz="1800" dirty="0" smtClean="0">
                <a:latin typeface="Calibri" panose="020F0502020204030204" pitchFamily="34" charset="0"/>
                <a:cs typeface="Arial" panose="020B0604020202020204" pitchFamily="34" charset="0"/>
              </a:rPr>
              <a:t>(Pathway) of </a:t>
            </a:r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how students move through a program of study and identify: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Progression patterns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Early GEN ED competency areas</a:t>
            </a:r>
          </a:p>
          <a:p>
            <a:pPr lvl="1"/>
            <a:r>
              <a:rPr lang="en-US" sz="1800" i="1" dirty="0">
                <a:latin typeface="Calibri" panose="020F0502020204030204" pitchFamily="34" charset="0"/>
                <a:cs typeface="Arial" panose="020B0604020202020204" pitchFamily="34" charset="0"/>
              </a:rPr>
              <a:t>Hidden prerequisites 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Overlapping requirements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45795"/>
            <a:ext cx="4434830" cy="202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315653" y="5956756"/>
            <a:ext cx="7294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Stiehl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R. &amp;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Lewchuk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L. (2012).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mapping primer: Tools for reconstructing the college curriculum.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Learning Organization, Corvallis, OR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806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278039"/>
            <a:ext cx="7271061" cy="277201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2: Determine the Current “Health” of Your Curriculum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dirty="0">
                <a:latin typeface="Calibri" panose="020F0502020204030204" pitchFamily="34" charset="0"/>
              </a:rPr>
              <a:t>(Creating a Level 1 Academic Pathway)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i="1" dirty="0" smtClean="0">
                <a:latin typeface="Calibri" panose="020F0502020204030204" pitchFamily="34" charset="0"/>
              </a:rPr>
              <a:t>~Continued~</a:t>
            </a:r>
            <a:r>
              <a:rPr lang="en-US" sz="2000" i="1" dirty="0" smtClean="0">
                <a:latin typeface="Calibri" panose="020F0502020204030204" pitchFamily="34" charset="0"/>
              </a:rPr>
              <a:t/>
            </a:r>
            <a:br>
              <a:rPr lang="en-US" sz="2000" i="1" dirty="0" smtClean="0">
                <a:latin typeface="Calibri" panose="020F0502020204030204" pitchFamily="34" charset="0"/>
              </a:rPr>
            </a:br>
            <a:endParaRPr lang="en-US" sz="2000" i="1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1143000" y="2286000"/>
            <a:ext cx="7467600" cy="374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63550" indent="-290513">
              <a:buFont typeface="+mj-lt"/>
              <a:buAutoNum type="arabicPeriod" startAt="9"/>
            </a:pPr>
            <a:r>
              <a:rPr lang="en-US" sz="1600" dirty="0">
                <a:latin typeface="Calibri" panose="020F0502020204030204" pitchFamily="34" charset="0"/>
              </a:rPr>
              <a:t>Once all courses are posted, step back from the map and review </a:t>
            </a:r>
            <a:r>
              <a:rPr lang="en-US" sz="1600" dirty="0" smtClean="0">
                <a:latin typeface="Calibri" panose="020F0502020204030204" pitchFamily="34" charset="0"/>
              </a:rPr>
              <a:t>it:  </a:t>
            </a:r>
            <a:endParaRPr lang="en-US" sz="1600" dirty="0">
              <a:latin typeface="Calibri" panose="020F0502020204030204" pitchFamily="34" charset="0"/>
            </a:endParaRP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Are general education competencies/courses identified at appropriate points in the curriculum to allow students to successfully progress through future courses?</a:t>
            </a: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Are all prerequisite courses identified and sequenced accordingly  (before the courses for which they are required)?</a:t>
            </a: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Is there a balance between theory and application courses each term?</a:t>
            </a: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Are there any terms in which there is a heavy concentration of writing, math, or critical thinking courses?</a:t>
            </a: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Are there any support, core or elective courses that also satisfy a general education requirement (e.g., STA 2023)?  If so, place a pink dot on that course label.</a:t>
            </a:r>
          </a:p>
          <a:p>
            <a:pPr marL="741363" lvl="2" indent="-168275"/>
            <a:r>
              <a:rPr lang="en-US" sz="1400" dirty="0">
                <a:latin typeface="Calibri" panose="020F0502020204030204" pitchFamily="34" charset="0"/>
              </a:rPr>
              <a:t>Are there any support, core or elective courses that also satisfy a competency requirement (e.g., CGS 1100/EME 2040)?  If so, place a green dot on that course label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  <a:br>
              <a:rPr lang="en-US" sz="1400" dirty="0" smtClean="0">
                <a:latin typeface="Calibri" panose="020F0502020204030204" pitchFamily="34" charset="0"/>
              </a:rPr>
            </a:br>
            <a:endParaRPr lang="en-US" sz="1400" dirty="0" smtClean="0">
              <a:latin typeface="Calibri" panose="020F0502020204030204" pitchFamily="34" charset="0"/>
            </a:endParaRPr>
          </a:p>
          <a:p>
            <a:pPr marL="515938" lvl="1" indent="-342900">
              <a:buFont typeface="+mj-lt"/>
              <a:buAutoNum type="arabicPeriod" startAt="10"/>
            </a:pPr>
            <a:r>
              <a:rPr lang="en-US" sz="1600" dirty="0" smtClean="0">
                <a:latin typeface="Calibri" panose="020F0502020204030204" pitchFamily="34" charset="0"/>
              </a:rPr>
              <a:t>Capture your Level 1 Academic Pathway in a picture to ensure it gets documented on paper </a:t>
            </a:r>
            <a:r>
              <a:rPr lang="en-US" sz="1600" i="1" dirty="0" smtClean="0">
                <a:latin typeface="Calibri" panose="020F0502020204030204" pitchFamily="34" charset="0"/>
              </a:rPr>
              <a:t>exactly how it is at this point.  </a:t>
            </a:r>
            <a:endParaRPr lang="en-US" sz="1600" dirty="0">
              <a:latin typeface="Calibri" panose="020F0502020204030204" pitchFamily="34" charset="0"/>
            </a:endParaRPr>
          </a:p>
          <a:p>
            <a:pPr marL="515938" lvl="1" indent="-342900">
              <a:buFont typeface="+mj-lt"/>
              <a:buAutoNum type="arabicPeriod" startAt="10"/>
            </a:pPr>
            <a:endParaRPr lang="en-US" sz="1800" dirty="0">
              <a:latin typeface="Calibri" panose="020F0502020204030204" pitchFamily="34" charset="0"/>
            </a:endParaRPr>
          </a:p>
          <a:p>
            <a:pPr marL="741363" lvl="2" indent="-168275">
              <a:buFont typeface="Verdana" pitchFamily="34" charset="0"/>
              <a:buNone/>
            </a:pPr>
            <a:endParaRPr lang="en-US" sz="1400" kern="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5653" y="5956756"/>
            <a:ext cx="7294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Stiehl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R. &amp;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Lewchuk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L. (2012).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mapping primer: Tools for reconstructing the college curriculum.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Learning Organization, Corvallis, OR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24417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278039"/>
            <a:ext cx="7271061" cy="277201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2: Determine the Current “Health” of Your Curriculum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1600" dirty="0">
                <a:latin typeface="Calibri" panose="020F0502020204030204" pitchFamily="34" charset="0"/>
              </a:rPr>
              <a:t>(Creating a Level 1 Academic Pathway)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i="1" dirty="0" smtClean="0">
                <a:latin typeface="Calibri" panose="020F0502020204030204" pitchFamily="34" charset="0"/>
              </a:rPr>
              <a:t>Tips for Staying Out of “the Weeds”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1485900" y="2514600"/>
            <a:ext cx="7048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</a:rPr>
              <a:t>Assume that all students are college-ready and begin the program in </a:t>
            </a:r>
            <a:r>
              <a:rPr lang="en-US" sz="1800" dirty="0" smtClean="0">
                <a:latin typeface="Calibri" panose="020F0502020204030204" pitchFamily="34" charset="0"/>
              </a:rPr>
              <a:t>a Fall semester.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</a:rPr>
              <a:t>Remember that this exercise is to identify a </a:t>
            </a:r>
            <a:r>
              <a:rPr lang="en-US" sz="1800" i="1" dirty="0">
                <a:latin typeface="Calibri" panose="020F0502020204030204" pitchFamily="34" charset="0"/>
              </a:rPr>
              <a:t>default</a:t>
            </a:r>
            <a:r>
              <a:rPr lang="en-US" sz="1800" dirty="0">
                <a:latin typeface="Calibri" panose="020F0502020204030204" pitchFamily="34" charset="0"/>
              </a:rPr>
              <a:t> sequence of courses in an order that promotes student success and seamless progression through a program.  Avoid the urge to discuss scheduling at this time. 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</a:rPr>
              <a:t>Students will still receive credit for courses that they transfer in to SPC.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</a:rPr>
              <a:t>Avoid identifying specific general education courses at this time; instead, focus on competencies students need to successfully enter subsequent courses. </a:t>
            </a:r>
          </a:p>
          <a:p>
            <a:pPr marL="457200" lvl="1" indent="0">
              <a:spcBef>
                <a:spcPts val="600"/>
              </a:spcBef>
              <a:buFont typeface="Verdana" pitchFamily="34" charset="0"/>
              <a:buNone/>
            </a:pPr>
            <a:endParaRPr 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50085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1295399"/>
            <a:ext cx="7467600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 marL="0" lvl="2" indent="0">
              <a:spcBef>
                <a:spcPts val="60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Identify key learnings from the </a:t>
            </a:r>
            <a:r>
              <a:rPr lang="en-US" sz="1800" dirty="0" smtClean="0">
                <a:latin typeface="Calibri" panose="020F0502020204030204" pitchFamily="34" charset="0"/>
              </a:rPr>
              <a:t>process and discuss implications to the curriculum and student success: 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Did </a:t>
            </a:r>
            <a:r>
              <a:rPr lang="en-US" sz="1700" dirty="0">
                <a:latin typeface="Calibri" panose="020F0502020204030204" pitchFamily="34" charset="0"/>
              </a:rPr>
              <a:t>you discover any hidden </a:t>
            </a:r>
            <a:r>
              <a:rPr lang="en-US" sz="1700" dirty="0" smtClean="0">
                <a:latin typeface="Calibri" panose="020F0502020204030204" pitchFamily="34" charset="0"/>
              </a:rPr>
              <a:t>prerequisites or other required courses that are not listed on the Program of Study? How did this impact your curriculum?  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Did </a:t>
            </a:r>
            <a:r>
              <a:rPr lang="en-US" sz="1700" dirty="0">
                <a:latin typeface="Calibri" panose="020F0502020204030204" pitchFamily="34" charset="0"/>
              </a:rPr>
              <a:t>you identify course overlaps and possibly make room for additional </a:t>
            </a:r>
            <a:r>
              <a:rPr lang="en-US" sz="1700" dirty="0" smtClean="0">
                <a:latin typeface="Calibri" panose="020F0502020204030204" pitchFamily="34" charset="0"/>
              </a:rPr>
              <a:t>courses?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What worked/didn’t work with the process?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What was your most surprising/valuable finding?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What was your greatest challenge? </a:t>
            </a:r>
          </a:p>
          <a:p>
            <a:pPr marL="342900" lvl="2" indent="-342900">
              <a:spcBef>
                <a:spcPts val="600"/>
              </a:spcBef>
            </a:pPr>
            <a:r>
              <a:rPr lang="en-US" sz="1700" dirty="0" smtClean="0">
                <a:latin typeface="Calibri" panose="020F0502020204030204" pitchFamily="34" charset="0"/>
              </a:rPr>
              <a:t>What advice do you have for other colleges engaging in this process?</a:t>
            </a:r>
            <a:endParaRPr lang="en-US" sz="1700" dirty="0">
              <a:latin typeface="Calibri" panose="020F0502020204030204" pitchFamily="34" charset="0"/>
            </a:endParaRPr>
          </a:p>
          <a:p>
            <a:pPr marL="342900" lvl="2" indent="-342900">
              <a:spcBef>
                <a:spcPts val="600"/>
              </a:spcBef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78166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1295399"/>
            <a:ext cx="7467600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Institution-wide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In addition to communications and math, computer competency needs to be met early in most programs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Need more courses to meet the World View Requirement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Shared courses have different prerequisites for students in different programs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Confusion over support courses and articulation rules may cause students to take additional, unnecessary courses 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GEN ED courses tie to National, State, and SPC competencies and need to be considered and reinforced in </a:t>
            </a:r>
            <a:r>
              <a:rPr lang="en-US" sz="1600" u="sng" dirty="0">
                <a:latin typeface="Calibri" panose="020F0502020204030204" pitchFamily="34" charset="0"/>
              </a:rPr>
              <a:t>all</a:t>
            </a:r>
            <a:r>
              <a:rPr lang="en-US" sz="1600" dirty="0">
                <a:latin typeface="Calibri" panose="020F0502020204030204" pitchFamily="34" charset="0"/>
              </a:rPr>
              <a:t> programs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Some accreditation requirements mandate maximum semesters, making it difficult to build </a:t>
            </a:r>
            <a:r>
              <a:rPr lang="en-US" sz="1600" i="1" dirty="0">
                <a:latin typeface="Calibri" panose="020F0502020204030204" pitchFamily="34" charset="0"/>
              </a:rPr>
              <a:t>Academic Pathways to Graduation</a:t>
            </a:r>
          </a:p>
          <a:p>
            <a:pPr>
              <a:spcBef>
                <a:spcPts val="600"/>
              </a:spcBef>
              <a:buClrTx/>
            </a:pPr>
            <a:r>
              <a:rPr lang="en-US" sz="1600" dirty="0">
                <a:latin typeface="Calibri" panose="020F0502020204030204" pitchFamily="34" charset="0"/>
              </a:rPr>
              <a:t>We offer too many course choices; we try to meet a variety of career options through one program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770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714500" y="3033979"/>
            <a:ext cx="65532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Many findings can be fixed with system changes and training &amp;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Findings are reinforcing Articulation Assurance and Structural Integrity of SPC’s Curriculum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1832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1295399"/>
            <a:ext cx="7467600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The Process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 organized process helped us </a:t>
            </a:r>
            <a:r>
              <a:rPr lang="en-US" sz="1800" dirty="0" smtClean="0">
                <a:latin typeface="Calibri" panose="020F0502020204030204" pitchFamily="34" charset="0"/>
              </a:rPr>
              <a:t>to</a:t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 see our </a:t>
            </a:r>
            <a:r>
              <a:rPr lang="en-US" sz="1800" dirty="0">
                <a:latin typeface="Calibri" panose="020F0502020204030204" pitchFamily="34" charset="0"/>
              </a:rPr>
              <a:t>programs from a different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perspective </a:t>
            </a: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 process provided a vehicle for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cross-program dialogue </a:t>
            </a: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Using Post-It notes made the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process </a:t>
            </a:r>
            <a:r>
              <a:rPr lang="en-US" sz="1800" dirty="0">
                <a:latin typeface="Calibri" panose="020F0502020204030204" pitchFamily="34" charset="0"/>
              </a:rPr>
              <a:t>interactive </a:t>
            </a: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Both our AS and BAS programs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were </a:t>
            </a:r>
            <a:r>
              <a:rPr lang="en-US" sz="1800" dirty="0">
                <a:latin typeface="Calibri" panose="020F0502020204030204" pitchFamily="34" charset="0"/>
              </a:rPr>
              <a:t>already well mapped</a:t>
            </a: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We </a:t>
            </a:r>
            <a:r>
              <a:rPr lang="en-US" sz="1800" dirty="0">
                <a:latin typeface="Calibri" panose="020F0502020204030204" pitchFamily="34" charset="0"/>
              </a:rPr>
              <a:t>found our former BACC Advisor’s review invaluable</a:t>
            </a:r>
          </a:p>
          <a:p>
            <a:pPr marL="457200" lvl="1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Working with advisors to see what student trends are and what students take was very helpful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79" y="2212694"/>
            <a:ext cx="3329087" cy="254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5606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766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371600"/>
            <a:ext cx="7294947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Surprising/Valuable Findings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1000" dirty="0" smtClean="0">
              <a:latin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smtClean="0">
                <a:latin typeface="Calibri" panose="020F0502020204030204" pitchFamily="34" charset="0"/>
              </a:rPr>
              <a:t>Sequencing courses </a:t>
            </a:r>
            <a:r>
              <a:rPr lang="en-US" sz="1800" dirty="0" smtClean="0">
                <a:latin typeface="Calibri" panose="020F0502020204030204" pitchFamily="34" charset="0"/>
              </a:rPr>
              <a:t>is </a:t>
            </a:r>
            <a:r>
              <a:rPr lang="en-US" sz="1800" dirty="0">
                <a:latin typeface="Calibri" panose="020F0502020204030204" pitchFamily="34" charset="0"/>
              </a:rPr>
              <a:t>valuable </a:t>
            </a:r>
          </a:p>
          <a:p>
            <a:pPr marL="457200"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 exercise was </a:t>
            </a:r>
            <a:r>
              <a:rPr lang="en-US" sz="1800" dirty="0" smtClean="0">
                <a:latin typeface="Calibri" panose="020F0502020204030204" pitchFamily="34" charset="0"/>
              </a:rPr>
              <a:t>beneficial </a:t>
            </a:r>
            <a:r>
              <a:rPr lang="en-US" sz="1800" dirty="0">
                <a:latin typeface="Calibri" panose="020F0502020204030204" pitchFamily="34" charset="0"/>
              </a:rPr>
              <a:t>in placing </a:t>
            </a:r>
            <a:r>
              <a:rPr lang="en-US" sz="1800" dirty="0" smtClean="0">
                <a:latin typeface="Calibri" panose="020F0502020204030204" pitchFamily="34" charset="0"/>
              </a:rPr>
              <a:t>GEN</a:t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ED </a:t>
            </a:r>
            <a:r>
              <a:rPr lang="en-US" sz="1800" dirty="0">
                <a:latin typeface="Calibri" panose="020F0502020204030204" pitchFamily="34" charset="0"/>
              </a:rPr>
              <a:t>requirements into the sequencing </a:t>
            </a:r>
          </a:p>
          <a:p>
            <a:pPr marL="457200" lvl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Being able to identify Math as a major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component </a:t>
            </a:r>
            <a:r>
              <a:rPr lang="en-US" sz="1800" dirty="0">
                <a:latin typeface="Calibri" panose="020F0502020204030204" pitchFamily="34" charset="0"/>
              </a:rPr>
              <a:t>to be taken early in the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sequence</a:t>
            </a:r>
          </a:p>
          <a:p>
            <a:pPr marL="457200" lvl="1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Our </a:t>
            </a:r>
            <a:r>
              <a:rPr lang="en-US" sz="1800" dirty="0">
                <a:latin typeface="Calibri" panose="020F0502020204030204" pitchFamily="34" charset="0"/>
              </a:rPr>
              <a:t>program takes much longer to complete 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than we thought</a:t>
            </a:r>
            <a:endParaRPr lang="en-US" sz="1800" dirty="0">
              <a:latin typeface="Calibri" panose="020F0502020204030204" pitchFamily="34" charset="0"/>
            </a:endParaRPr>
          </a:p>
          <a:p>
            <a:pPr marL="457200" lvl="1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We were able to create multiple pathways based upon career options</a:t>
            </a:r>
          </a:p>
          <a:p>
            <a:pPr marL="457200" lvl="1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We established a balanced sequence to promote progression and </a:t>
            </a:r>
            <a:r>
              <a:rPr lang="en-US" sz="1800" dirty="0" smtClean="0">
                <a:latin typeface="Calibri" panose="020F0502020204030204" pitchFamily="34" charset="0"/>
              </a:rPr>
              <a:t>graduation</a:t>
            </a:r>
          </a:p>
          <a:p>
            <a:pPr marL="457200" lvl="1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Selecting a course from a list of options is hard and confusing!</a:t>
            </a:r>
          </a:p>
          <a:p>
            <a:pPr marL="457200" lvl="1" defTabSz="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We discovered our certificates aren’t really embedded. </a:t>
            </a:r>
            <a:endParaRPr lang="en-US" sz="1800" dirty="0">
              <a:latin typeface="Calibri" panose="020F0502020204030204" pitchFamily="34" charset="0"/>
            </a:endParaRPr>
          </a:p>
          <a:p>
            <a:pPr marL="400050" lvl="1" indent="-228600">
              <a:buClrTx/>
            </a:pP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770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295" y="2191477"/>
            <a:ext cx="2431905" cy="1847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27134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pic>
        <p:nvPicPr>
          <p:cNvPr id="1026" name="Picture 2" descr="Locations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80" y="1767271"/>
            <a:ext cx="329253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300" y="2176183"/>
            <a:ext cx="37068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7 campuses; 3 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Total enrollment: ~57,500: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PSAV – Baccalaureate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Lifelong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~72% attend part-time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Average age: 27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First community college in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Florida to offer baccalaureates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AACC Pathways </a:t>
            </a:r>
            <a:r>
              <a:rPr lang="en-US" sz="2000" dirty="0" err="1" smtClean="0">
                <a:latin typeface="Calibri" panose="020F0502020204030204" pitchFamily="34" charset="0"/>
              </a:rPr>
              <a:t>partiipant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9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766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2989" y="1342541"/>
            <a:ext cx="7294947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Greatest Challenges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5715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</a:pPr>
            <a:r>
              <a:rPr lang="en-US" sz="1600" b="1" dirty="0">
                <a:latin typeface="Calibri" panose="020F0502020204030204" pitchFamily="34" charset="0"/>
              </a:rPr>
              <a:t>Shifting Paradigms: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We had to get over thinking that 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we’d </a:t>
            </a:r>
            <a:r>
              <a:rPr lang="en-US" sz="1600" dirty="0">
                <a:latin typeface="Calibri" panose="020F0502020204030204" pitchFamily="34" charset="0"/>
              </a:rPr>
              <a:t>already done the sequencing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Believing that this wouldn’t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work for our program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Not thinking about scheduling,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especially given </a:t>
            </a:r>
            <a:r>
              <a:rPr lang="en-US" sz="1600" dirty="0" smtClean="0">
                <a:latin typeface="Calibri" panose="020F0502020204030204" pitchFamily="34" charset="0"/>
              </a:rPr>
              <a:t>GAS </a:t>
            </a:r>
            <a:endParaRPr lang="en-US" sz="1600" dirty="0">
              <a:latin typeface="Calibri" panose="020F0502020204030204" pitchFamily="34" charset="0"/>
            </a:endParaRP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Listing courses without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identifying those offered only once a year or that could not be taken in the summer 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5715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Selecting </a:t>
            </a:r>
            <a:r>
              <a:rPr lang="en-US" sz="1600" b="1" dirty="0">
                <a:latin typeface="Calibri" panose="020F0502020204030204" pitchFamily="34" charset="0"/>
              </a:rPr>
              <a:t>Electives: 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Choosing specific courses from a list of open electives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Determining what course was best when presented with multiple courses that satisfy the same requirement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dirty="0">
                <a:latin typeface="Calibri" panose="020F0502020204030204" pitchFamily="34" charset="0"/>
              </a:rPr>
              <a:t>Defining specific electives in specific </a:t>
            </a:r>
            <a:r>
              <a:rPr lang="en-US" sz="1600" dirty="0" smtClean="0">
                <a:latin typeface="Calibri" panose="020F0502020204030204" pitchFamily="34" charset="0"/>
              </a:rPr>
              <a:t>slots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192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030" y="2209800"/>
            <a:ext cx="3735636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05885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2107555"/>
            <a:ext cx="5597562" cy="452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60325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None/>
            </a:pPr>
            <a:r>
              <a:rPr lang="en-US" sz="1600" b="1" kern="0" dirty="0" smtClean="0">
                <a:latin typeface="Calibri" panose="020F0502020204030204" pitchFamily="34" charset="0"/>
              </a:rPr>
              <a:t>Sequencing: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Creating better defined tracks 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Coming to consensus on order 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(sequencing) of courses </a:t>
            </a:r>
          </a:p>
          <a:p>
            <a:pPr marL="60325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None/>
            </a:pPr>
            <a:r>
              <a:rPr lang="en-US" sz="1600" b="1" kern="0" dirty="0" smtClean="0">
                <a:latin typeface="Calibri" panose="020F0502020204030204" pitchFamily="34" charset="0"/>
              </a:rPr>
              <a:t>Prerequisites: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Discovering hidden prerequisites 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and figuring out how to build them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 into the program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Mapping prerequisites; they make 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it difficult for students to graduate 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in two years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We have a large number of AS feeder </a:t>
            </a:r>
            <a:br>
              <a:rPr lang="en-US" sz="1600" kern="0" dirty="0" smtClean="0">
                <a:latin typeface="Calibri" panose="020F0502020204030204" pitchFamily="34" charset="0"/>
              </a:rPr>
            </a:br>
            <a:r>
              <a:rPr lang="en-US" sz="1600" kern="0" dirty="0" smtClean="0">
                <a:latin typeface="Calibri" panose="020F0502020204030204" pitchFamily="34" charset="0"/>
              </a:rPr>
              <a:t>programs that prepare students in different ways</a:t>
            </a:r>
          </a:p>
          <a:p>
            <a:pPr marL="457200" indent="-228600">
              <a:spcBef>
                <a:spcPts val="300"/>
              </a:spcBef>
              <a:buClr>
                <a:schemeClr val="tx2">
                  <a:lumMod val="50000"/>
                </a:schemeClr>
              </a:buClr>
            </a:pPr>
            <a:r>
              <a:rPr lang="en-US" sz="1600" kern="0" dirty="0" smtClean="0">
                <a:latin typeface="Calibri" panose="020F0502020204030204" pitchFamily="34" charset="0"/>
              </a:rPr>
              <a:t>Imposing admissions criteria (competencies) without hurting enrollment   </a:t>
            </a:r>
            <a:endParaRPr 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766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1301187"/>
            <a:ext cx="7294947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Greatest Challenges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20536"/>
            <a:ext cx="3112231" cy="252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221740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71600" y="257660"/>
            <a:ext cx="6553200" cy="990600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</a:t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</a:rPr>
              <a:t>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7300" y="1301187"/>
            <a:ext cx="7294947" cy="4800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3: Regroup and Reflect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SPC Key Learnings: Advice to Other Colleges</a:t>
            </a:r>
            <a:endParaRPr lang="en-US" sz="1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770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295400" y="2209800"/>
            <a:ext cx="7256847" cy="382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Engage </a:t>
            </a:r>
            <a:r>
              <a:rPr lang="en-US" sz="1800" dirty="0">
                <a:latin typeface="Calibri" panose="020F0502020204030204" pitchFamily="34" charset="0"/>
              </a:rPr>
              <a:t>faculty, advisors and other stakeholders in the </a:t>
            </a:r>
            <a:r>
              <a:rPr lang="en-US" sz="1800" dirty="0" smtClean="0">
                <a:latin typeface="Calibri" panose="020F0502020204030204" pitchFamily="34" charset="0"/>
              </a:rPr>
              <a:t>process.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Assign </a:t>
            </a:r>
            <a:r>
              <a:rPr lang="en-US" sz="1800" dirty="0">
                <a:latin typeface="Calibri" panose="020F0502020204030204" pitchFamily="34" charset="0"/>
              </a:rPr>
              <a:t>tasks that involve faculty during the academic year when </a:t>
            </a:r>
            <a:r>
              <a:rPr lang="en-US" sz="1800" dirty="0" smtClean="0">
                <a:latin typeface="Calibri" panose="020F0502020204030204" pitchFamily="34" charset="0"/>
              </a:rPr>
              <a:t>possible.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Involve </a:t>
            </a:r>
            <a:r>
              <a:rPr lang="en-US" sz="1800" dirty="0">
                <a:latin typeface="Calibri" panose="020F0502020204030204" pitchFamily="34" charset="0"/>
              </a:rPr>
              <a:t>everyone from the </a:t>
            </a:r>
            <a:r>
              <a:rPr lang="en-US" sz="1800" dirty="0" smtClean="0">
                <a:latin typeface="Calibri" panose="020F0502020204030204" pitchFamily="34" charset="0"/>
              </a:rPr>
              <a:t>beginning. 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Follow the process; Post-It </a:t>
            </a:r>
            <a:r>
              <a:rPr lang="en-US" sz="1800" dirty="0">
                <a:latin typeface="Calibri" panose="020F0502020204030204" pitchFamily="34" charset="0"/>
              </a:rPr>
              <a:t>notes were helpful to get all </a:t>
            </a:r>
            <a:r>
              <a:rPr lang="en-US" sz="1800" dirty="0" smtClean="0">
                <a:latin typeface="Calibri" panose="020F0502020204030204" pitchFamily="34" charset="0"/>
              </a:rPr>
              <a:t>involved.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Sell </a:t>
            </a:r>
            <a:r>
              <a:rPr lang="en-US" sz="1800" dirty="0">
                <a:latin typeface="Calibri" panose="020F0502020204030204" pitchFamily="34" charset="0"/>
              </a:rPr>
              <a:t>it—give examples of how the process will benefit faculty and </a:t>
            </a:r>
            <a:r>
              <a:rPr lang="en-US" sz="1800" dirty="0" smtClean="0">
                <a:latin typeface="Calibri" panose="020F0502020204030204" pitchFamily="34" charset="0"/>
              </a:rPr>
              <a:t>students.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Know the right questions to ask…and ask them.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Schedule follow-up faculty meetings for continued dialogue and review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Don’t overthink the process.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Engage in open discussions of multiple student scenarios.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Use facilitators throughout the process.</a:t>
            </a:r>
          </a:p>
          <a:p>
            <a:pPr marL="285750" lvl="1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Calibri" panose="020F0502020204030204" pitchFamily="34" charset="0"/>
              </a:rPr>
              <a:t>Trust the process…it works! </a:t>
            </a:r>
            <a:endParaRPr lang="en-US" sz="1800" dirty="0">
              <a:latin typeface="Calibri" panose="020F0502020204030204" pitchFamily="34" charset="0"/>
            </a:endParaRPr>
          </a:p>
          <a:p>
            <a:pPr marL="60325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None/>
            </a:pPr>
            <a:endParaRPr lang="en-US" sz="1600" kern="0" dirty="0">
              <a:latin typeface="Calibri" panose="020F05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79438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278039"/>
            <a:ext cx="7271061" cy="466556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4: Make Necessary Curriculum Changes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972584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770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278039"/>
            <a:ext cx="7271061" cy="4665561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Step 6: Identify Tools/Systems/Processes to Sustain and Continuously Improve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Build pathway revision into normal C&amp;I process – </a:t>
            </a:r>
            <a:r>
              <a:rPr lang="en-US" sz="1800" i="1" dirty="0" smtClean="0">
                <a:latin typeface="Calibri" panose="020F0502020204030204" pitchFamily="34" charset="0"/>
              </a:rPr>
              <a:t>“Begin with the end in mind.” Jenkins, D. 2014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Ask: How will this curriculum change impact your Academic Pathway?</a:t>
            </a:r>
          </a:p>
          <a:p>
            <a:pPr marL="404813" indent="-404813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Make pathways visible and accessible to advisors and students </a:t>
            </a:r>
          </a:p>
          <a:p>
            <a:pPr lvl="1">
              <a:spcBef>
                <a:spcPts val="600"/>
              </a:spcBef>
            </a:pPr>
            <a:r>
              <a:rPr lang="en-US" sz="1400" u="sng" dirty="0" smtClean="0"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1400" u="sng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1400" u="sng" dirty="0" smtClean="0">
                <a:latin typeface="Calibri" panose="020F0502020204030204" pitchFamily="34" charset="0"/>
                <a:hlinkClick r:id="rId3"/>
              </a:rPr>
              <a:t>info.spcollege.edu/Community/AP/SitePages/Home.aspx</a:t>
            </a:r>
            <a:endParaRPr lang="en-US" sz="1400" u="sng" dirty="0" smtClean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Program of Study</a:t>
            </a:r>
          </a:p>
          <a:p>
            <a:pPr marL="404813" indent="-404813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Automate the updating process</a:t>
            </a:r>
          </a:p>
          <a:p>
            <a:pPr marL="404813" indent="-404813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latin typeface="Calibri" panose="020F0502020204030204" pitchFamily="34" charset="0"/>
              </a:rPr>
              <a:t>Train </a:t>
            </a:r>
            <a:r>
              <a:rPr lang="en-US" sz="1800" u="sng" dirty="0" smtClean="0">
                <a:latin typeface="Calibri" panose="020F0502020204030204" pitchFamily="34" charset="0"/>
              </a:rPr>
              <a:t>all</a:t>
            </a:r>
            <a:r>
              <a:rPr lang="en-US" sz="1800" dirty="0" smtClean="0">
                <a:latin typeface="Calibri" panose="020F0502020204030204" pitchFamily="34" charset="0"/>
              </a:rPr>
              <a:t> student-facing staff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34936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0335" y="471849"/>
            <a:ext cx="5404161" cy="688513"/>
          </a:xfrm>
        </p:spPr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</a:rPr>
              <a:t>Designing Student-focused Curriculum Through Academic Pathways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770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39" y="2019300"/>
            <a:ext cx="6704699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337832" y="1388418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The Guided Pathway Model at SPC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13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909"/>
            <a:ext cx="9144000" cy="51435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514600" y="838200"/>
            <a:ext cx="6320928" cy="72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Questions?</a:t>
            </a:r>
            <a:endParaRPr lang="en-US" sz="7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394050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stina" panose="03060402040406080204" pitchFamily="66" charset="0"/>
              </a:rPr>
              <a:t>Thank you!</a:t>
            </a:r>
            <a:endParaRPr lang="en-US" sz="7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istina" panose="0306040204040608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329073"/>
            <a:ext cx="59436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Calibri" panose="020F0502020204030204" pitchFamily="34" charset="0"/>
              </a:rPr>
              <a:t>“Curriculum development is a conversation, not a technology.”</a:t>
            </a:r>
          </a:p>
          <a:p>
            <a:r>
              <a:rPr lang="en-US" sz="1800" i="1" dirty="0">
                <a:latin typeface="Calibri" panose="020F0502020204030204" pitchFamily="34" charset="0"/>
              </a:rPr>
              <a:t>	</a:t>
            </a:r>
            <a:r>
              <a:rPr lang="en-US" sz="1800" i="1" dirty="0" smtClean="0">
                <a:latin typeface="Calibri" panose="020F0502020204030204" pitchFamily="34" charset="0"/>
              </a:rPr>
              <a:t>		</a:t>
            </a:r>
            <a:r>
              <a:rPr lang="en-US" sz="1800" dirty="0" smtClean="0">
                <a:latin typeface="Calibri" panose="020F0502020204030204" pitchFamily="34" charset="0"/>
              </a:rPr>
              <a:t>--Ruth </a:t>
            </a:r>
            <a:r>
              <a:rPr lang="en-US" sz="1800" dirty="0" err="1" smtClean="0">
                <a:latin typeface="Calibri" panose="020F0502020204030204" pitchFamily="34" charset="0"/>
              </a:rPr>
              <a:t>Stiehl</a:t>
            </a:r>
            <a:r>
              <a:rPr lang="en-US" sz="1800" dirty="0" smtClean="0">
                <a:latin typeface="Calibri" panose="020F0502020204030204" pitchFamily="34" charset="0"/>
              </a:rPr>
              <a:t> &amp; Les </a:t>
            </a:r>
            <a:r>
              <a:rPr lang="en-US" sz="1800" dirty="0" err="1" smtClean="0">
                <a:latin typeface="Calibri" panose="020F0502020204030204" pitchFamily="34" charset="0"/>
              </a:rPr>
              <a:t>Lewchuk</a:t>
            </a:r>
            <a:endParaRPr lang="en-US" sz="1800" dirty="0" smtClean="0">
              <a:latin typeface="Calibri" panose="020F0502020204030204" pitchFamily="34" charset="0"/>
            </a:endParaRPr>
          </a:p>
          <a:p>
            <a:endParaRPr lang="en-US" sz="1800" i="1" dirty="0">
              <a:latin typeface="Calibri" panose="020F0502020204030204" pitchFamily="34" charset="0"/>
            </a:endParaRPr>
          </a:p>
          <a:p>
            <a:r>
              <a:rPr lang="en-US" sz="1800" i="1" dirty="0" smtClean="0">
                <a:latin typeface="Calibri" panose="020F0502020204030204" pitchFamily="34" charset="0"/>
              </a:rPr>
              <a:t>“The key part of (academic pathways) approach is to start with the end in mind…earning a degree that enables (students) to prepare for further education and advancement in the labor market.” </a:t>
            </a:r>
            <a:r>
              <a:rPr lang="en-US" sz="1800" dirty="0" smtClean="0">
                <a:latin typeface="Calibri" panose="020F0502020204030204" pitchFamily="34" charset="0"/>
              </a:rPr>
              <a:t>			</a:t>
            </a:r>
          </a:p>
          <a:p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latin typeface="Calibri" panose="020F0502020204030204" pitchFamily="34" charset="0"/>
              </a:rPr>
              <a:t>		--Davis Jenkins, Ph.D.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		   	   CCRC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9851" y="182606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</a:rPr>
              <a:t>Margaret </a:t>
            </a:r>
            <a:r>
              <a:rPr lang="en-US" sz="2000" dirty="0" smtClean="0">
                <a:latin typeface="Calibri" panose="020F0502020204030204" pitchFamily="34" charset="0"/>
              </a:rPr>
              <a:t>E. Bowman </a:t>
            </a:r>
            <a:endParaRPr lang="en-US" sz="2000" dirty="0"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</a:rPr>
              <a:t>Director, Curriculum Services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alibri" panose="020F0502020204030204" pitchFamily="34" charset="0"/>
              </a:rPr>
              <a:t>Bowman.Margaret@spcollege.edu</a:t>
            </a:r>
          </a:p>
        </p:txBody>
      </p:sp>
    </p:spTree>
    <p:extLst>
      <p:ext uri="{BB962C8B-B14F-4D97-AF65-F5344CB8AC3E}">
        <p14:creationId xmlns:p14="http://schemas.microsoft.com/office/powerpoint/2010/main" val="11906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981200" y="381000"/>
            <a:ext cx="6320928" cy="729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Addendum</a:t>
            </a:r>
            <a:endParaRPr lang="en-US" sz="7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110107"/>
            <a:ext cx="5423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(Information obtained and added after conference)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07" y="3257550"/>
            <a:ext cx="8324850" cy="3448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1772021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2015 SENSE Benchmark Areas: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81134" y="1600922"/>
            <a:ext cx="442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Early Connections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High Expectations/Aspirations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Academic Plan/Pathway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046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0336" y="300239"/>
            <a:ext cx="5187522" cy="69036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Evolution of Pathways at SPC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506192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“Before”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178" y="4572000"/>
            <a:ext cx="1062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“After”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4861"/>
            <a:ext cx="2903201" cy="2632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41752"/>
            <a:ext cx="2895600" cy="2625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3575" y="5334000"/>
            <a:ext cx="872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Since 2010, SPC has focused its strategic efforts on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student success </a:t>
            </a:r>
            <a:r>
              <a:rPr lang="en-US" sz="1800" dirty="0" smtClean="0">
                <a:latin typeface="Calibri" panose="020F0502020204030204" pitchFamily="34" charset="0"/>
              </a:rPr>
              <a:t>using an </a:t>
            </a:r>
          </a:p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intentional data-driven way to help students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“Finish What They Start”.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 descr="C:\Users\caron.ashley\Desktop\SPC_R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9828" y="2472963"/>
            <a:ext cx="640358" cy="927986"/>
          </a:xfrm>
          <a:prstGeom prst="rect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530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25601"/>
            <a:ext cx="5118168" cy="4343399"/>
          </a:xfrm>
          <a:prstGeom prst="rect">
            <a:avLst/>
          </a:prstGeom>
        </p:spPr>
      </p:pic>
      <p:pic>
        <p:nvPicPr>
          <p:cNvPr id="8" name="Picture 7" descr="C:\Users\caron.ashley\Desktop\SPC_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283592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858000" y="3348335"/>
            <a:ext cx="1281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06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96936" y="5710603"/>
            <a:ext cx="427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>
                <a:solidFill>
                  <a:schemeClr val="bg1"/>
                </a:solidFill>
              </a:rPr>
              <a:t>JTC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09206"/>
            <a:ext cx="7172936" cy="352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237628" y="1467554"/>
            <a:ext cx="78867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46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Smart-Start Finish-Strong Model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483" y="5638800"/>
            <a:ext cx="5135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3474"/>
                </a:solidFill>
                <a:latin typeface="Calibri" panose="020F0502020204030204" pitchFamily="34" charset="0"/>
              </a:rPr>
              <a:t>The College Experience at SPC</a:t>
            </a:r>
            <a:endParaRPr lang="en-US" sz="3200" i="1" dirty="0">
              <a:solidFill>
                <a:srgbClr val="003474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C:\Users\caron.ashley\Desktop\SPC_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83592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6792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5867400" cy="5003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6911" y="3040125"/>
            <a:ext cx="1915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Critical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Partnerships: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Academics &amp;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Student Services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4142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Why are Academic Pathways necessary?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1068"/>
            <a:ext cx="8737415" cy="3359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77853" y="5722880"/>
            <a:ext cx="890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Complete College America </a:t>
            </a:r>
            <a:r>
              <a:rPr lang="en-US" sz="1200" i="1" dirty="0" smtClean="0"/>
              <a:t>The Game Changers </a:t>
            </a:r>
            <a:r>
              <a:rPr lang="en-US" sz="1200" dirty="0" smtClean="0"/>
              <a:t>October 2013</a:t>
            </a:r>
            <a:endParaRPr lang="en-US" sz="12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56957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1257300" y="6400800"/>
            <a:ext cx="74676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C:\Users\caron.ashley\Desktop\SPC_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98" y="100282"/>
            <a:ext cx="1576449" cy="10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1186" y="1300768"/>
            <a:ext cx="7271061" cy="441423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i="1" dirty="0" smtClean="0">
                <a:latin typeface="Calibri" panose="020F0502020204030204" pitchFamily="34" charset="0"/>
              </a:rPr>
              <a:t>Why are Academic Pathways necessary?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53839" y="1219200"/>
            <a:ext cx="7098408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8763000" cy="3876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2400" y="5867400"/>
            <a:ext cx="8902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Source:  Complete College America </a:t>
            </a:r>
            <a:r>
              <a:rPr lang="en-US" sz="1200" i="1" dirty="0" smtClean="0"/>
              <a:t>The Game Changers </a:t>
            </a:r>
            <a:r>
              <a:rPr lang="en-US" sz="1200" dirty="0" smtClean="0"/>
              <a:t>October 2013</a:t>
            </a:r>
            <a:endParaRPr lang="en-US" sz="1200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 bwMode="auto">
          <a:xfrm>
            <a:off x="1325091" y="6538530"/>
            <a:ext cx="7133109" cy="31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1200" kern="0" dirty="0" smtClean="0"/>
              <a:t>National Benchmarking Conference		</a:t>
            </a:r>
            <a:r>
              <a:rPr lang="en-US" sz="1200" kern="0" dirty="0" smtClean="0">
                <a:sym typeface="Wingdings" panose="05000000000000000000" pitchFamily="2" charset="2"/>
              </a:rPr>
              <a:t>		May 4, 2016</a:t>
            </a:r>
            <a:endParaRPr lang="en-US" sz="1200" kern="0" dirty="0"/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endParaRPr lang="en-US" sz="1200" kern="0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title"/>
          </p:nvPr>
        </p:nvSpPr>
        <p:spPr>
          <a:xfrm>
            <a:off x="1308001" y="492587"/>
            <a:ext cx="6636865" cy="688513"/>
          </a:xfrm>
        </p:spPr>
        <p:txBody>
          <a:bodyPr/>
          <a:lstStyle/>
          <a:p>
            <a:r>
              <a:rPr lang="en-US" sz="1800" b="0" dirty="0">
                <a:latin typeface="Adobe Caslon Pro Bold" panose="0205070206050A020403" pitchFamily="18" charset="0"/>
              </a:rPr>
              <a:t>Integrating Academics and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Student </a:t>
            </a:r>
            <a:r>
              <a:rPr lang="en-US" sz="1800" b="0" dirty="0">
                <a:latin typeface="Adobe Caslon Pro Bold" panose="0205070206050A020403" pitchFamily="18" charset="0"/>
              </a:rPr>
              <a:t>Support Services to </a:t>
            </a:r>
            <a:br>
              <a:rPr lang="en-US" sz="1800" b="0" dirty="0">
                <a:latin typeface="Adobe Caslon Pro Bold" panose="0205070206050A020403" pitchFamily="18" charset="0"/>
              </a:rPr>
            </a:br>
            <a:r>
              <a:rPr lang="en-US" sz="1800" b="0" dirty="0">
                <a:latin typeface="Adobe Caslon Pro Bold" panose="0205070206050A020403" pitchFamily="18" charset="0"/>
              </a:rPr>
              <a:t>Enable SPC Students to </a:t>
            </a:r>
            <a:r>
              <a:rPr lang="en-US" sz="1800" b="0" dirty="0" smtClean="0">
                <a:latin typeface="Adobe Caslon Pro Bold" panose="0205070206050A020403" pitchFamily="18" charset="0"/>
              </a:rPr>
              <a:t>“</a:t>
            </a:r>
            <a:r>
              <a:rPr lang="en-US" sz="1800" b="0" dirty="0">
                <a:latin typeface="Adobe Caslon Pro Bold" panose="0205070206050A020403" pitchFamily="18" charset="0"/>
              </a:rPr>
              <a:t>Start Smart and Finish Strong” 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3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207074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35859F-D2B8-4F9D-A785-D0E1949E5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 presentation</Template>
  <TotalTime>3012</TotalTime>
  <Words>1681</Words>
  <Application>Microsoft Office PowerPoint</Application>
  <PresentationFormat>On-screen Show (4:3)</PresentationFormat>
  <Paragraphs>321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Adobe Caslon Pro Bold</vt:lpstr>
      <vt:lpstr>Andalus</vt:lpstr>
      <vt:lpstr>Arial</vt:lpstr>
      <vt:lpstr>Berlin Sans FB Demi</vt:lpstr>
      <vt:lpstr>Calibri</vt:lpstr>
      <vt:lpstr>Pristina</vt:lpstr>
      <vt:lpstr>Times New Roman</vt:lpstr>
      <vt:lpstr>Verdana</vt:lpstr>
      <vt:lpstr>Wingdings</vt:lpstr>
      <vt:lpstr>06207074</vt:lpstr>
      <vt:lpstr>   Integrating Academics and  Student Support Services to  Enable SPC Students to 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Evolution of Pathways at SPC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PowerPoint Presentation</vt:lpstr>
      <vt:lpstr>Academic Pathways</vt:lpstr>
      <vt:lpstr>PowerPoint Presentation</vt:lpstr>
      <vt:lpstr>Academic Pathways</vt:lpstr>
      <vt:lpstr>Integrating Academics and Student Support Services to  Enable SPC Students to “Start Smart and Finish Strong” </vt:lpstr>
      <vt:lpstr>Integrating Academics and Student Support Services to  Enable SPC Students to “Start Smart and Finish Strong” </vt:lpstr>
      <vt:lpstr>Building the academic pathway</vt:lpstr>
      <vt:lpstr>Designing Student-focused Curriculum Through Academic Pathways</vt:lpstr>
      <vt:lpstr>Designing Student-focused Curriculum Through Academic Pathways</vt:lpstr>
      <vt:lpstr>Designing Student-focused Curriculum Through Academic Pathways</vt:lpstr>
      <vt:lpstr>Designing Student-focused Curriculum Through Academic Pathways</vt:lpstr>
      <vt:lpstr>Designing Student-focused Curriculum Through Academic Pathways</vt:lpstr>
      <vt:lpstr>Designing Student-focused Curriculum  Through Academic Pathways</vt:lpstr>
      <vt:lpstr>Designing Student-focused Curriculum  Through Academic Pathways</vt:lpstr>
      <vt:lpstr>Designing Student-focused Curriculum  Through Academic Pathways</vt:lpstr>
      <vt:lpstr>Designing Student-focused Curriculum  Through Academic Pathways</vt:lpstr>
      <vt:lpstr>Designing Student-focused Curriculum  Through Academic Pathways</vt:lpstr>
      <vt:lpstr>Designing Student-focused Curriculum  Through Academic Pathways</vt:lpstr>
      <vt:lpstr>Designing Student-focused Curriculum  Through Academic Pathways</vt:lpstr>
      <vt:lpstr>Designing Student-focused Curriculum Through Academic Pathways</vt:lpstr>
      <vt:lpstr>Designing Student-focused Curriculum Through Academic Pathways</vt:lpstr>
      <vt:lpstr>Designing Student-focused Curriculum Through Academic Pathways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 Summer Institute</dc:title>
  <dc:creator>Margaret Bowman</dc:creator>
  <cp:keywords/>
  <cp:lastModifiedBy>Margaret Bowman</cp:lastModifiedBy>
  <cp:revision>169</cp:revision>
  <cp:lastPrinted>2015-10-09T19:04:53Z</cp:lastPrinted>
  <dcterms:created xsi:type="dcterms:W3CDTF">2014-07-30T16:28:02Z</dcterms:created>
  <dcterms:modified xsi:type="dcterms:W3CDTF">2016-05-17T02:32:44Z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