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28" r:id="rId2"/>
  </p:sldMasterIdLst>
  <p:notesMasterIdLst>
    <p:notesMasterId r:id="rId44"/>
  </p:notesMasterIdLst>
  <p:handoutMasterIdLst>
    <p:handoutMasterId r:id="rId45"/>
  </p:handoutMasterIdLst>
  <p:sldIdLst>
    <p:sldId id="450" r:id="rId3"/>
    <p:sldId id="326" r:id="rId4"/>
    <p:sldId id="334" r:id="rId5"/>
    <p:sldId id="392" r:id="rId6"/>
    <p:sldId id="330" r:id="rId7"/>
    <p:sldId id="400" r:id="rId8"/>
    <p:sldId id="401" r:id="rId9"/>
    <p:sldId id="402" r:id="rId10"/>
    <p:sldId id="403" r:id="rId11"/>
    <p:sldId id="328" r:id="rId12"/>
    <p:sldId id="324" r:id="rId13"/>
    <p:sldId id="337" r:id="rId14"/>
    <p:sldId id="449" r:id="rId15"/>
    <p:sldId id="325" r:id="rId16"/>
    <p:sldId id="338" r:id="rId17"/>
    <p:sldId id="270" r:id="rId18"/>
    <p:sldId id="448" r:id="rId19"/>
    <p:sldId id="407" r:id="rId20"/>
    <p:sldId id="409" r:id="rId21"/>
    <p:sldId id="408" r:id="rId22"/>
    <p:sldId id="369" r:id="rId23"/>
    <p:sldId id="412" r:id="rId24"/>
    <p:sldId id="398" r:id="rId25"/>
    <p:sldId id="370" r:id="rId26"/>
    <p:sldId id="410" r:id="rId27"/>
    <p:sldId id="411" r:id="rId28"/>
    <p:sldId id="438" r:id="rId29"/>
    <p:sldId id="439" r:id="rId30"/>
    <p:sldId id="440" r:id="rId31"/>
    <p:sldId id="441" r:id="rId32"/>
    <p:sldId id="442" r:id="rId33"/>
    <p:sldId id="444" r:id="rId34"/>
    <p:sldId id="445" r:id="rId35"/>
    <p:sldId id="446" r:id="rId36"/>
    <p:sldId id="367" r:id="rId37"/>
    <p:sldId id="366" r:id="rId38"/>
    <p:sldId id="368" r:id="rId39"/>
    <p:sldId id="343" r:id="rId40"/>
    <p:sldId id="406" r:id="rId41"/>
    <p:sldId id="405" r:id="rId42"/>
    <p:sldId id="404" r:id="rId4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B74"/>
    <a:srgbClr val="0000FF"/>
    <a:srgbClr val="10A055"/>
    <a:srgbClr val="FFCC66"/>
    <a:srgbClr val="F9EBA5"/>
    <a:srgbClr val="775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p:cViewPr varScale="1">
        <p:scale>
          <a:sx n="92" d="100"/>
          <a:sy n="92" d="100"/>
        </p:scale>
        <p:origin x="102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9" d="100"/>
          <a:sy n="69" d="100"/>
        </p:scale>
        <p:origin x="194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0" dirty="0">
                <a:solidFill>
                  <a:schemeClr val="tx1"/>
                </a:solidFill>
              </a:rPr>
              <a:t>State Appropriations</a:t>
            </a:r>
          </a:p>
        </c:rich>
      </c:tx>
      <c:layout>
        <c:manualLayout>
          <c:xMode val="edge"/>
          <c:yMode val="edge"/>
          <c:x val="0"/>
          <c:y val="3.828274541974295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State Appropriations</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dLbls>
            <c:dLbl>
              <c:idx val="0"/>
              <c:layout>
                <c:manualLayout>
                  <c:x val="0.18529457482863185"/>
                  <c:y val="3.6295616862494322E-2"/>
                </c:manualLayout>
              </c:layout>
              <c:tx>
                <c:rich>
                  <a:bodyPr/>
                  <a:lstStyle/>
                  <a:p>
                    <a:fld id="{DE18EF38-2B16-499B-B6BB-E3A870D0721E}" type="VALUE">
                      <a:rPr lang="en-US" sz="160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9.0107789924317658E-2"/>
                  <c:y val="-0.27683183367460529"/>
                </c:manualLayout>
              </c:layout>
              <c:tx>
                <c:rich>
                  <a:bodyPr/>
                  <a:lstStyle/>
                  <a:p>
                    <a:fld id="{854E5816-6233-4832-913D-084EFCBF0747}" type="VALUE">
                      <a:rPr lang="en-US" sz="160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14171839563743854"/>
                  <c:y val="7.3123919395227333E-2"/>
                </c:manualLayout>
              </c:layout>
              <c:tx>
                <c:rich>
                  <a:bodyPr/>
                  <a:lstStyle/>
                  <a:p>
                    <a:fld id="{36AD0E34-D763-4EB3-8A62-5EEC97018DA9}" type="VALUE">
                      <a:rPr lang="en-US" sz="160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1.5390388094691988E-2"/>
                  <c:y val="-7.4375967565170037E-2"/>
                </c:manualLayout>
              </c:layout>
              <c:tx>
                <c:rich>
                  <a:bodyPr/>
                  <a:lstStyle/>
                  <a:p>
                    <a:fld id="{42036E1C-4480-4448-8FA8-ECD1B7ED051E}" type="VALUE">
                      <a:rPr lang="en-US" sz="160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Core Operations</c:v>
                </c:pt>
                <c:pt idx="1">
                  <c:v>Contact Hour Enrollment</c:v>
                </c:pt>
                <c:pt idx="2">
                  <c:v>Performance Funding</c:v>
                </c:pt>
                <c:pt idx="3">
                  <c:v>BAT</c:v>
                </c:pt>
              </c:strCache>
            </c:strRef>
          </c:cat>
          <c:val>
            <c:numRef>
              <c:f>Sheet1!$B$2:$B$5</c:f>
              <c:numCache>
                <c:formatCode>"$"#,##0</c:formatCode>
                <c:ptCount val="4"/>
                <c:pt idx="0">
                  <c:v>25000000</c:v>
                </c:pt>
                <c:pt idx="1">
                  <c:v>761257822</c:v>
                </c:pt>
                <c:pt idx="2">
                  <c:v>84584216</c:v>
                </c:pt>
                <c:pt idx="3">
                  <c:v>1071312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0.6699</cdr:x>
      <cdr:y>0.76884</cdr:y>
    </cdr:from>
    <cdr:to>
      <cdr:x>1</cdr:x>
      <cdr:y>0.86728</cdr:y>
    </cdr:to>
    <cdr:sp macro="" textlink="">
      <cdr:nvSpPr>
        <cdr:cNvPr id="2" name="TextBox 1"/>
        <cdr:cNvSpPr txBox="1"/>
      </cdr:nvSpPr>
      <cdr:spPr>
        <a:xfrm xmlns:a="http://schemas.openxmlformats.org/drawingml/2006/main">
          <a:off x="5257800" y="3570790"/>
          <a:ext cx="2590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Total = $871,913,350</a:t>
          </a:r>
          <a:endParaRPr lang="en-US" sz="2000" dirty="0"/>
        </a:p>
      </cdr:txBody>
    </cdr:sp>
  </cdr:relSizeAnchor>
  <cdr:relSizeAnchor xmlns:cdr="http://schemas.openxmlformats.org/drawingml/2006/chartDrawing">
    <cdr:from>
      <cdr:x>0.37864</cdr:x>
      <cdr:y>0.61331</cdr:y>
    </cdr:from>
    <cdr:to>
      <cdr:x>0.65049</cdr:x>
      <cdr:y>0.67894</cdr:y>
    </cdr:to>
    <cdr:sp macro="" textlink="">
      <cdr:nvSpPr>
        <cdr:cNvPr id="3" name="TextBox 2"/>
        <cdr:cNvSpPr txBox="1"/>
      </cdr:nvSpPr>
      <cdr:spPr>
        <a:xfrm xmlns:a="http://schemas.openxmlformats.org/drawingml/2006/main">
          <a:off x="2971800" y="2848473"/>
          <a:ext cx="2133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Contact Hour Enrollment</a:t>
          </a:r>
          <a:endParaRPr lang="en-US" sz="1600" dirty="0"/>
        </a:p>
      </cdr:txBody>
    </cdr:sp>
  </cdr:relSizeAnchor>
  <cdr:relSizeAnchor xmlns:cdr="http://schemas.openxmlformats.org/drawingml/2006/chartDrawing">
    <cdr:from>
      <cdr:x>0.64078</cdr:x>
      <cdr:y>0.18674</cdr:y>
    </cdr:from>
    <cdr:to>
      <cdr:x>0.86408</cdr:x>
      <cdr:y>0.25236</cdr:y>
    </cdr:to>
    <cdr:sp macro="" textlink="">
      <cdr:nvSpPr>
        <cdr:cNvPr id="4" name="TextBox 3"/>
        <cdr:cNvSpPr txBox="1"/>
      </cdr:nvSpPr>
      <cdr:spPr>
        <a:xfrm xmlns:a="http://schemas.openxmlformats.org/drawingml/2006/main">
          <a:off x="5029200" y="867273"/>
          <a:ext cx="1752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Core Operations</a:t>
          </a:r>
          <a:endParaRPr lang="en-US" sz="1600" dirty="0"/>
        </a:p>
      </cdr:txBody>
    </cdr:sp>
  </cdr:relSizeAnchor>
  <cdr:relSizeAnchor xmlns:cdr="http://schemas.openxmlformats.org/drawingml/2006/chartDrawing">
    <cdr:from>
      <cdr:x>0.13592</cdr:x>
      <cdr:y>0.23596</cdr:y>
    </cdr:from>
    <cdr:to>
      <cdr:x>0.30097</cdr:x>
      <cdr:y>0.30158</cdr:y>
    </cdr:to>
    <cdr:sp macro="" textlink="">
      <cdr:nvSpPr>
        <cdr:cNvPr id="5" name="TextBox 4"/>
        <cdr:cNvSpPr txBox="1"/>
      </cdr:nvSpPr>
      <cdr:spPr>
        <a:xfrm xmlns:a="http://schemas.openxmlformats.org/drawingml/2006/main">
          <a:off x="1066800" y="1095873"/>
          <a:ext cx="1295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Success Points</a:t>
          </a:r>
          <a:endParaRPr lang="en-US" sz="1600" dirty="0"/>
        </a:p>
      </cdr:txBody>
    </cdr:sp>
  </cdr:relSizeAnchor>
  <cdr:relSizeAnchor xmlns:cdr="http://schemas.openxmlformats.org/drawingml/2006/chartDrawing">
    <cdr:from>
      <cdr:x>0.52427</cdr:x>
      <cdr:y>0.07189</cdr:y>
    </cdr:from>
    <cdr:to>
      <cdr:x>0.59223</cdr:x>
      <cdr:y>0.13751</cdr:y>
    </cdr:to>
    <cdr:sp macro="" textlink="">
      <cdr:nvSpPr>
        <cdr:cNvPr id="6" name="TextBox 5"/>
        <cdr:cNvSpPr txBox="1"/>
      </cdr:nvSpPr>
      <cdr:spPr>
        <a:xfrm xmlns:a="http://schemas.openxmlformats.org/drawingml/2006/main">
          <a:off x="4114800" y="333873"/>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BAT</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smtClean="0"/>
              <a:t>National Benchmarking Conference </a:t>
            </a:r>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r>
              <a:rPr lang="en-US" dirty="0" smtClean="0"/>
              <a:t>May 4, 2016</a:t>
            </a:r>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r>
              <a:rPr lang="en-US" dirty="0" smtClean="0"/>
              <a:t>Performance Funding 2.0 -- Developments in 3 States FL, TX, IL.  Martin, Parke &amp; Wilson</a:t>
            </a:r>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F4F64DF2-3B87-457E-BCB2-6C07D33CB631}" type="slidenum">
              <a:rPr lang="en-US" smtClean="0"/>
              <a:pPr/>
              <a:t>‹#›</a:t>
            </a:fld>
            <a:endParaRPr lang="en-US" dirty="0"/>
          </a:p>
        </p:txBody>
      </p:sp>
    </p:spTree>
    <p:extLst>
      <p:ext uri="{BB962C8B-B14F-4D97-AF65-F5344CB8AC3E}">
        <p14:creationId xmlns:p14="http://schemas.microsoft.com/office/powerpoint/2010/main" val="427214139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smtClean="0"/>
              <a:t>National Benchmarking Conference </a:t>
            </a:r>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r>
              <a:rPr lang="en-US" dirty="0" smtClean="0"/>
              <a:t>May 4, 2016</a:t>
            </a:r>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r>
              <a:rPr lang="en-US" dirty="0" smtClean="0"/>
              <a:t>Performance Funding 2.0 -- Developments in 3 States FL, TX, IL.  Martin, Parke &amp; Wilson</a:t>
            </a:r>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114ECD39-0EEB-45E3-A90B-5C775BBEC469}" type="slidenum">
              <a:rPr lang="en-US" smtClean="0"/>
              <a:pPr/>
              <a:t>‹#›</a:t>
            </a:fld>
            <a:endParaRPr lang="en-US" dirty="0"/>
          </a:p>
        </p:txBody>
      </p:sp>
    </p:spTree>
    <p:extLst>
      <p:ext uri="{BB962C8B-B14F-4D97-AF65-F5344CB8AC3E}">
        <p14:creationId xmlns:p14="http://schemas.microsoft.com/office/powerpoint/2010/main" val="230923379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sus.edu/ihelp/PDFs/B_performance%20funding_05-11.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4ECD39-0EEB-45E3-A90B-5C775BBEC469}" type="slidenum">
              <a:rPr lang="en-US" smtClean="0"/>
              <a:pPr/>
              <a:t>1</a:t>
            </a:fld>
            <a:endParaRPr lang="en-US" dirty="0"/>
          </a:p>
        </p:txBody>
      </p:sp>
      <p:sp>
        <p:nvSpPr>
          <p:cNvPr id="5" name="Date Placeholder 4"/>
          <p:cNvSpPr>
            <a:spLocks noGrp="1"/>
          </p:cNvSpPr>
          <p:nvPr>
            <p:ph type="dt" idx="11"/>
          </p:nvPr>
        </p:nvSpPr>
        <p:spPr/>
        <p:txBody>
          <a:bodyPr/>
          <a:lstStyle/>
          <a:p>
            <a:r>
              <a:rPr lang="en-US" dirty="0" smtClean="0"/>
              <a:t>May 4, 2016</a:t>
            </a:r>
            <a:endParaRPr lang="en-US" dirty="0"/>
          </a:p>
        </p:txBody>
      </p:sp>
      <p:sp>
        <p:nvSpPr>
          <p:cNvPr id="6" name="Header Placeholder 5"/>
          <p:cNvSpPr>
            <a:spLocks noGrp="1"/>
          </p:cNvSpPr>
          <p:nvPr>
            <p:ph type="hdr" sz="quarter" idx="12"/>
          </p:nvPr>
        </p:nvSpPr>
        <p:spPr/>
        <p:txBody>
          <a:bodyPr/>
          <a:lstStyle/>
          <a:p>
            <a:r>
              <a:rPr lang="en-US" dirty="0" smtClean="0"/>
              <a:t>National Benchmarking Conference </a:t>
            </a:r>
            <a:endParaRPr lang="en-US" dirty="0"/>
          </a:p>
        </p:txBody>
      </p:sp>
      <p:sp>
        <p:nvSpPr>
          <p:cNvPr id="7" name="Footer Placeholder 6"/>
          <p:cNvSpPr>
            <a:spLocks noGrp="1"/>
          </p:cNvSpPr>
          <p:nvPr>
            <p:ph type="ftr" sz="quarter" idx="13"/>
          </p:nvPr>
        </p:nvSpPr>
        <p:spPr/>
        <p:txBody>
          <a:bodyPr/>
          <a:lstStyle/>
          <a:p>
            <a:r>
              <a:rPr lang="en-US" dirty="0" smtClean="0"/>
              <a:t>Performance Funding 2.0 -- Developments in 3 States FL, TX, IL.  Martin, Parke &amp; Wilson</a:t>
            </a:r>
            <a:endParaRPr lang="en-US" dirty="0"/>
          </a:p>
        </p:txBody>
      </p:sp>
    </p:spTree>
    <p:extLst>
      <p:ext uri="{BB962C8B-B14F-4D97-AF65-F5344CB8AC3E}">
        <p14:creationId xmlns:p14="http://schemas.microsoft.com/office/powerpoint/2010/main" val="119415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89BC4796-52A5-4B8A-BA0F-5D8B57AFDCEF}" type="slidenum">
              <a:rPr lang="en-US" smtClean="0"/>
              <a:pPr/>
              <a:t>34</a:t>
            </a:fld>
            <a:endParaRPr lang="en-US" dirty="0"/>
          </a:p>
        </p:txBody>
      </p:sp>
      <p:sp>
        <p:nvSpPr>
          <p:cNvPr id="5" name="Date Placeholder 4"/>
          <p:cNvSpPr>
            <a:spLocks noGrp="1"/>
          </p:cNvSpPr>
          <p:nvPr>
            <p:ph type="dt" idx="11"/>
          </p:nvPr>
        </p:nvSpPr>
        <p:spPr/>
        <p:txBody>
          <a:bodyPr/>
          <a:lstStyle/>
          <a:p>
            <a:r>
              <a:rPr lang="en-US" dirty="0" smtClean="0"/>
              <a:t>5/29/2014</a:t>
            </a:r>
            <a:endParaRPr lang="en-US" dirty="0"/>
          </a:p>
        </p:txBody>
      </p:sp>
      <p:sp>
        <p:nvSpPr>
          <p:cNvPr id="6" name="Header Placeholder 5"/>
          <p:cNvSpPr>
            <a:spLocks noGrp="1"/>
          </p:cNvSpPr>
          <p:nvPr>
            <p:ph type="hdr" sz="quarter" idx="12"/>
          </p:nvPr>
        </p:nvSpPr>
        <p:spPr/>
        <p:txBody>
          <a:bodyPr/>
          <a:lstStyle/>
          <a:p>
            <a:r>
              <a:rPr lang="en-US" dirty="0" smtClean="0"/>
              <a:t>Association Institutional Research</a:t>
            </a:r>
            <a:endParaRPr lang="en-US" dirty="0"/>
          </a:p>
        </p:txBody>
      </p:sp>
      <p:sp>
        <p:nvSpPr>
          <p:cNvPr id="7" name="Footer Placeholder 6"/>
          <p:cNvSpPr>
            <a:spLocks noGrp="1"/>
          </p:cNvSpPr>
          <p:nvPr>
            <p:ph type="ftr" sz="quarter" idx="13"/>
          </p:nvPr>
        </p:nvSpPr>
        <p:spPr/>
        <p:txBody>
          <a:bodyPr/>
          <a:lstStyle/>
          <a:p>
            <a:r>
              <a:rPr lang="en-US" dirty="0" smtClean="0"/>
              <a:t>Performance Funding What's Now and Next:  State Community College Perspectives  Clasemann-Ryan, Parke &amp; Wilson</a:t>
            </a:r>
            <a:endParaRPr lang="en-US" dirty="0"/>
          </a:p>
        </p:txBody>
      </p:sp>
    </p:spTree>
    <p:extLst>
      <p:ext uri="{BB962C8B-B14F-4D97-AF65-F5344CB8AC3E}">
        <p14:creationId xmlns:p14="http://schemas.microsoft.com/office/powerpoint/2010/main" val="89225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1698A-7A7F-4D61-A794-C3F3F0779DEA}" type="slidenum">
              <a:rPr lang="en-US" smtClean="0"/>
              <a:pPr/>
              <a:t>35</a:t>
            </a:fld>
            <a:endParaRPr lang="en-US" dirty="0"/>
          </a:p>
        </p:txBody>
      </p:sp>
      <p:sp>
        <p:nvSpPr>
          <p:cNvPr id="5" name="Date Placeholder 4"/>
          <p:cNvSpPr>
            <a:spLocks noGrp="1"/>
          </p:cNvSpPr>
          <p:nvPr>
            <p:ph type="dt" idx="11"/>
          </p:nvPr>
        </p:nvSpPr>
        <p:spPr/>
        <p:txBody>
          <a:bodyPr/>
          <a:lstStyle/>
          <a:p>
            <a:r>
              <a:rPr lang="en-US" dirty="0" smtClean="0"/>
              <a:t>May 4, 2016</a:t>
            </a:r>
            <a:endParaRPr lang="en-US" dirty="0"/>
          </a:p>
        </p:txBody>
      </p:sp>
      <p:sp>
        <p:nvSpPr>
          <p:cNvPr id="6" name="Header Placeholder 5"/>
          <p:cNvSpPr>
            <a:spLocks noGrp="1"/>
          </p:cNvSpPr>
          <p:nvPr>
            <p:ph type="hdr" sz="quarter" idx="12"/>
          </p:nvPr>
        </p:nvSpPr>
        <p:spPr/>
        <p:txBody>
          <a:bodyPr/>
          <a:lstStyle/>
          <a:p>
            <a:r>
              <a:rPr lang="en-US" dirty="0" smtClean="0"/>
              <a:t>National Benchmarking Conference </a:t>
            </a:r>
            <a:endParaRPr lang="en-US" dirty="0"/>
          </a:p>
        </p:txBody>
      </p:sp>
      <p:sp>
        <p:nvSpPr>
          <p:cNvPr id="7" name="Footer Placeholder 6"/>
          <p:cNvSpPr>
            <a:spLocks noGrp="1"/>
          </p:cNvSpPr>
          <p:nvPr>
            <p:ph type="ftr" sz="quarter" idx="13"/>
          </p:nvPr>
        </p:nvSpPr>
        <p:spPr/>
        <p:txBody>
          <a:bodyPr/>
          <a:lstStyle/>
          <a:p>
            <a:r>
              <a:rPr lang="en-US" dirty="0" smtClean="0"/>
              <a:t>Performance Funding 2.0 -- Developments in 3 States FL, TX, IL.  Martin, Parke &amp; Wilson</a:t>
            </a:r>
            <a:endParaRPr lang="en-US" dirty="0"/>
          </a:p>
        </p:txBody>
      </p:sp>
    </p:spTree>
    <p:extLst>
      <p:ext uri="{BB962C8B-B14F-4D97-AF65-F5344CB8AC3E}">
        <p14:creationId xmlns:p14="http://schemas.microsoft.com/office/powerpoint/2010/main" val="1592597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1698A-7A7F-4D61-A794-C3F3F0779DEA}" type="slidenum">
              <a:rPr lang="en-US" smtClean="0"/>
              <a:pPr/>
              <a:t>36</a:t>
            </a:fld>
            <a:endParaRPr lang="en-US" dirty="0"/>
          </a:p>
        </p:txBody>
      </p:sp>
      <p:sp>
        <p:nvSpPr>
          <p:cNvPr id="5" name="Date Placeholder 4"/>
          <p:cNvSpPr>
            <a:spLocks noGrp="1"/>
          </p:cNvSpPr>
          <p:nvPr>
            <p:ph type="dt" idx="11"/>
          </p:nvPr>
        </p:nvSpPr>
        <p:spPr/>
        <p:txBody>
          <a:bodyPr/>
          <a:lstStyle/>
          <a:p>
            <a:r>
              <a:rPr lang="en-US" dirty="0" smtClean="0"/>
              <a:t>May 4, 2016</a:t>
            </a:r>
            <a:endParaRPr lang="en-US" dirty="0"/>
          </a:p>
        </p:txBody>
      </p:sp>
      <p:sp>
        <p:nvSpPr>
          <p:cNvPr id="6" name="Header Placeholder 5"/>
          <p:cNvSpPr>
            <a:spLocks noGrp="1"/>
          </p:cNvSpPr>
          <p:nvPr>
            <p:ph type="hdr" sz="quarter" idx="12"/>
          </p:nvPr>
        </p:nvSpPr>
        <p:spPr/>
        <p:txBody>
          <a:bodyPr/>
          <a:lstStyle/>
          <a:p>
            <a:r>
              <a:rPr lang="en-US" dirty="0" smtClean="0"/>
              <a:t>National Benchmarking Conference </a:t>
            </a:r>
            <a:endParaRPr lang="en-US" dirty="0"/>
          </a:p>
        </p:txBody>
      </p:sp>
      <p:sp>
        <p:nvSpPr>
          <p:cNvPr id="7" name="Footer Placeholder 6"/>
          <p:cNvSpPr>
            <a:spLocks noGrp="1"/>
          </p:cNvSpPr>
          <p:nvPr>
            <p:ph type="ftr" sz="quarter" idx="13"/>
          </p:nvPr>
        </p:nvSpPr>
        <p:spPr/>
        <p:txBody>
          <a:bodyPr/>
          <a:lstStyle/>
          <a:p>
            <a:r>
              <a:rPr lang="en-US" dirty="0" smtClean="0"/>
              <a:t>Performance Funding 2.0 -- Developments in 3 States FL, TX, IL.  Martin, Parke &amp; Wilson</a:t>
            </a:r>
            <a:endParaRPr lang="en-US" dirty="0"/>
          </a:p>
        </p:txBody>
      </p:sp>
    </p:spTree>
    <p:extLst>
      <p:ext uri="{BB962C8B-B14F-4D97-AF65-F5344CB8AC3E}">
        <p14:creationId xmlns:p14="http://schemas.microsoft.com/office/powerpoint/2010/main" val="159259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Dougherty, Kevin J. &amp; Esther Hong. 2006. “Performance</a:t>
            </a:r>
          </a:p>
          <a:p>
            <a:r>
              <a:rPr lang="en-US" dirty="0" smtClean="0"/>
              <a:t>Accountability as Imperfect Panacea: The Community College</a:t>
            </a:r>
          </a:p>
          <a:p>
            <a:r>
              <a:rPr lang="en-US" dirty="0" smtClean="0"/>
              <a:t>Experience.” In Thomas Bailey and Vanessa Smith Morest (eds.),</a:t>
            </a:r>
          </a:p>
          <a:p>
            <a:r>
              <a:rPr lang="en-US" i="1" dirty="0" smtClean="0"/>
              <a:t>Defending the Community College Equity Agenda </a:t>
            </a:r>
            <a:r>
              <a:rPr lang="en-US" dirty="0" smtClean="0"/>
              <a:t>(Baltimore: Johns</a:t>
            </a:r>
          </a:p>
          <a:p>
            <a:r>
              <a:rPr lang="en-US" dirty="0" smtClean="0"/>
              <a:t>Hopkins University Press), pp. 51-86.</a:t>
            </a:r>
          </a:p>
          <a:p>
            <a:endParaRPr lang="en-US" dirty="0" smtClean="0"/>
          </a:p>
          <a:p>
            <a:r>
              <a:rPr lang="en-US" dirty="0" smtClean="0"/>
              <a:t>Jenkins, D., Ellwein, T., &amp; Boswell, K. (2009). </a:t>
            </a:r>
            <a:r>
              <a:rPr lang="en-US" i="1" dirty="0" smtClean="0"/>
              <a:t>Formative Evaluation</a:t>
            </a:r>
          </a:p>
          <a:p>
            <a:r>
              <a:rPr lang="en-US" i="1" dirty="0" smtClean="0"/>
              <a:t>of the Student Achievement Initiative “Learning Year”</a:t>
            </a:r>
            <a:r>
              <a:rPr lang="en-US" dirty="0" smtClean="0"/>
              <a:t>. New York:</a:t>
            </a:r>
          </a:p>
          <a:p>
            <a:r>
              <a:rPr lang="en-US" dirty="0" smtClean="0"/>
              <a:t>Community College Research Center, Teachers College, Columbia</a:t>
            </a:r>
          </a:p>
          <a:p>
            <a:endParaRPr lang="en-US" dirty="0" smtClean="0"/>
          </a:p>
          <a:p>
            <a:pPr defTabSz="931774">
              <a:defRPr/>
            </a:pPr>
            <a:r>
              <a:rPr lang="en-US" dirty="0" smtClean="0"/>
              <a:t>Source: Shulock, Nancy (2011). </a:t>
            </a:r>
            <a:r>
              <a:rPr lang="en-US" dirty="0" smtClean="0">
                <a:hlinkClick r:id="rId3"/>
              </a:rPr>
              <a:t>Concerns About Performance-based Funding and Ways are Addressing the Concerns.</a:t>
            </a:r>
            <a:r>
              <a:rPr lang="en-US" dirty="0" smtClean="0"/>
              <a:t> Institute for Higher Education Leadership &amp; Policy, California State University Sacramento</a:t>
            </a:r>
          </a:p>
          <a:p>
            <a:endParaRPr lang="en-US" dirty="0"/>
          </a:p>
        </p:txBody>
      </p:sp>
      <p:sp>
        <p:nvSpPr>
          <p:cNvPr id="4" name="Slide Number Placeholder 3"/>
          <p:cNvSpPr>
            <a:spLocks noGrp="1"/>
          </p:cNvSpPr>
          <p:nvPr>
            <p:ph type="sldNum" sz="quarter" idx="10"/>
          </p:nvPr>
        </p:nvSpPr>
        <p:spPr/>
        <p:txBody>
          <a:bodyPr/>
          <a:lstStyle/>
          <a:p>
            <a:fld id="{EFD1698A-7A7F-4D61-A794-C3F3F0779DEA}" type="slidenum">
              <a:rPr lang="en-US" smtClean="0"/>
              <a:pPr/>
              <a:t>37</a:t>
            </a:fld>
            <a:endParaRPr lang="en-US" dirty="0"/>
          </a:p>
        </p:txBody>
      </p:sp>
      <p:sp>
        <p:nvSpPr>
          <p:cNvPr id="5" name="Date Placeholder 4"/>
          <p:cNvSpPr>
            <a:spLocks noGrp="1"/>
          </p:cNvSpPr>
          <p:nvPr>
            <p:ph type="dt" idx="11"/>
          </p:nvPr>
        </p:nvSpPr>
        <p:spPr/>
        <p:txBody>
          <a:bodyPr/>
          <a:lstStyle/>
          <a:p>
            <a:r>
              <a:rPr lang="en-US" dirty="0" smtClean="0"/>
              <a:t>May 4, 2016</a:t>
            </a:r>
            <a:endParaRPr lang="en-US" dirty="0"/>
          </a:p>
        </p:txBody>
      </p:sp>
      <p:sp>
        <p:nvSpPr>
          <p:cNvPr id="6" name="Header Placeholder 5"/>
          <p:cNvSpPr>
            <a:spLocks noGrp="1"/>
          </p:cNvSpPr>
          <p:nvPr>
            <p:ph type="hdr" sz="quarter" idx="12"/>
          </p:nvPr>
        </p:nvSpPr>
        <p:spPr/>
        <p:txBody>
          <a:bodyPr/>
          <a:lstStyle/>
          <a:p>
            <a:r>
              <a:rPr lang="en-US" dirty="0" smtClean="0"/>
              <a:t>National Benchmarking Conference </a:t>
            </a:r>
            <a:endParaRPr lang="en-US" dirty="0"/>
          </a:p>
        </p:txBody>
      </p:sp>
      <p:sp>
        <p:nvSpPr>
          <p:cNvPr id="7" name="Footer Placeholder 6"/>
          <p:cNvSpPr>
            <a:spLocks noGrp="1"/>
          </p:cNvSpPr>
          <p:nvPr>
            <p:ph type="ftr" sz="quarter" idx="13"/>
          </p:nvPr>
        </p:nvSpPr>
        <p:spPr/>
        <p:txBody>
          <a:bodyPr/>
          <a:lstStyle/>
          <a:p>
            <a:r>
              <a:rPr lang="en-US" dirty="0" smtClean="0"/>
              <a:t>Performance Funding 2.0 -- Developments in 3 States FL, TX, IL.  Martin, Parke &amp; Wilson</a:t>
            </a:r>
            <a:endParaRPr lang="en-US" dirty="0"/>
          </a:p>
        </p:txBody>
      </p:sp>
    </p:spTree>
    <p:extLst>
      <p:ext uri="{BB962C8B-B14F-4D97-AF65-F5344CB8AC3E}">
        <p14:creationId xmlns:p14="http://schemas.microsoft.com/office/powerpoint/2010/main" val="326017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4ECD39-0EEB-45E3-A90B-5C775BBEC469}" type="slidenum">
              <a:rPr lang="en-US" smtClean="0"/>
              <a:pPr/>
              <a:t>41</a:t>
            </a:fld>
            <a:endParaRPr lang="en-US" dirty="0"/>
          </a:p>
        </p:txBody>
      </p:sp>
      <p:sp>
        <p:nvSpPr>
          <p:cNvPr id="5" name="Date Placeholder 4"/>
          <p:cNvSpPr>
            <a:spLocks noGrp="1"/>
          </p:cNvSpPr>
          <p:nvPr>
            <p:ph type="dt" idx="11"/>
          </p:nvPr>
        </p:nvSpPr>
        <p:spPr/>
        <p:txBody>
          <a:bodyPr/>
          <a:lstStyle/>
          <a:p>
            <a:r>
              <a:rPr lang="en-US" dirty="0" smtClean="0"/>
              <a:t>May 4, 2016</a:t>
            </a:r>
            <a:endParaRPr lang="en-US" dirty="0"/>
          </a:p>
        </p:txBody>
      </p:sp>
      <p:sp>
        <p:nvSpPr>
          <p:cNvPr id="6" name="Header Placeholder 5"/>
          <p:cNvSpPr>
            <a:spLocks noGrp="1"/>
          </p:cNvSpPr>
          <p:nvPr>
            <p:ph type="hdr" sz="quarter" idx="12"/>
          </p:nvPr>
        </p:nvSpPr>
        <p:spPr/>
        <p:txBody>
          <a:bodyPr/>
          <a:lstStyle/>
          <a:p>
            <a:r>
              <a:rPr lang="en-US" dirty="0" smtClean="0"/>
              <a:t>National Benchmarking Conference </a:t>
            </a:r>
            <a:endParaRPr lang="en-US" dirty="0"/>
          </a:p>
        </p:txBody>
      </p:sp>
      <p:sp>
        <p:nvSpPr>
          <p:cNvPr id="7" name="Footer Placeholder 6"/>
          <p:cNvSpPr>
            <a:spLocks noGrp="1"/>
          </p:cNvSpPr>
          <p:nvPr>
            <p:ph type="ftr" sz="quarter" idx="13"/>
          </p:nvPr>
        </p:nvSpPr>
        <p:spPr/>
        <p:txBody>
          <a:bodyPr/>
          <a:lstStyle/>
          <a:p>
            <a:r>
              <a:rPr lang="en-US" dirty="0" smtClean="0"/>
              <a:t>Performance Funding 2.0 -- Developments in 3 States FL, TX, IL.  Martin, Parke &amp; Wilson</a:t>
            </a:r>
            <a:endParaRPr lang="en-US" dirty="0"/>
          </a:p>
        </p:txBody>
      </p:sp>
    </p:spTree>
    <p:extLst>
      <p:ext uri="{BB962C8B-B14F-4D97-AF65-F5344CB8AC3E}">
        <p14:creationId xmlns:p14="http://schemas.microsoft.com/office/powerpoint/2010/main" val="299301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1698A-7A7F-4D61-A794-C3F3F0779DEA}" type="slidenum">
              <a:rPr lang="en-US" smtClean="0"/>
              <a:pPr/>
              <a:t>4</a:t>
            </a:fld>
            <a:endParaRPr lang="en-US" dirty="0"/>
          </a:p>
        </p:txBody>
      </p:sp>
      <p:sp>
        <p:nvSpPr>
          <p:cNvPr id="5" name="Date Placeholder 4"/>
          <p:cNvSpPr>
            <a:spLocks noGrp="1"/>
          </p:cNvSpPr>
          <p:nvPr>
            <p:ph type="dt" idx="11"/>
          </p:nvPr>
        </p:nvSpPr>
        <p:spPr/>
        <p:txBody>
          <a:bodyPr/>
          <a:lstStyle/>
          <a:p>
            <a:r>
              <a:rPr lang="en-US" dirty="0" smtClean="0"/>
              <a:t>May 4, 2016</a:t>
            </a:r>
            <a:endParaRPr lang="en-US" dirty="0"/>
          </a:p>
        </p:txBody>
      </p:sp>
      <p:sp>
        <p:nvSpPr>
          <p:cNvPr id="6" name="Header Placeholder 5"/>
          <p:cNvSpPr>
            <a:spLocks noGrp="1"/>
          </p:cNvSpPr>
          <p:nvPr>
            <p:ph type="hdr" sz="quarter" idx="12"/>
          </p:nvPr>
        </p:nvSpPr>
        <p:spPr/>
        <p:txBody>
          <a:bodyPr/>
          <a:lstStyle/>
          <a:p>
            <a:r>
              <a:rPr lang="en-US" dirty="0" smtClean="0"/>
              <a:t>National Benchmarking Conference </a:t>
            </a:r>
            <a:endParaRPr lang="en-US" dirty="0"/>
          </a:p>
        </p:txBody>
      </p:sp>
      <p:sp>
        <p:nvSpPr>
          <p:cNvPr id="7" name="Footer Placeholder 6"/>
          <p:cNvSpPr>
            <a:spLocks noGrp="1"/>
          </p:cNvSpPr>
          <p:nvPr>
            <p:ph type="ftr" sz="quarter" idx="13"/>
          </p:nvPr>
        </p:nvSpPr>
        <p:spPr/>
        <p:txBody>
          <a:bodyPr/>
          <a:lstStyle/>
          <a:p>
            <a:r>
              <a:rPr lang="en-US" dirty="0" smtClean="0"/>
              <a:t>Performance Funding 2.0 -- Developments in 3 States FL, TX, IL.  Martin, Parke &amp; Wilson</a:t>
            </a:r>
            <a:endParaRPr lang="en-US" dirty="0"/>
          </a:p>
        </p:txBody>
      </p:sp>
    </p:spTree>
    <p:extLst>
      <p:ext uri="{BB962C8B-B14F-4D97-AF65-F5344CB8AC3E}">
        <p14:creationId xmlns:p14="http://schemas.microsoft.com/office/powerpoint/2010/main" val="22245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money was allocated for performance funding in fiscal year</a:t>
            </a:r>
            <a:r>
              <a:rPr lang="en-US" baseline="0" dirty="0" smtClean="0"/>
              <a:t> 2015 after reserves</a:t>
            </a:r>
            <a:r>
              <a:rPr lang="en-US" dirty="0" smtClean="0"/>
              <a:t>, and the state hasn’t authorized any funding for higher education in fiscal year 2016</a:t>
            </a:r>
            <a:r>
              <a:rPr lang="en-US" baseline="0" dirty="0" smtClean="0"/>
              <a:t> due to</a:t>
            </a:r>
            <a:r>
              <a:rPr lang="en-US" dirty="0" smtClean="0"/>
              <a:t> its budget impasse.</a:t>
            </a:r>
          </a:p>
          <a:p>
            <a:endParaRPr lang="en-US" dirty="0" smtClean="0"/>
          </a:p>
          <a:p>
            <a:r>
              <a:rPr lang="en-US" dirty="0" smtClean="0"/>
              <a:t>The new administration says the performance funding concept is meant to encourage schools to focus on providing value for students who attend the state’s higher education institutions and the taxpayers who support them.</a:t>
            </a:r>
            <a:endParaRPr lang="en-US" dirty="0"/>
          </a:p>
        </p:txBody>
      </p:sp>
      <p:sp>
        <p:nvSpPr>
          <p:cNvPr id="4" name="Header Placeholder 3"/>
          <p:cNvSpPr>
            <a:spLocks noGrp="1"/>
          </p:cNvSpPr>
          <p:nvPr>
            <p:ph type="hdr" sz="quarter" idx="10"/>
          </p:nvPr>
        </p:nvSpPr>
        <p:spPr/>
        <p:txBody>
          <a:bodyPr/>
          <a:lstStyle/>
          <a:p>
            <a:r>
              <a:rPr lang="en-US" dirty="0" smtClean="0"/>
              <a:t>Association Institutional Research</a:t>
            </a:r>
            <a:endParaRPr lang="en-US" dirty="0"/>
          </a:p>
        </p:txBody>
      </p:sp>
      <p:sp>
        <p:nvSpPr>
          <p:cNvPr id="5" name="Date Placeholder 4"/>
          <p:cNvSpPr>
            <a:spLocks noGrp="1"/>
          </p:cNvSpPr>
          <p:nvPr>
            <p:ph type="dt" idx="11"/>
          </p:nvPr>
        </p:nvSpPr>
        <p:spPr/>
        <p:txBody>
          <a:bodyPr/>
          <a:lstStyle/>
          <a:p>
            <a:r>
              <a:rPr lang="en-US" dirty="0" smtClean="0"/>
              <a:t>5/29/2014</a:t>
            </a:r>
            <a:endParaRPr lang="en-US" dirty="0"/>
          </a:p>
        </p:txBody>
      </p:sp>
      <p:sp>
        <p:nvSpPr>
          <p:cNvPr id="6" name="Footer Placeholder 5"/>
          <p:cNvSpPr>
            <a:spLocks noGrp="1"/>
          </p:cNvSpPr>
          <p:nvPr>
            <p:ph type="ftr" sz="quarter" idx="12"/>
          </p:nvPr>
        </p:nvSpPr>
        <p:spPr/>
        <p:txBody>
          <a:bodyPr/>
          <a:lstStyle/>
          <a:p>
            <a:r>
              <a:rPr lang="en-US" dirty="0" smtClean="0"/>
              <a:t>Performance Funding What's Now and Next:  State Community College Perspectives  Clasemann-Ryan, Parke &amp; Wilson</a:t>
            </a:r>
            <a:endParaRPr lang="en-US" dirty="0"/>
          </a:p>
        </p:txBody>
      </p:sp>
      <p:sp>
        <p:nvSpPr>
          <p:cNvPr id="7" name="Slide Number Placeholder 6"/>
          <p:cNvSpPr>
            <a:spLocks noGrp="1"/>
          </p:cNvSpPr>
          <p:nvPr>
            <p:ph type="sldNum" sz="quarter" idx="13"/>
          </p:nvPr>
        </p:nvSpPr>
        <p:spPr/>
        <p:txBody>
          <a:bodyPr/>
          <a:lstStyle/>
          <a:p>
            <a:fld id="{114ECD39-0EEB-45E3-A90B-5C775BBEC469}" type="slidenum">
              <a:rPr lang="en-US" smtClean="0"/>
              <a:pPr/>
              <a:t>27</a:t>
            </a:fld>
            <a:endParaRPr lang="en-US" dirty="0"/>
          </a:p>
        </p:txBody>
      </p:sp>
    </p:spTree>
    <p:extLst>
      <p:ext uri="{BB962C8B-B14F-4D97-AF65-F5344CB8AC3E}">
        <p14:creationId xmlns:p14="http://schemas.microsoft.com/office/powerpoint/2010/main" val="128499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(if) FY16 and/or FY17 budget(s) are passed, the PBF metrics will remain the same as FY13/FY14. </a:t>
            </a:r>
            <a:endParaRPr lang="en-US" dirty="0"/>
          </a:p>
        </p:txBody>
      </p:sp>
      <p:sp>
        <p:nvSpPr>
          <p:cNvPr id="4" name="Header Placeholder 3"/>
          <p:cNvSpPr>
            <a:spLocks noGrp="1"/>
          </p:cNvSpPr>
          <p:nvPr>
            <p:ph type="hdr" sz="quarter" idx="10"/>
          </p:nvPr>
        </p:nvSpPr>
        <p:spPr/>
        <p:txBody>
          <a:bodyPr/>
          <a:lstStyle/>
          <a:p>
            <a:r>
              <a:rPr lang="en-US" dirty="0" smtClean="0"/>
              <a:t>Association Institutional Research</a:t>
            </a:r>
            <a:endParaRPr lang="en-US" dirty="0"/>
          </a:p>
        </p:txBody>
      </p:sp>
      <p:sp>
        <p:nvSpPr>
          <p:cNvPr id="5" name="Date Placeholder 4"/>
          <p:cNvSpPr>
            <a:spLocks noGrp="1"/>
          </p:cNvSpPr>
          <p:nvPr>
            <p:ph type="dt" idx="11"/>
          </p:nvPr>
        </p:nvSpPr>
        <p:spPr/>
        <p:txBody>
          <a:bodyPr/>
          <a:lstStyle/>
          <a:p>
            <a:r>
              <a:rPr lang="en-US" dirty="0" smtClean="0"/>
              <a:t>5/29/2014</a:t>
            </a:r>
            <a:endParaRPr lang="en-US" dirty="0"/>
          </a:p>
        </p:txBody>
      </p:sp>
      <p:sp>
        <p:nvSpPr>
          <p:cNvPr id="6" name="Footer Placeholder 5"/>
          <p:cNvSpPr>
            <a:spLocks noGrp="1"/>
          </p:cNvSpPr>
          <p:nvPr>
            <p:ph type="ftr" sz="quarter" idx="12"/>
          </p:nvPr>
        </p:nvSpPr>
        <p:spPr/>
        <p:txBody>
          <a:bodyPr/>
          <a:lstStyle/>
          <a:p>
            <a:r>
              <a:rPr lang="en-US" dirty="0" smtClean="0"/>
              <a:t>Performance Funding What's Now and Next:  State Community College Perspectives  Clasemann-Ryan, Parke &amp; Wilson</a:t>
            </a:r>
            <a:endParaRPr lang="en-US" dirty="0"/>
          </a:p>
        </p:txBody>
      </p:sp>
      <p:sp>
        <p:nvSpPr>
          <p:cNvPr id="7" name="Slide Number Placeholder 6"/>
          <p:cNvSpPr>
            <a:spLocks noGrp="1"/>
          </p:cNvSpPr>
          <p:nvPr>
            <p:ph type="sldNum" sz="quarter" idx="13"/>
          </p:nvPr>
        </p:nvSpPr>
        <p:spPr/>
        <p:txBody>
          <a:bodyPr/>
          <a:lstStyle/>
          <a:p>
            <a:fld id="{114ECD39-0EEB-45E3-A90B-5C775BBEC469}" type="slidenum">
              <a:rPr lang="en-US" smtClean="0"/>
              <a:pPr/>
              <a:t>28</a:t>
            </a:fld>
            <a:endParaRPr lang="en-US" dirty="0"/>
          </a:p>
        </p:txBody>
      </p:sp>
    </p:spTree>
    <p:extLst>
      <p:ext uri="{BB962C8B-B14F-4D97-AF65-F5344CB8AC3E}">
        <p14:creationId xmlns:p14="http://schemas.microsoft.com/office/powerpoint/2010/main" val="281048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National Benchmarking Conference </a:t>
            </a:r>
            <a:endParaRPr lang="en-US" dirty="0"/>
          </a:p>
        </p:txBody>
      </p:sp>
      <p:sp>
        <p:nvSpPr>
          <p:cNvPr id="5" name="Date Placeholder 4"/>
          <p:cNvSpPr>
            <a:spLocks noGrp="1"/>
          </p:cNvSpPr>
          <p:nvPr>
            <p:ph type="dt" idx="11"/>
          </p:nvPr>
        </p:nvSpPr>
        <p:spPr/>
        <p:txBody>
          <a:bodyPr/>
          <a:lstStyle/>
          <a:p>
            <a:r>
              <a:rPr lang="en-US" dirty="0" smtClean="0"/>
              <a:t>May 4, 2016</a:t>
            </a:r>
            <a:endParaRPr lang="en-US" dirty="0"/>
          </a:p>
        </p:txBody>
      </p:sp>
      <p:sp>
        <p:nvSpPr>
          <p:cNvPr id="6" name="Footer Placeholder 5"/>
          <p:cNvSpPr>
            <a:spLocks noGrp="1"/>
          </p:cNvSpPr>
          <p:nvPr>
            <p:ph type="ftr" sz="quarter" idx="12"/>
          </p:nvPr>
        </p:nvSpPr>
        <p:spPr/>
        <p:txBody>
          <a:bodyPr/>
          <a:lstStyle/>
          <a:p>
            <a:r>
              <a:rPr lang="en-US" dirty="0" smtClean="0"/>
              <a:t>Performance Funding 2.0 -- Developments in 3 States FL, TX, IL.  Martin, Parke &amp; Wilson</a:t>
            </a:r>
            <a:endParaRPr lang="en-US" dirty="0"/>
          </a:p>
        </p:txBody>
      </p:sp>
      <p:sp>
        <p:nvSpPr>
          <p:cNvPr id="7" name="Slide Number Placeholder 6"/>
          <p:cNvSpPr>
            <a:spLocks noGrp="1"/>
          </p:cNvSpPr>
          <p:nvPr>
            <p:ph type="sldNum" sz="quarter" idx="13"/>
          </p:nvPr>
        </p:nvSpPr>
        <p:spPr/>
        <p:txBody>
          <a:bodyPr/>
          <a:lstStyle/>
          <a:p>
            <a:fld id="{114ECD39-0EEB-45E3-A90B-5C775BBEC469}" type="slidenum">
              <a:rPr lang="en-US" smtClean="0"/>
              <a:pPr/>
              <a:t>29</a:t>
            </a:fld>
            <a:endParaRPr lang="en-US" dirty="0"/>
          </a:p>
        </p:txBody>
      </p:sp>
    </p:spTree>
    <p:extLst>
      <p:ext uri="{BB962C8B-B14F-4D97-AF65-F5344CB8AC3E}">
        <p14:creationId xmlns:p14="http://schemas.microsoft.com/office/powerpoint/2010/main" val="180948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4ECD39-0EEB-45E3-A90B-5C775BBEC469}" type="slidenum">
              <a:rPr lang="en-US" smtClean="0"/>
              <a:pPr/>
              <a:t>30</a:t>
            </a:fld>
            <a:endParaRPr lang="en-US" dirty="0"/>
          </a:p>
        </p:txBody>
      </p:sp>
      <p:sp>
        <p:nvSpPr>
          <p:cNvPr id="5" name="Date Placeholder 4"/>
          <p:cNvSpPr>
            <a:spLocks noGrp="1"/>
          </p:cNvSpPr>
          <p:nvPr>
            <p:ph type="dt" idx="11"/>
          </p:nvPr>
        </p:nvSpPr>
        <p:spPr/>
        <p:txBody>
          <a:bodyPr/>
          <a:lstStyle/>
          <a:p>
            <a:r>
              <a:rPr lang="en-US" dirty="0" smtClean="0"/>
              <a:t>5/29/2014</a:t>
            </a:r>
            <a:endParaRPr lang="en-US" dirty="0"/>
          </a:p>
        </p:txBody>
      </p:sp>
      <p:sp>
        <p:nvSpPr>
          <p:cNvPr id="6" name="Header Placeholder 5"/>
          <p:cNvSpPr>
            <a:spLocks noGrp="1"/>
          </p:cNvSpPr>
          <p:nvPr>
            <p:ph type="hdr" sz="quarter" idx="12"/>
          </p:nvPr>
        </p:nvSpPr>
        <p:spPr/>
        <p:txBody>
          <a:bodyPr/>
          <a:lstStyle/>
          <a:p>
            <a:r>
              <a:rPr lang="en-US" dirty="0" smtClean="0"/>
              <a:t>Association Institutional Research</a:t>
            </a:r>
            <a:endParaRPr lang="en-US" dirty="0"/>
          </a:p>
        </p:txBody>
      </p:sp>
      <p:sp>
        <p:nvSpPr>
          <p:cNvPr id="7" name="Footer Placeholder 6"/>
          <p:cNvSpPr>
            <a:spLocks noGrp="1"/>
          </p:cNvSpPr>
          <p:nvPr>
            <p:ph type="ftr" sz="quarter" idx="13"/>
          </p:nvPr>
        </p:nvSpPr>
        <p:spPr/>
        <p:txBody>
          <a:bodyPr/>
          <a:lstStyle/>
          <a:p>
            <a:r>
              <a:rPr lang="en-US" dirty="0" smtClean="0"/>
              <a:t>Performance Funding What's Now and Next:  State Community College Perspectives  Clasemann-Ryan, Parke &amp; Wilson</a:t>
            </a:r>
            <a:endParaRPr lang="en-US" dirty="0"/>
          </a:p>
        </p:txBody>
      </p:sp>
    </p:spTree>
    <p:extLst>
      <p:ext uri="{BB962C8B-B14F-4D97-AF65-F5344CB8AC3E}">
        <p14:creationId xmlns:p14="http://schemas.microsoft.com/office/powerpoint/2010/main" val="141164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4ECD39-0EEB-45E3-A90B-5C775BBEC469}" type="slidenum">
              <a:rPr lang="en-US" smtClean="0"/>
              <a:pPr/>
              <a:t>31</a:t>
            </a:fld>
            <a:endParaRPr lang="en-US" dirty="0"/>
          </a:p>
        </p:txBody>
      </p:sp>
      <p:sp>
        <p:nvSpPr>
          <p:cNvPr id="5" name="Date Placeholder 4"/>
          <p:cNvSpPr>
            <a:spLocks noGrp="1"/>
          </p:cNvSpPr>
          <p:nvPr>
            <p:ph type="dt" idx="11"/>
          </p:nvPr>
        </p:nvSpPr>
        <p:spPr/>
        <p:txBody>
          <a:bodyPr/>
          <a:lstStyle/>
          <a:p>
            <a:r>
              <a:rPr lang="en-US" dirty="0" smtClean="0"/>
              <a:t>5/29/2014</a:t>
            </a:r>
            <a:endParaRPr lang="en-US" dirty="0"/>
          </a:p>
        </p:txBody>
      </p:sp>
      <p:sp>
        <p:nvSpPr>
          <p:cNvPr id="6" name="Header Placeholder 5"/>
          <p:cNvSpPr>
            <a:spLocks noGrp="1"/>
          </p:cNvSpPr>
          <p:nvPr>
            <p:ph type="hdr" sz="quarter" idx="12"/>
          </p:nvPr>
        </p:nvSpPr>
        <p:spPr/>
        <p:txBody>
          <a:bodyPr/>
          <a:lstStyle/>
          <a:p>
            <a:r>
              <a:rPr lang="en-US" dirty="0" smtClean="0"/>
              <a:t>Association Institutional Research</a:t>
            </a:r>
            <a:endParaRPr lang="en-US" dirty="0"/>
          </a:p>
        </p:txBody>
      </p:sp>
      <p:sp>
        <p:nvSpPr>
          <p:cNvPr id="7" name="Footer Placeholder 6"/>
          <p:cNvSpPr>
            <a:spLocks noGrp="1"/>
          </p:cNvSpPr>
          <p:nvPr>
            <p:ph type="ftr" sz="quarter" idx="13"/>
          </p:nvPr>
        </p:nvSpPr>
        <p:spPr/>
        <p:txBody>
          <a:bodyPr/>
          <a:lstStyle/>
          <a:p>
            <a:r>
              <a:rPr lang="en-US" dirty="0" smtClean="0"/>
              <a:t>Performance Funding What's Now and Next:  State Community College Perspectives  Clasemann-Ryan, Parke &amp; Wilson</a:t>
            </a:r>
            <a:endParaRPr lang="en-US" dirty="0"/>
          </a:p>
        </p:txBody>
      </p:sp>
    </p:spTree>
    <p:extLst>
      <p:ext uri="{BB962C8B-B14F-4D97-AF65-F5344CB8AC3E}">
        <p14:creationId xmlns:p14="http://schemas.microsoft.com/office/powerpoint/2010/main" val="393953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SB 2059 relies on untapped revenues from the Education Assistance Fund as a source of funding for the appropriations. The fund currently has a balance of $350 million and the deposit of Spring tax receipts are projected to provide the remaining revenue to ensure that payments are made to community colleges without lengthy payment delays.  ICCB staff will be</a:t>
            </a:r>
            <a:r>
              <a:rPr lang="en-US" baseline="0" dirty="0" smtClean="0"/>
              <a:t> </a:t>
            </a:r>
            <a:r>
              <a:rPr lang="en-US" dirty="0" smtClean="0"/>
              <a:t>working diligently to transmit vouchers to the Office of the Comptroller for payment.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14ECD39-0EEB-45E3-A90B-5C775BBEC469}" type="slidenum">
              <a:rPr lang="en-US" smtClean="0"/>
              <a:pPr/>
              <a:t>32</a:t>
            </a:fld>
            <a:endParaRPr lang="en-US" dirty="0"/>
          </a:p>
        </p:txBody>
      </p:sp>
      <p:sp>
        <p:nvSpPr>
          <p:cNvPr id="5" name="Date Placeholder 4"/>
          <p:cNvSpPr>
            <a:spLocks noGrp="1"/>
          </p:cNvSpPr>
          <p:nvPr>
            <p:ph type="dt" idx="11"/>
          </p:nvPr>
        </p:nvSpPr>
        <p:spPr/>
        <p:txBody>
          <a:bodyPr/>
          <a:lstStyle/>
          <a:p>
            <a:r>
              <a:rPr lang="en-US" dirty="0" smtClean="0"/>
              <a:t>5/29/2014</a:t>
            </a:r>
            <a:endParaRPr lang="en-US" dirty="0"/>
          </a:p>
        </p:txBody>
      </p:sp>
      <p:sp>
        <p:nvSpPr>
          <p:cNvPr id="6" name="Header Placeholder 5"/>
          <p:cNvSpPr>
            <a:spLocks noGrp="1"/>
          </p:cNvSpPr>
          <p:nvPr>
            <p:ph type="hdr" sz="quarter" idx="12"/>
          </p:nvPr>
        </p:nvSpPr>
        <p:spPr/>
        <p:txBody>
          <a:bodyPr/>
          <a:lstStyle/>
          <a:p>
            <a:r>
              <a:rPr lang="en-US" dirty="0" smtClean="0"/>
              <a:t>Association Institutional Research</a:t>
            </a:r>
            <a:endParaRPr lang="en-US" dirty="0"/>
          </a:p>
        </p:txBody>
      </p:sp>
      <p:sp>
        <p:nvSpPr>
          <p:cNvPr id="7" name="Footer Placeholder 6"/>
          <p:cNvSpPr>
            <a:spLocks noGrp="1"/>
          </p:cNvSpPr>
          <p:nvPr>
            <p:ph type="ftr" sz="quarter" idx="13"/>
          </p:nvPr>
        </p:nvSpPr>
        <p:spPr/>
        <p:txBody>
          <a:bodyPr/>
          <a:lstStyle/>
          <a:p>
            <a:r>
              <a:rPr lang="en-US" dirty="0" smtClean="0"/>
              <a:t>Performance Funding What's Now and Next:  State Community College Perspectives  Clasemann-Ryan, Parke &amp; Wilson</a:t>
            </a:r>
            <a:endParaRPr lang="en-US" dirty="0"/>
          </a:p>
        </p:txBody>
      </p:sp>
    </p:spTree>
    <p:extLst>
      <p:ext uri="{BB962C8B-B14F-4D97-AF65-F5344CB8AC3E}">
        <p14:creationId xmlns:p14="http://schemas.microsoft.com/office/powerpoint/2010/main" val="267789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BC4796-52A5-4B8A-BA0F-5D8B57AFDCEF}" type="slidenum">
              <a:rPr lang="en-US" smtClean="0"/>
              <a:pPr/>
              <a:t>33</a:t>
            </a:fld>
            <a:endParaRPr lang="en-US" dirty="0"/>
          </a:p>
        </p:txBody>
      </p:sp>
      <p:sp>
        <p:nvSpPr>
          <p:cNvPr id="5" name="Date Placeholder 4"/>
          <p:cNvSpPr>
            <a:spLocks noGrp="1"/>
          </p:cNvSpPr>
          <p:nvPr>
            <p:ph type="dt" idx="11"/>
          </p:nvPr>
        </p:nvSpPr>
        <p:spPr/>
        <p:txBody>
          <a:bodyPr/>
          <a:lstStyle/>
          <a:p>
            <a:r>
              <a:rPr lang="en-US" dirty="0" smtClean="0"/>
              <a:t>5/29/2014</a:t>
            </a:r>
            <a:endParaRPr lang="en-US" dirty="0"/>
          </a:p>
        </p:txBody>
      </p:sp>
      <p:sp>
        <p:nvSpPr>
          <p:cNvPr id="6" name="Header Placeholder 5"/>
          <p:cNvSpPr>
            <a:spLocks noGrp="1"/>
          </p:cNvSpPr>
          <p:nvPr>
            <p:ph type="hdr" sz="quarter" idx="12"/>
          </p:nvPr>
        </p:nvSpPr>
        <p:spPr/>
        <p:txBody>
          <a:bodyPr/>
          <a:lstStyle/>
          <a:p>
            <a:r>
              <a:rPr lang="en-US" dirty="0" smtClean="0"/>
              <a:t>Association Institutional Research</a:t>
            </a:r>
            <a:endParaRPr lang="en-US" dirty="0"/>
          </a:p>
        </p:txBody>
      </p:sp>
      <p:sp>
        <p:nvSpPr>
          <p:cNvPr id="7" name="Footer Placeholder 6"/>
          <p:cNvSpPr>
            <a:spLocks noGrp="1"/>
          </p:cNvSpPr>
          <p:nvPr>
            <p:ph type="ftr" sz="quarter" idx="13"/>
          </p:nvPr>
        </p:nvSpPr>
        <p:spPr/>
        <p:txBody>
          <a:bodyPr/>
          <a:lstStyle/>
          <a:p>
            <a:r>
              <a:rPr lang="en-US" dirty="0" smtClean="0"/>
              <a:t>Performance Funding What's Now and Next:  State Community College Perspectives  Clasemann-Ryan, Parke &amp; Wilson</a:t>
            </a:r>
            <a:endParaRPr lang="en-US" dirty="0"/>
          </a:p>
        </p:txBody>
      </p:sp>
    </p:spTree>
    <p:extLst>
      <p:ext uri="{BB962C8B-B14F-4D97-AF65-F5344CB8AC3E}">
        <p14:creationId xmlns:p14="http://schemas.microsoft.com/office/powerpoint/2010/main" val="393804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188661-AD48-4B88-8677-571BB15B47BB}" type="datetime1">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2405697066"/>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0F56A-99C0-43B1-B431-A05D0426C62A}" type="datetime1">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1091844602"/>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E06C0-3256-4CF9-8B94-A3C80341AA7F}" type="datetime1">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4220223076"/>
      </p:ext>
    </p:extLst>
  </p:cSld>
  <p:clrMapOvr>
    <a:masterClrMapping/>
  </p:clrMapOvr>
  <p:transition>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1C442B6-A230-4F51-B1A6-B58B7B182D12}" type="datetime1">
              <a:rPr lang="en-US" smtClean="0"/>
              <a:pPr/>
              <a:t>10/22/2016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D175939-528F-4B1F-A4C2-DA19350F2BD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D42907-032C-4230-8FC4-CE7870D4064A}" type="datetime1">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D175939-528F-4B1F-A4C2-DA19350F2BD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BE79574-482D-4131-9842-58D8604F4D13}" type="datetime1">
              <a:rPr lang="en-US" smtClean="0"/>
              <a:pPr/>
              <a:t>10/22/2016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D175939-528F-4B1F-A4C2-DA19350F2BD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C0ED487-5C12-499D-9FFA-78AA5CF7369E}" type="datetime1">
              <a:rPr lang="en-US" smtClean="0"/>
              <a:pPr/>
              <a:t>10/22/2016</a:t>
            </a:fld>
            <a:endParaRPr lang="en-US" dirty="0"/>
          </a:p>
        </p:txBody>
      </p:sp>
      <p:sp>
        <p:nvSpPr>
          <p:cNvPr id="10" name="Slide Number Placeholder 9"/>
          <p:cNvSpPr>
            <a:spLocks noGrp="1"/>
          </p:cNvSpPr>
          <p:nvPr>
            <p:ph type="sldNum" sz="quarter" idx="16"/>
          </p:nvPr>
        </p:nvSpPr>
        <p:spPr/>
        <p:txBody>
          <a:bodyPr rtlCol="0"/>
          <a:lstStyle/>
          <a:p>
            <a:fld id="{2D175939-528F-4B1F-A4C2-DA19350F2BD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ransition>
    <p:wipe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75797AE-3087-4393-A65C-7EEAB7E14FD4}" type="datetime1">
              <a:rPr lang="en-US" smtClean="0"/>
              <a:pPr/>
              <a:t>10/22/2016</a:t>
            </a:fld>
            <a:endParaRPr lang="en-US" dirty="0"/>
          </a:p>
        </p:txBody>
      </p:sp>
      <p:sp>
        <p:nvSpPr>
          <p:cNvPr id="12" name="Slide Number Placeholder 11"/>
          <p:cNvSpPr>
            <a:spLocks noGrp="1"/>
          </p:cNvSpPr>
          <p:nvPr>
            <p:ph type="sldNum" sz="quarter" idx="16"/>
          </p:nvPr>
        </p:nvSpPr>
        <p:spPr/>
        <p:txBody>
          <a:bodyPr rtlCol="0"/>
          <a:lstStyle/>
          <a:p>
            <a:fld id="{2D175939-528F-4B1F-A4C2-DA19350F2BD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89CD11-6138-4147-A123-2A31B5E284F6}" type="datetime1">
              <a:rPr lang="en-US" smtClean="0"/>
              <a:pPr/>
              <a:t>10/22/2016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D175939-528F-4B1F-A4C2-DA19350F2BD6}" type="slidenum">
              <a:rPr lang="en-US" smtClean="0"/>
              <a:pPr/>
              <a:t>‹#›</a:t>
            </a:fld>
            <a:endParaRPr lang="en-US" dirty="0"/>
          </a:p>
        </p:txBody>
      </p:sp>
    </p:spTree>
  </p:cSld>
  <p:clrMapOvr>
    <a:masterClrMapping/>
  </p:clrMapOvr>
  <p:transition>
    <p:wipe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1F77D-A69D-4C4B-97C1-D6B3F794C358}" type="datetime1">
              <a:rPr lang="en-US" smtClean="0"/>
              <a:pPr/>
              <a:t>10/22/2016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D175939-528F-4B1F-A4C2-DA19350F2BD6}" type="slidenum">
              <a:rPr lang="en-US" smtClean="0"/>
              <a:pPr/>
              <a:t>‹#›</a:t>
            </a:fld>
            <a:endParaRPr lang="en-US" dirty="0"/>
          </a:p>
        </p:txBody>
      </p:sp>
    </p:spTree>
  </p:cSld>
  <p:clrMapOvr>
    <a:masterClrMapping/>
  </p:clrMapOvr>
  <p:transition>
    <p:wipe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D4757B5-C5AA-4DBE-B067-613F6A0D86BC}" type="datetime1">
              <a:rPr lang="en-US" smtClean="0"/>
              <a:pPr/>
              <a:t>10/22/2016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D175939-528F-4B1F-A4C2-DA19350F2BD6}"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FF8BF-3653-4F68-AB04-4CF6F026C12A}" type="datetime1">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3267189022"/>
      </p:ext>
    </p:extLst>
  </p:cSld>
  <p:clrMapOvr>
    <a:masterClrMapping/>
  </p:clrMapOvr>
  <p:transition>
    <p:wipe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42C8F5CF-EBBB-4DF1-8A35-DA7FC44E78B3}" type="datetime1">
              <a:rPr lang="en-US" smtClean="0"/>
              <a:pPr/>
              <a:t>10/22/2016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D175939-528F-4B1F-A4C2-DA19350F2BD6}"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9D4D09-0982-453B-B889-A221A825C896}" type="datetime1">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dirty="0"/>
          </a:p>
        </p:txBody>
      </p:sp>
    </p:spTree>
  </p:cSld>
  <p:clrMapOvr>
    <a:masterClrMapping/>
  </p:clrMapOvr>
  <p:transition>
    <p:wipe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EA085D5-3B6E-48B0-87A1-8F02F288C467}" type="datetime1">
              <a:rPr lang="en-US" smtClean="0"/>
              <a:pPr/>
              <a:t>10/22/2016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D175939-528F-4B1F-A4C2-DA19350F2BD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0E6D2-36A6-493D-802B-8DA0561D2983}" type="datetime1">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125830904"/>
      </p:ext>
    </p:extLst>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AFB861-1D21-4564-97BA-CBC2182FEFEA}" type="datetime1">
              <a:rPr lang="en-US" smtClean="0"/>
              <a:pPr/>
              <a:t>10/22/2016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2590847628"/>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B0EE42-716F-493F-926D-A61379BC7D29}" type="datetime1">
              <a:rPr lang="en-US" smtClean="0"/>
              <a:pPr/>
              <a:t>10/22/2016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2230615066"/>
      </p:ext>
    </p:extLst>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27FEAB-B44D-4B66-9B42-BA1FC0B77DF1}" type="datetime1">
              <a:rPr lang="en-US" smtClean="0"/>
              <a:pPr/>
              <a:t>10/22/2016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877963523"/>
      </p:ext>
    </p:extLst>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BD454-B7B1-49E3-800D-EDA41B972D93}" type="datetime1">
              <a:rPr lang="en-US" smtClean="0"/>
              <a:pPr/>
              <a:t>10/22/2016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3263091882"/>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769A5-588E-439E-BBD5-EE7E63F54A96}" type="datetime1">
              <a:rPr lang="en-US" smtClean="0"/>
              <a:pPr/>
              <a:t>10/22/2016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412604258"/>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29CA9-546D-4458-8B32-5B0B3623F691}" type="datetime1">
              <a:rPr lang="en-US" smtClean="0"/>
              <a:pPr/>
              <a:t>10/22/2016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175939-528F-4B1F-A4C2-DA19350F2BD6}" type="slidenum">
              <a:rPr lang="en-US" smtClean="0"/>
              <a:pPr/>
              <a:t>‹#›</a:t>
            </a:fld>
            <a:endParaRPr lang="en-US" dirty="0"/>
          </a:p>
        </p:txBody>
      </p:sp>
    </p:spTree>
    <p:extLst>
      <p:ext uri="{BB962C8B-B14F-4D97-AF65-F5344CB8AC3E}">
        <p14:creationId xmlns:p14="http://schemas.microsoft.com/office/powerpoint/2010/main" val="3572758197"/>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9FA93-1103-46D9-9CF6-51FB04C5AFDB}" type="datetime1">
              <a:rPr lang="en-US" smtClean="0"/>
              <a:pPr/>
              <a:t>10/22/2016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75939-528F-4B1F-A4C2-DA19350F2BD6}" type="slidenum">
              <a:rPr lang="en-US" smtClean="0"/>
              <a:pPr/>
              <a:t>‹#›</a:t>
            </a:fld>
            <a:endParaRPr lang="en-US" dirty="0"/>
          </a:p>
        </p:txBody>
      </p:sp>
      <p:pic>
        <p:nvPicPr>
          <p:cNvPr id="7" name="Picture 6" descr="fcs logo horiz jpg.jpg"/>
          <p:cNvPicPr>
            <a:picLocks noChangeAspect="1"/>
          </p:cNvPicPr>
          <p:nvPr userDrawn="1"/>
        </p:nvPicPr>
        <p:blipFill>
          <a:blip r:embed="rId14" cstate="print">
            <a:clrChange>
              <a:clrFrom>
                <a:srgbClr val="FDFDFD"/>
              </a:clrFrom>
              <a:clrTo>
                <a:srgbClr val="FDFDFD">
                  <a:alpha val="0"/>
                </a:srgbClr>
              </a:clrTo>
            </a:clrChange>
          </a:blip>
          <a:stretch>
            <a:fillRect/>
          </a:stretch>
        </p:blipFill>
        <p:spPr>
          <a:xfrm>
            <a:off x="7914132" y="5932904"/>
            <a:ext cx="1153668" cy="1001296"/>
          </a:xfrm>
          <a:prstGeom prst="rect">
            <a:avLst/>
          </a:prstGeom>
        </p:spPr>
      </p:pic>
    </p:spTree>
    <p:extLst>
      <p:ext uri="{BB962C8B-B14F-4D97-AF65-F5344CB8AC3E}">
        <p14:creationId xmlns:p14="http://schemas.microsoft.com/office/powerpoint/2010/main" val="2274654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u"/>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A19CAB2-E086-4375-B74F-7E2040F0A2C6}" type="datetime1">
              <a:rPr lang="en-US" smtClean="0"/>
              <a:pPr/>
              <a:t>10/22/2016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D175939-528F-4B1F-A4C2-DA19350F2BD6}" type="slidenum">
              <a:rPr lang="en-US" smtClean="0"/>
              <a:pPr/>
              <a:t>‹#›</a:t>
            </a:fld>
            <a:endParaRPr lang="en-US" dirty="0"/>
          </a:p>
        </p:txBody>
      </p:sp>
      <p:pic>
        <p:nvPicPr>
          <p:cNvPr id="10" name="Picture 9" descr="fcs logo horiz jpg.jpg"/>
          <p:cNvPicPr>
            <a:picLocks noChangeAspect="1"/>
          </p:cNvPicPr>
          <p:nvPr userDrawn="1"/>
        </p:nvPicPr>
        <p:blipFill>
          <a:blip r:embed="rId13" cstate="print">
            <a:clrChange>
              <a:clrFrom>
                <a:srgbClr val="FDFDFD"/>
              </a:clrFrom>
              <a:clrTo>
                <a:srgbClr val="FDFDFD">
                  <a:alpha val="0"/>
                </a:srgbClr>
              </a:clrTo>
            </a:clrChange>
          </a:blip>
          <a:stretch>
            <a:fillRect/>
          </a:stretch>
        </p:blipFill>
        <p:spPr>
          <a:xfrm>
            <a:off x="7914132" y="5932904"/>
            <a:ext cx="1153668" cy="1001296"/>
          </a:xfrm>
          <a:prstGeom prst="rect">
            <a:avLst/>
          </a:prstGeom>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wipe dir="u"/>
  </p:transition>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cid:image001.png@01D1994B.6C30CEF0"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flgov.com/wp-content/uploads/pdfs/FloridaFirst2016.pdf"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hyperlink" Target="http://www.flgov.com/wp-content/uploads/pdfs/FloridaFirst2016.pdf" TargetMode="External"/><Relationship Id="rId4" Type="http://schemas.openxmlformats.org/officeDocument/2006/relationships/hyperlink" Target="http://www.fldoe.org/core/fileparse.php/7513/urlt/2016LegislativeReview.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www.fldoe.org/core/fileparse.php/7513/urlt/2016LegislativeReview.pdf"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cid:image001.png@01D1994B.6C30CEF0"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cid:image001.png@01D1994B.6C30CEF0" TargetMode="External"/><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cid:image001.png@01D1994B.6C30CEF0"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cid:image001.png@01D1994B.6C30CEF0"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cid:image001.png@01D1994B.6C30CEF0"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cid:image001.png@01D1994B.6C30CEF0" TargetMode="External"/><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cid:image001.png@01D1994B.6C30CEF0"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1994B.6C30CEF0"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uaedpolicy.ua.edu/uploads/2/1/3/2/21326282/pbf_9-17_web.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wiscape.wisc.edu/docs/WebDispenser/wiscapedocuments/pb018.pdf?sfvrsn=4"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cid:image001.png@01D1994B.6C30CEF0"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www.ncsl.org/research/education/performance-funding.aspx"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hcmstrategists.com/drivingoutcomes/wp-content/themes/hcm/pdf/2016-Report.pdf"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072" y="9181"/>
            <a:ext cx="8534400" cy="3124200"/>
          </a:xfrm>
        </p:spPr>
        <p:txBody>
          <a:bodyPr>
            <a:normAutofit fontScale="90000"/>
          </a:bodyPr>
          <a:lstStyle/>
          <a:p>
            <a:pPr algn="ctr"/>
            <a:r>
              <a:rPr lang="en-US" sz="5400" dirty="0" smtClean="0"/>
              <a:t>PERFORMANCE Funding </a:t>
            </a:r>
            <a:r>
              <a:rPr lang="en-US" sz="5400" dirty="0"/>
              <a:t>2.0 </a:t>
            </a:r>
            <a:r>
              <a:rPr lang="en-US" sz="5400" dirty="0" smtClean="0"/>
              <a:t>Developments </a:t>
            </a:r>
            <a:r>
              <a:rPr lang="en-US" sz="5400" dirty="0"/>
              <a:t>in Three States </a:t>
            </a:r>
            <a:r>
              <a:rPr lang="en-US" sz="5400" dirty="0" smtClean="0"/>
              <a:t>– FL, </a:t>
            </a:r>
            <a:r>
              <a:rPr lang="en-US" sz="5400" dirty="0"/>
              <a:t>TX, </a:t>
            </a:r>
            <a:r>
              <a:rPr lang="en-US" sz="5400" dirty="0" smtClean="0"/>
              <a:t>IL</a:t>
            </a:r>
            <a:r>
              <a:rPr lang="en-US" sz="5300" dirty="0" smtClean="0">
                <a:latin typeface="Arial" pitchFamily="34" charset="0"/>
                <a:cs typeface="Arial" pitchFamily="34" charset="0"/>
              </a:rPr>
              <a:t/>
            </a:r>
            <a:br>
              <a:rPr lang="en-US" sz="5300" dirty="0" smtClean="0">
                <a:latin typeface="Arial" pitchFamily="34" charset="0"/>
                <a:cs typeface="Arial" pitchFamily="34" charset="0"/>
              </a:rPr>
            </a:br>
            <a:r>
              <a:rPr lang="en-US" sz="3200" b="1" dirty="0" smtClean="0">
                <a:latin typeface="Arial" pitchFamily="34" charset="0"/>
                <a:cs typeface="Arial" pitchFamily="34" charset="0"/>
              </a:rPr>
              <a:t>2016</a:t>
            </a:r>
            <a:r>
              <a:rPr lang="en-US" sz="3200" dirty="0" smtClean="0">
                <a:latin typeface="Arial" pitchFamily="34" charset="0"/>
                <a:cs typeface="Arial" pitchFamily="34" charset="0"/>
              </a:rPr>
              <a:t> </a:t>
            </a:r>
            <a:r>
              <a:rPr lang="en-US" sz="3200" b="1" dirty="0" smtClean="0">
                <a:latin typeface="Arial" pitchFamily="34" charset="0"/>
                <a:cs typeface="Arial" pitchFamily="34" charset="0"/>
              </a:rPr>
              <a:t>NATIONAL COMMUNITY COLLEGE BENCHMARKING PROJECT MEETING</a:t>
            </a:r>
            <a:endParaRPr lang="en-US" sz="3600" b="1" dirty="0">
              <a:latin typeface="Arial" pitchFamily="34" charset="0"/>
              <a:cs typeface="Arial" pitchFamily="34" charset="0"/>
            </a:endParaRPr>
          </a:p>
        </p:txBody>
      </p:sp>
      <p:sp>
        <p:nvSpPr>
          <p:cNvPr id="3" name="Subtitle 2"/>
          <p:cNvSpPr>
            <a:spLocks noGrp="1"/>
          </p:cNvSpPr>
          <p:nvPr>
            <p:ph type="subTitle" idx="1"/>
          </p:nvPr>
        </p:nvSpPr>
        <p:spPr>
          <a:xfrm>
            <a:off x="152400" y="3733800"/>
            <a:ext cx="9067800" cy="1371600"/>
          </a:xfrm>
        </p:spPr>
        <p:txBody>
          <a:bodyPr>
            <a:noAutofit/>
          </a:bodyPr>
          <a:lstStyle/>
          <a:p>
            <a:endParaRPr lang="en-US" sz="1000" b="1" dirty="0" smtClean="0">
              <a:latin typeface="Arial" pitchFamily="34" charset="0"/>
              <a:cs typeface="Arial" pitchFamily="34" charset="0"/>
            </a:endParaRPr>
          </a:p>
          <a:p>
            <a:r>
              <a:rPr lang="en-US" sz="2400" b="1" u="sng" dirty="0">
                <a:solidFill>
                  <a:schemeClr val="tx1"/>
                </a:solidFill>
                <a:latin typeface="Arial" pitchFamily="34" charset="0"/>
                <a:cs typeface="Arial" pitchFamily="34" charset="0"/>
              </a:rPr>
              <a:t>Scott J. Parke, Ph.D.,</a:t>
            </a:r>
            <a:r>
              <a:rPr lang="en-US" sz="2400" b="1" dirty="0">
                <a:solidFill>
                  <a:schemeClr val="tx1"/>
                </a:solidFill>
                <a:latin typeface="Arial" pitchFamily="34" charset="0"/>
                <a:cs typeface="Arial" pitchFamily="34" charset="0"/>
              </a:rPr>
              <a:t> Vice President for Policy &amp; Planning, </a:t>
            </a:r>
            <a:r>
              <a:rPr lang="en-US" sz="2400" b="1" dirty="0">
                <a:latin typeface="Arial" pitchFamily="34" charset="0"/>
                <a:cs typeface="Arial" pitchFamily="34" charset="0"/>
              </a:rPr>
              <a:t>Collin College (TX) </a:t>
            </a:r>
            <a:r>
              <a:rPr lang="en-US" sz="2400" b="1" dirty="0">
                <a:solidFill>
                  <a:schemeClr val="tx1"/>
                </a:solidFill>
                <a:latin typeface="Arial" pitchFamily="34" charset="0"/>
                <a:cs typeface="Arial" pitchFamily="34" charset="0"/>
              </a:rPr>
              <a:t>(former Vice Chancellor Research &amp; Analytics, Florida College System)</a:t>
            </a:r>
          </a:p>
          <a:p>
            <a:r>
              <a:rPr lang="en-US" sz="2400" b="1" u="sng" dirty="0" smtClean="0">
                <a:latin typeface="Arial" pitchFamily="34" charset="0"/>
                <a:cs typeface="Arial" pitchFamily="34" charset="0"/>
              </a:rPr>
              <a:t>Thomas </a:t>
            </a:r>
            <a:r>
              <a:rPr lang="en-US" sz="2400" b="1" u="sng" dirty="0" smtClean="0">
                <a:latin typeface="Arial" pitchFamily="34" charset="0"/>
                <a:cs typeface="Arial" pitchFamily="34" charset="0"/>
              </a:rPr>
              <a:t>K. Martin, Ph.D.,</a:t>
            </a:r>
            <a:r>
              <a:rPr lang="en-US" sz="2400" b="1" dirty="0" smtClean="0">
                <a:latin typeface="Arial" pitchFamily="34" charset="0"/>
                <a:cs typeface="Arial" pitchFamily="34" charset="0"/>
              </a:rPr>
              <a:t> Associate Vice President for Institutional Research</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Collin College (TX)</a:t>
            </a:r>
          </a:p>
          <a:p>
            <a:pPr algn="l"/>
            <a:r>
              <a:rPr lang="en-US" sz="2400" b="1" u="sng" dirty="0" smtClean="0">
                <a:solidFill>
                  <a:schemeClr val="tx1"/>
                </a:solidFill>
                <a:latin typeface="Arial" pitchFamily="34" charset="0"/>
                <a:cs typeface="Arial" pitchFamily="34" charset="0"/>
              </a:rPr>
              <a:t>Nathan </a:t>
            </a:r>
            <a:r>
              <a:rPr lang="en-US" sz="2400" b="1" u="sng" dirty="0" smtClean="0">
                <a:solidFill>
                  <a:schemeClr val="tx1"/>
                </a:solidFill>
                <a:latin typeface="Arial" pitchFamily="34" charset="0"/>
                <a:cs typeface="Arial" pitchFamily="34" charset="0"/>
              </a:rPr>
              <a:t>R. Wilson, M.A.,</a:t>
            </a:r>
            <a:r>
              <a:rPr lang="en-US" sz="2400" b="1" dirty="0" smtClean="0">
                <a:solidFill>
                  <a:schemeClr val="tx1"/>
                </a:solidFill>
                <a:latin typeface="Arial" pitchFamily="34" charset="0"/>
                <a:cs typeface="Arial" pitchFamily="34" charset="0"/>
              </a:rPr>
              <a:t>  Senior Director for Research &amp; Policy Studies, Illinois Community College Board</a:t>
            </a:r>
          </a:p>
        </p:txBody>
      </p:sp>
      <p:pic>
        <p:nvPicPr>
          <p:cNvPr id="4" name="Picture 2" descr="C:\Users\scott.parke\Pictures\fcsResearch (2) (2).jpg"/>
          <p:cNvPicPr>
            <a:picLocks noChangeAspect="1" noChangeArrowheads="1"/>
          </p:cNvPicPr>
          <p:nvPr/>
        </p:nvPicPr>
        <p:blipFill>
          <a:blip r:embed="rId3" cstate="print"/>
          <a:srcRect/>
          <a:stretch>
            <a:fillRect/>
          </a:stretch>
        </p:blipFill>
        <p:spPr bwMode="auto">
          <a:xfrm>
            <a:off x="5791200" y="6031230"/>
            <a:ext cx="1066800" cy="838200"/>
          </a:xfrm>
          <a:prstGeom prst="rect">
            <a:avLst/>
          </a:prstGeom>
          <a:noFill/>
        </p:spPr>
      </p:pic>
      <p:pic>
        <p:nvPicPr>
          <p:cNvPr id="7" name="Picture 6"/>
          <p:cNvPicPr/>
          <p:nvPr/>
        </p:nvPicPr>
        <p:blipFill>
          <a:blip r:embed="rId4" cstate="print">
            <a:clrChange>
              <a:clrFrom>
                <a:srgbClr val="FFFFFF"/>
              </a:clrFrom>
              <a:clrTo>
                <a:srgbClr val="FFFFFF">
                  <a:alpha val="0"/>
                </a:srgbClr>
              </a:clrTo>
            </a:clrChange>
          </a:blip>
          <a:stretch>
            <a:fillRect/>
          </a:stretch>
        </p:blipFill>
        <p:spPr>
          <a:xfrm>
            <a:off x="8180070" y="5892800"/>
            <a:ext cx="963930" cy="965200"/>
          </a:xfrm>
          <a:prstGeom prst="rect">
            <a:avLst/>
          </a:prstGeom>
          <a:ln>
            <a:noFill/>
          </a:ln>
        </p:spPr>
      </p:pic>
      <p:pic>
        <p:nvPicPr>
          <p:cNvPr id="8" name="Picture 7" descr="cid:image001.png@01D1994B.6C30CEF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510754" y="6031230"/>
            <a:ext cx="762000" cy="750570"/>
          </a:xfrm>
          <a:prstGeom prst="rect">
            <a:avLst/>
          </a:prstGeom>
          <a:noFill/>
          <a:ln>
            <a:noFill/>
          </a:ln>
        </p:spPr>
      </p:pic>
      <p:pic>
        <p:nvPicPr>
          <p:cNvPr id="9" name="Picture 2" descr="http://www.jccc.edu/conferences/benchmark/xnhebi-logo-640x360.jpg.pagespeed.ic.JMwS2vRKOU.jpg"/>
          <p:cNvPicPr>
            <a:picLocks noChangeAspect="1" noChangeArrowheads="1"/>
          </p:cNvPicPr>
          <p:nvPr/>
        </p:nvPicPr>
        <p:blipFill>
          <a:blip r:embed="rId7" cstate="print"/>
          <a:srcRect/>
          <a:stretch>
            <a:fillRect/>
          </a:stretch>
        </p:blipFill>
        <p:spPr bwMode="auto">
          <a:xfrm>
            <a:off x="-24788" y="5987415"/>
            <a:ext cx="2721166" cy="838200"/>
          </a:xfrm>
          <a:prstGeom prst="rect">
            <a:avLst/>
          </a:prstGeom>
          <a:noFill/>
        </p:spPr>
      </p:pic>
    </p:spTree>
    <p:extLst>
      <p:ext uri="{BB962C8B-B14F-4D97-AF65-F5344CB8AC3E}">
        <p14:creationId xmlns:p14="http://schemas.microsoft.com/office/powerpoint/2010/main" val="4098632412"/>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pPr algn="ctr"/>
            <a:r>
              <a:rPr lang="en-US" b="1" dirty="0" smtClean="0">
                <a:latin typeface="Arial" pitchFamily="34" charset="0"/>
                <a:cs typeface="Arial" pitchFamily="34" charset="0"/>
              </a:rPr>
              <a:t>Performance Indicator Types </a:t>
            </a:r>
            <a:br>
              <a:rPr lang="en-US" b="1" dirty="0" smtClean="0">
                <a:latin typeface="Arial" pitchFamily="34" charset="0"/>
                <a:cs typeface="Arial" pitchFamily="34" charset="0"/>
              </a:rPr>
            </a:br>
            <a:r>
              <a:rPr lang="en-US" b="1" dirty="0" smtClean="0">
                <a:latin typeface="Arial" pitchFamily="34" charset="0"/>
                <a:cs typeface="Arial" pitchFamily="34" charset="0"/>
              </a:rPr>
              <a:t>&amp; Sample Metrics</a:t>
            </a:r>
            <a:endParaRPr lang="en-US" b="1"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normAutofit fontScale="85000" lnSpcReduction="20000"/>
          </a:bodyPr>
          <a:lstStyle/>
          <a:p>
            <a:fld id="{2D175939-528F-4B1F-A4C2-DA19350F2BD6}" type="slidenum">
              <a:rPr lang="en-US" smtClean="0"/>
              <a:pPr/>
              <a:t>10</a:t>
            </a:fld>
            <a:endParaRPr lang="en-US" dirty="0"/>
          </a:p>
        </p:txBody>
      </p:sp>
      <p:sp>
        <p:nvSpPr>
          <p:cNvPr id="3" name="Content Placeholder 2"/>
          <p:cNvSpPr>
            <a:spLocks noGrp="1"/>
          </p:cNvSpPr>
          <p:nvPr>
            <p:ph sz="quarter" idx="1"/>
          </p:nvPr>
        </p:nvSpPr>
        <p:spPr>
          <a:xfrm>
            <a:off x="381000" y="1524000"/>
            <a:ext cx="8385048" cy="5105400"/>
          </a:xfrm>
        </p:spPr>
        <p:txBody>
          <a:bodyPr>
            <a:normAutofit fontScale="85000" lnSpcReduction="20000"/>
          </a:bodyPr>
          <a:lstStyle/>
          <a:p>
            <a:r>
              <a:rPr lang="en-US" b="1" u="sng" dirty="0" smtClean="0"/>
              <a:t>Outcomes </a:t>
            </a:r>
            <a:r>
              <a:rPr lang="en-US" b="1" dirty="0" smtClean="0"/>
              <a:t>: </a:t>
            </a:r>
            <a:r>
              <a:rPr lang="en-US" dirty="0" smtClean="0"/>
              <a:t>Graduation rate, number of degrees/ certificates awarded, number of degrees/certificates awarded per FTE, research or grant funding awarded, job placement rates, student success on licensing exams.</a:t>
            </a:r>
          </a:p>
          <a:p>
            <a:r>
              <a:rPr lang="en-US" b="1" u="sng" dirty="0" smtClean="0"/>
              <a:t>Progress</a:t>
            </a:r>
            <a:r>
              <a:rPr lang="en-US" b="1" dirty="0" smtClean="0"/>
              <a:t>: </a:t>
            </a:r>
            <a:r>
              <a:rPr lang="en-US" dirty="0" smtClean="0"/>
              <a:t>Number of students completing momentum points 12, 24, 48, 60 semester credits, developmental course completion, number of students who transfer to a four-year institution after completing  a specified number of credits (e.g., 12), dual enrollment credit completion.</a:t>
            </a:r>
          </a:p>
          <a:p>
            <a:r>
              <a:rPr lang="en-US" b="1" u="sng" dirty="0" smtClean="0"/>
              <a:t>Subgroup</a:t>
            </a:r>
            <a:r>
              <a:rPr lang="en-US" b="1" dirty="0" smtClean="0"/>
              <a:t>: </a:t>
            </a:r>
            <a:r>
              <a:rPr lang="en-US" dirty="0" smtClean="0"/>
              <a:t>Low-income status, at-risk status, Pell Grant recipients, non traditional  students, first generation students, minority students.</a:t>
            </a:r>
          </a:p>
          <a:p>
            <a:r>
              <a:rPr lang="en-US" b="1" u="sng" dirty="0" smtClean="0"/>
              <a:t>High-need Subjects</a:t>
            </a:r>
            <a:r>
              <a:rPr lang="en-US" b="1" dirty="0" smtClean="0"/>
              <a:t>: </a:t>
            </a:r>
            <a:r>
              <a:rPr lang="en-US" dirty="0" smtClean="0"/>
              <a:t>STEM Fields, healthcare, nursing, job placement in high-need occupational areas.</a:t>
            </a:r>
          </a:p>
          <a:p>
            <a:r>
              <a:rPr lang="en-US" b="1" u="sng" dirty="0" smtClean="0"/>
              <a:t>Other Indicators</a:t>
            </a:r>
            <a:r>
              <a:rPr lang="en-US" b="1" dirty="0" smtClean="0"/>
              <a:t>:</a:t>
            </a:r>
            <a:endParaRPr lang="en-US" b="1" dirty="0"/>
          </a:p>
        </p:txBody>
      </p:sp>
      <p:sp>
        <p:nvSpPr>
          <p:cNvPr id="5" name="Rectangle 4"/>
          <p:cNvSpPr/>
          <p:nvPr/>
        </p:nvSpPr>
        <p:spPr>
          <a:xfrm>
            <a:off x="609600" y="6488668"/>
            <a:ext cx="7391400" cy="369332"/>
          </a:xfrm>
          <a:prstGeom prst="rect">
            <a:avLst/>
          </a:prstGeom>
        </p:spPr>
        <p:txBody>
          <a:bodyPr wrap="square">
            <a:spAutoFit/>
          </a:bodyPr>
          <a:lstStyle/>
          <a:p>
            <a:r>
              <a:rPr lang="en-US" dirty="0" smtClean="0"/>
              <a:t>Typology from Education Policy Center || The University of Alabama (2013)</a:t>
            </a:r>
            <a:endParaRPr lang="en-US" dirty="0"/>
          </a:p>
        </p:txBody>
      </p:sp>
      <p:sp>
        <p:nvSpPr>
          <p:cNvPr id="6" name="Rectangle 5"/>
          <p:cNvSpPr/>
          <p:nvPr/>
        </p:nvSpPr>
        <p:spPr>
          <a:xfrm>
            <a:off x="7924800" y="5867400"/>
            <a:ext cx="1245636"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25" y="5806945"/>
            <a:ext cx="12001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pPr algn="ctr"/>
            <a:r>
              <a:rPr lang="en-US" sz="4000" b="1" dirty="0" smtClean="0">
                <a:solidFill>
                  <a:schemeClr val="accent2"/>
                </a:solidFill>
                <a:latin typeface="Arial" pitchFamily="34" charset="0"/>
                <a:cs typeface="Arial" pitchFamily="34" charset="0"/>
              </a:rPr>
              <a:t>Florida</a:t>
            </a:r>
            <a:r>
              <a:rPr lang="en-US" sz="4000" b="1" dirty="0" smtClean="0">
                <a:latin typeface="Arial" pitchFamily="34" charset="0"/>
                <a:cs typeface="Arial" pitchFamily="34" charset="0"/>
              </a:rPr>
              <a:t> CC Performance Funding</a:t>
            </a:r>
            <a:endParaRPr lang="en-US" sz="4000" dirty="0"/>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11</a:t>
            </a:fld>
            <a:endParaRPr lang="en-US" dirty="0"/>
          </a:p>
        </p:txBody>
      </p:sp>
      <p:sp>
        <p:nvSpPr>
          <p:cNvPr id="3" name="Content Placeholder 2"/>
          <p:cNvSpPr>
            <a:spLocks noGrp="1"/>
          </p:cNvSpPr>
          <p:nvPr>
            <p:ph sz="quarter" idx="1"/>
          </p:nvPr>
        </p:nvSpPr>
        <p:spPr>
          <a:xfrm>
            <a:off x="609600" y="1600200"/>
            <a:ext cx="8153400" cy="4495800"/>
          </a:xfrm>
        </p:spPr>
        <p:txBody>
          <a:bodyPr>
            <a:noAutofit/>
          </a:bodyPr>
          <a:lstStyle/>
          <a:p>
            <a:r>
              <a:rPr lang="en-US" sz="2400" dirty="0" smtClean="0"/>
              <a:t>Stakeholder involvement in creating and refining PF 2.0? </a:t>
            </a:r>
            <a:r>
              <a:rPr lang="en-US" sz="2400" b="1" dirty="0" smtClean="0">
                <a:solidFill>
                  <a:schemeClr val="accent2"/>
                </a:solidFill>
              </a:rPr>
              <a:t>Yes. Inclusive Workgroup.  Council of Presidents and Council of Business Officers strong participation.</a:t>
            </a:r>
          </a:p>
          <a:p>
            <a:r>
              <a:rPr lang="en-US" sz="2400" dirty="0" smtClean="0"/>
              <a:t>Dollar amount and percentage of state appropriation allocated through performance (current &amp; “locked in” future)? Split between new money and existing funds?</a:t>
            </a:r>
          </a:p>
          <a:p>
            <a:pPr>
              <a:buNone/>
            </a:pPr>
            <a:r>
              <a:rPr lang="en-US" sz="2400" dirty="0" smtClean="0"/>
              <a:t>	</a:t>
            </a:r>
            <a:r>
              <a:rPr lang="en-US" sz="2400" b="1" dirty="0" smtClean="0">
                <a:solidFill>
                  <a:schemeClr val="accent2"/>
                </a:solidFill>
              </a:rPr>
              <a:t>$60 Million during 2016 legislative session.                   50% new money &amp; 50% from the base.	</a:t>
            </a:r>
            <a:r>
              <a:rPr lang="en-US" sz="2400" b="1" dirty="0">
                <a:solidFill>
                  <a:schemeClr val="accent2"/>
                </a:solidFill>
              </a:rPr>
              <a:t> </a:t>
            </a:r>
            <a:endParaRPr lang="en-US" sz="2400" b="1" dirty="0" smtClean="0">
              <a:solidFill>
                <a:schemeClr val="accent2"/>
              </a:solidFill>
            </a:endParaRPr>
          </a:p>
          <a:p>
            <a:pPr>
              <a:buNone/>
            </a:pPr>
            <a:r>
              <a:rPr lang="en-US" sz="2400" b="1" dirty="0">
                <a:solidFill>
                  <a:schemeClr val="accent2"/>
                </a:solidFill>
              </a:rPr>
              <a:t>	</a:t>
            </a:r>
            <a:r>
              <a:rPr lang="en-US" sz="2400" b="1" dirty="0" smtClean="0">
                <a:solidFill>
                  <a:schemeClr val="accent2"/>
                </a:solidFill>
              </a:rPr>
              <a:t>$</a:t>
            </a:r>
            <a:r>
              <a:rPr lang="en-US" sz="2400" b="1" dirty="0">
                <a:solidFill>
                  <a:schemeClr val="accent2"/>
                </a:solidFill>
              </a:rPr>
              <a:t>1.2 Billion </a:t>
            </a:r>
            <a:r>
              <a:rPr lang="en-US" sz="2400" b="1" dirty="0" smtClean="0">
                <a:solidFill>
                  <a:schemeClr val="accent2"/>
                </a:solidFill>
              </a:rPr>
              <a:t>= Florida College System total budget.</a:t>
            </a:r>
          </a:p>
          <a:p>
            <a:pPr>
              <a:buNone/>
            </a:pPr>
            <a:endParaRPr lang="en-US" sz="2400" b="1" dirty="0" smtClean="0">
              <a:solidFill>
                <a:schemeClr val="accent2"/>
              </a:solidFill>
            </a:endParaRPr>
          </a:p>
        </p:txBody>
      </p:sp>
      <p:sp>
        <p:nvSpPr>
          <p:cNvPr id="4" name="Rectangle 3"/>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25" y="5806945"/>
            <a:ext cx="12001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76300" y="5193114"/>
            <a:ext cx="8086725" cy="646331"/>
          </a:xfrm>
          <a:prstGeom prst="rect">
            <a:avLst/>
          </a:prstGeom>
          <a:noFill/>
        </p:spPr>
        <p:txBody>
          <a:bodyPr wrap="square" rtlCol="0">
            <a:spAutoFit/>
          </a:bodyPr>
          <a:lstStyle/>
          <a:p>
            <a:r>
              <a:rPr lang="en-US" dirty="0" smtClean="0"/>
              <a:t>Source:  Governor </a:t>
            </a:r>
            <a:r>
              <a:rPr lang="en-US" dirty="0"/>
              <a:t>Rick Scott Announces the Florida First </a:t>
            </a:r>
            <a:r>
              <a:rPr lang="en-US" dirty="0" smtClean="0"/>
              <a:t>Budget 2016-17  (3/15/2016) </a:t>
            </a:r>
            <a:r>
              <a:rPr lang="en-US" dirty="0">
                <a:hlinkClick r:id="rId3"/>
              </a:rPr>
              <a:t>http://</a:t>
            </a:r>
            <a:r>
              <a:rPr lang="en-US" dirty="0" smtClean="0">
                <a:hlinkClick r:id="rId3"/>
              </a:rPr>
              <a:t>www.flgov.com/wp-content/uploads/pdfs/FloridaFirst2016.pdf</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25708"/>
            <a:ext cx="8839200" cy="990600"/>
          </a:xfrm>
        </p:spPr>
        <p:txBody>
          <a:bodyPr>
            <a:normAutofit fontScale="90000"/>
          </a:bodyPr>
          <a:lstStyle/>
          <a:p>
            <a:pPr algn="ctr"/>
            <a:r>
              <a:rPr lang="en-US" b="1" dirty="0" smtClean="0">
                <a:solidFill>
                  <a:schemeClr val="accent2"/>
                </a:solidFill>
                <a:latin typeface="Arial" pitchFamily="34" charset="0"/>
                <a:cs typeface="Arial" pitchFamily="34" charset="0"/>
              </a:rPr>
              <a:t>Florida</a:t>
            </a:r>
            <a:r>
              <a:rPr lang="en-US" b="1" dirty="0" smtClean="0">
                <a:latin typeface="Arial" pitchFamily="34" charset="0"/>
                <a:cs typeface="Arial" pitchFamily="34" charset="0"/>
              </a:rPr>
              <a:t> CC Performance Funding</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12</a:t>
            </a:fld>
            <a:endParaRPr lang="en-US" dirty="0"/>
          </a:p>
        </p:txBody>
      </p:sp>
      <p:sp>
        <p:nvSpPr>
          <p:cNvPr id="3" name="Content Placeholder 2"/>
          <p:cNvSpPr>
            <a:spLocks noGrp="1"/>
          </p:cNvSpPr>
          <p:nvPr>
            <p:ph sz="quarter" idx="1"/>
          </p:nvPr>
        </p:nvSpPr>
        <p:spPr>
          <a:xfrm>
            <a:off x="381000" y="1600200"/>
            <a:ext cx="8458200" cy="4495800"/>
          </a:xfrm>
        </p:spPr>
        <p:txBody>
          <a:bodyPr>
            <a:noAutofit/>
          </a:bodyPr>
          <a:lstStyle/>
          <a:p>
            <a:r>
              <a:rPr lang="en-US" sz="2400" dirty="0" smtClean="0"/>
              <a:t>Are colleges allocated a certain “pot” of money based on their size\enrollment driven allocation?	</a:t>
            </a:r>
            <a:r>
              <a:rPr lang="en-US" sz="2400" b="1" dirty="0" smtClean="0">
                <a:solidFill>
                  <a:schemeClr val="accent2"/>
                </a:solidFill>
              </a:rPr>
              <a:t>Proportionate dollars set aside for each college tied to their base Funding Formula allocation.</a:t>
            </a:r>
          </a:p>
          <a:p>
            <a:endParaRPr lang="en-US" sz="2400" b="1" dirty="0" smtClean="0">
              <a:solidFill>
                <a:schemeClr val="accent2"/>
              </a:solidFill>
            </a:endParaRPr>
          </a:p>
          <a:p>
            <a:r>
              <a:rPr lang="en-US" sz="2400" dirty="0" smtClean="0"/>
              <a:t>What happens to money “left on the table”?  </a:t>
            </a:r>
            <a:r>
              <a:rPr lang="en-US" sz="2400" b="1" dirty="0" smtClean="0">
                <a:solidFill>
                  <a:schemeClr val="accent2"/>
                </a:solidFill>
              </a:rPr>
              <a:t>Any college’s set aside dollars not earned by that college are reallocated to other college’s that perform high and\or demonstrate strong positive change.   </a:t>
            </a:r>
            <a:endParaRPr lang="en-US" sz="2400" dirty="0" smtClean="0"/>
          </a:p>
          <a:p>
            <a:pPr>
              <a:buNone/>
            </a:pPr>
            <a:r>
              <a:rPr lang="en-US" sz="2400" dirty="0" smtClean="0"/>
              <a:t>	</a:t>
            </a:r>
          </a:p>
          <a:p>
            <a:r>
              <a:rPr lang="en-US" sz="2400" dirty="0" smtClean="0"/>
              <a:t>Were “Guiding Principles” established?  </a:t>
            </a:r>
            <a:r>
              <a:rPr lang="en-US" sz="2400" b="1" dirty="0" smtClean="0">
                <a:solidFill>
                  <a:schemeClr val="accent2"/>
                </a:solidFill>
              </a:rPr>
              <a:t>Yes.</a:t>
            </a:r>
            <a:endParaRPr lang="en-US" sz="2400" dirty="0"/>
          </a:p>
        </p:txBody>
      </p:sp>
      <p:sp>
        <p:nvSpPr>
          <p:cNvPr id="4" name="Rectangle 3"/>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25" y="5806945"/>
            <a:ext cx="12001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2"/>
                </a:solidFill>
                <a:latin typeface="Arial" pitchFamily="34" charset="0"/>
                <a:cs typeface="Arial" pitchFamily="34" charset="0"/>
              </a:rPr>
              <a:t>Florida</a:t>
            </a:r>
            <a:r>
              <a:rPr lang="en-US" b="1" dirty="0">
                <a:latin typeface="Arial" pitchFamily="34" charset="0"/>
                <a:cs typeface="Arial" pitchFamily="34" charset="0"/>
              </a:rPr>
              <a:t> CC Performance </a:t>
            </a:r>
            <a:r>
              <a:rPr lang="en-US" b="1" dirty="0" smtClean="0">
                <a:latin typeface="Arial" pitchFamily="34" charset="0"/>
                <a:cs typeface="Arial" pitchFamily="34" charset="0"/>
              </a:rPr>
              <a:t>Funding Guiding Principles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13</a:t>
            </a:fld>
            <a:endParaRPr lang="en-US" dirty="0"/>
          </a:p>
        </p:txBody>
      </p:sp>
      <p:sp>
        <p:nvSpPr>
          <p:cNvPr id="4" name="Content Placeholder 3"/>
          <p:cNvSpPr>
            <a:spLocks noGrp="1"/>
          </p:cNvSpPr>
          <p:nvPr>
            <p:ph sz="quarter" idx="1"/>
          </p:nvPr>
        </p:nvSpPr>
        <p:spPr>
          <a:xfrm>
            <a:off x="152400" y="1516698"/>
            <a:ext cx="8763000" cy="4495800"/>
          </a:xfrm>
        </p:spPr>
        <p:txBody>
          <a:bodyPr>
            <a:noAutofit/>
          </a:bodyPr>
          <a:lstStyle/>
          <a:p>
            <a:pPr marL="164686" indent="-153859">
              <a:buFont typeface="Arial" pitchFamily="34" charset="0"/>
              <a:buChar char="•"/>
              <a:tabLst>
                <a:tab pos="164686" algn="l"/>
              </a:tabLst>
            </a:pPr>
            <a:r>
              <a:rPr lang="en-US" sz="2400" spc="-4" dirty="0">
                <a:latin typeface="Arial" pitchFamily="34" charset="0"/>
                <a:cs typeface="Arial" pitchFamily="34" charset="0"/>
              </a:rPr>
              <a:t>U</a:t>
            </a:r>
            <a:r>
              <a:rPr lang="en-US" sz="2400" dirty="0">
                <a:latin typeface="Arial" pitchFamily="34" charset="0"/>
                <a:cs typeface="Arial" pitchFamily="34" charset="0"/>
              </a:rPr>
              <a:t>se</a:t>
            </a:r>
            <a:r>
              <a:rPr lang="en-US" sz="2400" spc="-4" dirty="0">
                <a:latin typeface="Arial" pitchFamily="34" charset="0"/>
                <a:cs typeface="Arial" pitchFamily="34" charset="0"/>
              </a:rPr>
              <a:t> metric</a:t>
            </a:r>
            <a:r>
              <a:rPr lang="en-US" sz="2400" dirty="0">
                <a:latin typeface="Arial" pitchFamily="34" charset="0"/>
                <a:cs typeface="Arial" pitchFamily="34" charset="0"/>
              </a:rPr>
              <a:t>s</a:t>
            </a:r>
            <a:r>
              <a:rPr lang="en-US" sz="2400" spc="-4" dirty="0">
                <a:latin typeface="Arial" pitchFamily="34" charset="0"/>
                <a:cs typeface="Arial" pitchFamily="34" charset="0"/>
              </a:rPr>
              <a:t> </a:t>
            </a:r>
            <a:r>
              <a:rPr lang="en-US" sz="2400" dirty="0">
                <a:latin typeface="Arial" pitchFamily="34" charset="0"/>
                <a:cs typeface="Arial" pitchFamily="34" charset="0"/>
              </a:rPr>
              <a:t>th</a:t>
            </a:r>
            <a:r>
              <a:rPr lang="en-US" sz="2400" spc="-18" dirty="0">
                <a:latin typeface="Arial" pitchFamily="34" charset="0"/>
                <a:cs typeface="Arial" pitchFamily="34" charset="0"/>
              </a:rPr>
              <a:t>a</a:t>
            </a:r>
            <a:r>
              <a:rPr lang="en-US" sz="2400" dirty="0">
                <a:latin typeface="Arial" pitchFamily="34" charset="0"/>
                <a:cs typeface="Arial" pitchFamily="34" charset="0"/>
              </a:rPr>
              <a:t>t</a:t>
            </a:r>
            <a:r>
              <a:rPr lang="en-US" sz="2400" spc="-9" dirty="0">
                <a:latin typeface="Arial" pitchFamily="34" charset="0"/>
                <a:cs typeface="Arial" pitchFamily="34" charset="0"/>
              </a:rPr>
              <a:t> </a:t>
            </a:r>
            <a:r>
              <a:rPr lang="en-US" sz="2400" dirty="0">
                <a:latin typeface="Arial" pitchFamily="34" charset="0"/>
                <a:cs typeface="Arial" pitchFamily="34" charset="0"/>
              </a:rPr>
              <a:t>align</a:t>
            </a:r>
            <a:r>
              <a:rPr lang="en-US" sz="2400" spc="-9" dirty="0">
                <a:latin typeface="Arial" pitchFamily="34" charset="0"/>
                <a:cs typeface="Arial" pitchFamily="34" charset="0"/>
              </a:rPr>
              <a:t> </a:t>
            </a:r>
            <a:r>
              <a:rPr lang="en-US" sz="2400" dirty="0">
                <a:latin typeface="Arial" pitchFamily="34" charset="0"/>
                <a:cs typeface="Arial" pitchFamily="34" charset="0"/>
              </a:rPr>
              <a:t>with</a:t>
            </a:r>
            <a:r>
              <a:rPr lang="en-US" sz="2400" spc="-4" dirty="0">
                <a:latin typeface="Arial" pitchFamily="34" charset="0"/>
                <a:cs typeface="Arial" pitchFamily="34" charset="0"/>
              </a:rPr>
              <a:t> </a:t>
            </a:r>
            <a:r>
              <a:rPr lang="en-US" sz="2400" spc="-4" dirty="0" smtClean="0">
                <a:latin typeface="Arial" pitchFamily="34" charset="0"/>
                <a:cs typeface="Arial" pitchFamily="34" charset="0"/>
              </a:rPr>
              <a:t>and support FCS </a:t>
            </a:r>
            <a:r>
              <a:rPr lang="en-US" sz="2400" dirty="0">
                <a:latin typeface="Arial" pitchFamily="34" charset="0"/>
                <a:cs typeface="Arial" pitchFamily="34" charset="0"/>
              </a:rPr>
              <a:t>St</a:t>
            </a:r>
            <a:r>
              <a:rPr lang="en-US" sz="2400" spc="-36" dirty="0">
                <a:latin typeface="Arial" pitchFamily="34" charset="0"/>
                <a:cs typeface="Arial" pitchFamily="34" charset="0"/>
              </a:rPr>
              <a:t>r</a:t>
            </a:r>
            <a:r>
              <a:rPr lang="en-US" sz="2400" spc="-18" dirty="0">
                <a:latin typeface="Arial" pitchFamily="34" charset="0"/>
                <a:cs typeface="Arial" pitchFamily="34" charset="0"/>
              </a:rPr>
              <a:t>at</a:t>
            </a:r>
            <a:r>
              <a:rPr lang="en-US" sz="2400" dirty="0">
                <a:latin typeface="Arial" pitchFamily="34" charset="0"/>
                <a:cs typeface="Arial" pitchFamily="34" charset="0"/>
              </a:rPr>
              <a:t>egic</a:t>
            </a:r>
            <a:r>
              <a:rPr lang="en-US" sz="2400" spc="-13" dirty="0">
                <a:latin typeface="Arial" pitchFamily="34" charset="0"/>
                <a:cs typeface="Arial" pitchFamily="34" charset="0"/>
              </a:rPr>
              <a:t> </a:t>
            </a:r>
            <a:r>
              <a:rPr lang="en-US" sz="2400" dirty="0" smtClean="0">
                <a:latin typeface="Arial" pitchFamily="34" charset="0"/>
                <a:cs typeface="Arial" pitchFamily="34" charset="0"/>
              </a:rPr>
              <a:t>Plan.</a:t>
            </a:r>
            <a:r>
              <a:rPr lang="en-US" sz="2400" spc="-9" dirty="0" smtClean="0">
                <a:latin typeface="Arial" pitchFamily="34" charset="0"/>
                <a:cs typeface="Arial" pitchFamily="34" charset="0"/>
              </a:rPr>
              <a:t> </a:t>
            </a:r>
            <a:endParaRPr lang="en-US" sz="2400" spc="-9" dirty="0">
              <a:latin typeface="Arial" pitchFamily="34" charset="0"/>
              <a:cs typeface="Arial" pitchFamily="34" charset="0"/>
            </a:endParaRPr>
          </a:p>
          <a:p>
            <a:pPr marL="164686" indent="-153859">
              <a:buFont typeface="Arial" pitchFamily="34" charset="0"/>
              <a:buChar char="•"/>
              <a:tabLst>
                <a:tab pos="164686" algn="l"/>
              </a:tabLst>
            </a:pPr>
            <a:r>
              <a:rPr lang="en-US" sz="2400" dirty="0" smtClean="0">
                <a:latin typeface="Arial" pitchFamily="34" charset="0"/>
                <a:cs typeface="Arial" pitchFamily="34" charset="0"/>
              </a:rPr>
              <a:t>The </a:t>
            </a:r>
            <a:r>
              <a:rPr lang="en-US" sz="2400" dirty="0">
                <a:latin typeface="Arial" pitchFamily="34" charset="0"/>
                <a:cs typeface="Arial" pitchFamily="34" charset="0"/>
              </a:rPr>
              <a:t>Model will recognize the uniqueness of each institution regarding its mission, size, </a:t>
            </a:r>
            <a:r>
              <a:rPr lang="en-US" sz="2400" dirty="0" smtClean="0">
                <a:latin typeface="Arial" pitchFamily="34" charset="0"/>
                <a:cs typeface="Arial" pitchFamily="34" charset="0"/>
              </a:rPr>
              <a:t>and </a:t>
            </a:r>
            <a:r>
              <a:rPr lang="en-US" sz="2400" dirty="0">
                <a:latin typeface="Arial" pitchFamily="34" charset="0"/>
                <a:cs typeface="Arial" pitchFamily="34" charset="0"/>
              </a:rPr>
              <a:t>service region</a:t>
            </a:r>
            <a:r>
              <a:rPr lang="en-US" sz="2400" dirty="0" smtClean="0">
                <a:latin typeface="Arial" pitchFamily="34" charset="0"/>
                <a:cs typeface="Arial" pitchFamily="34" charset="0"/>
              </a:rPr>
              <a:t>.</a:t>
            </a:r>
          </a:p>
          <a:p>
            <a:pPr marL="164686" indent="-153859">
              <a:buFont typeface="Arial" pitchFamily="34" charset="0"/>
              <a:buChar char="•"/>
              <a:tabLst>
                <a:tab pos="164686" algn="l"/>
              </a:tabLst>
            </a:pPr>
            <a:r>
              <a:rPr lang="en-US" sz="2400" dirty="0" smtClean="0">
                <a:latin typeface="Arial" pitchFamily="34" charset="0"/>
                <a:cs typeface="Arial" pitchFamily="34" charset="0"/>
              </a:rPr>
              <a:t>Build upon and reinforce existing measurement initiatives.</a:t>
            </a:r>
            <a:endParaRPr lang="en-US" sz="2400" dirty="0">
              <a:latin typeface="Arial" pitchFamily="34" charset="0"/>
              <a:cs typeface="Arial" pitchFamily="34" charset="0"/>
            </a:endParaRPr>
          </a:p>
          <a:p>
            <a:pPr marL="165256" indent="-153859">
              <a:spcBef>
                <a:spcPts val="139"/>
              </a:spcBef>
              <a:buFont typeface="Arial" pitchFamily="34" charset="0"/>
              <a:buChar char="•"/>
              <a:tabLst>
                <a:tab pos="165256" algn="l"/>
              </a:tabLst>
            </a:pPr>
            <a:r>
              <a:rPr lang="en-US" sz="2400" dirty="0" smtClean="0">
                <a:latin typeface="Arial" pitchFamily="34" charset="0"/>
                <a:cs typeface="Arial" pitchFamily="34" charset="0"/>
              </a:rPr>
              <a:t>Continuous </a:t>
            </a:r>
            <a:r>
              <a:rPr lang="en-US" sz="2400" dirty="0">
                <a:latin typeface="Arial" pitchFamily="34" charset="0"/>
                <a:cs typeface="Arial" pitchFamily="34" charset="0"/>
              </a:rPr>
              <a:t>improvement </a:t>
            </a:r>
            <a:r>
              <a:rPr lang="en-US" sz="2400" b="1" u="sng" dirty="0" smtClean="0">
                <a:latin typeface="Arial" pitchFamily="34" charset="0"/>
                <a:cs typeface="Arial" pitchFamily="34" charset="0"/>
              </a:rPr>
              <a:t>and</a:t>
            </a:r>
            <a:r>
              <a:rPr lang="en-US" sz="2400" dirty="0" smtClean="0">
                <a:latin typeface="Arial" pitchFamily="34" charset="0"/>
                <a:cs typeface="Arial" pitchFamily="34" charset="0"/>
              </a:rPr>
              <a:t> </a:t>
            </a:r>
            <a:r>
              <a:rPr lang="en-US" sz="2400" dirty="0">
                <a:latin typeface="Arial" pitchFamily="34" charset="0"/>
                <a:cs typeface="Arial" pitchFamily="34" charset="0"/>
              </a:rPr>
              <a:t>sustained excellence will be recognized and </a:t>
            </a:r>
            <a:r>
              <a:rPr lang="en-US" sz="2400" dirty="0" smtClean="0">
                <a:latin typeface="Arial" pitchFamily="34" charset="0"/>
                <a:cs typeface="Arial" pitchFamily="34" charset="0"/>
              </a:rPr>
              <a:t>rewarded.</a:t>
            </a:r>
          </a:p>
          <a:p>
            <a:pPr marL="165256" indent="-153859">
              <a:spcBef>
                <a:spcPts val="139"/>
              </a:spcBef>
              <a:buFont typeface="Arial" pitchFamily="34" charset="0"/>
              <a:buChar char="•"/>
              <a:tabLst>
                <a:tab pos="165256" algn="l"/>
              </a:tabLst>
            </a:pPr>
            <a:r>
              <a:rPr lang="en-US" sz="2400" dirty="0" smtClean="0">
                <a:latin typeface="Arial" pitchFamily="34" charset="0"/>
                <a:cs typeface="Arial" pitchFamily="34" charset="0"/>
              </a:rPr>
              <a:t>Award </a:t>
            </a:r>
            <a:r>
              <a:rPr lang="en-US" sz="2400" dirty="0">
                <a:latin typeface="Arial" pitchFamily="34" charset="0"/>
                <a:cs typeface="Arial" pitchFamily="34" charset="0"/>
              </a:rPr>
              <a:t>amounts will be meaningful to drive institutional improvements for student success. </a:t>
            </a:r>
            <a:endParaRPr lang="en-US" sz="2400" dirty="0" smtClean="0">
              <a:latin typeface="Arial" pitchFamily="34" charset="0"/>
              <a:cs typeface="Arial" pitchFamily="34" charset="0"/>
            </a:endParaRPr>
          </a:p>
          <a:p>
            <a:pPr marL="165256" indent="-153859">
              <a:spcBef>
                <a:spcPts val="139"/>
              </a:spcBef>
              <a:buFont typeface="Arial" pitchFamily="34" charset="0"/>
              <a:buChar char="•"/>
              <a:tabLst>
                <a:tab pos="165256" algn="l"/>
              </a:tabLst>
            </a:pPr>
            <a:r>
              <a:rPr lang="en-US" sz="2400" dirty="0" smtClean="0">
                <a:latin typeface="Arial" pitchFamily="34" charset="0"/>
                <a:cs typeface="Arial" pitchFamily="34" charset="0"/>
              </a:rPr>
              <a:t>Retain measurement focus long enough to allow colleges to design, develop, and implement initiatives to impact results.</a:t>
            </a:r>
          </a:p>
          <a:p>
            <a:pPr marL="165256" indent="-153859">
              <a:spcBef>
                <a:spcPts val="139"/>
              </a:spcBef>
              <a:buFont typeface="Arial" pitchFamily="34" charset="0"/>
              <a:buChar char="•"/>
              <a:tabLst>
                <a:tab pos="165256" algn="l"/>
              </a:tabLst>
            </a:pPr>
            <a:r>
              <a:rPr lang="en-US" sz="2400" dirty="0" smtClean="0">
                <a:latin typeface="Arial" pitchFamily="34" charset="0"/>
                <a:cs typeface="Arial" pitchFamily="34" charset="0"/>
              </a:rPr>
              <a:t>Moving forward refine process and measures as needed.</a:t>
            </a:r>
            <a:endParaRPr lang="en-US" sz="2400" dirty="0"/>
          </a:p>
        </p:txBody>
      </p:sp>
    </p:spTree>
    <p:extLst>
      <p:ext uri="{BB962C8B-B14F-4D97-AF65-F5344CB8AC3E}">
        <p14:creationId xmlns:p14="http://schemas.microsoft.com/office/powerpoint/2010/main" val="406829535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90600"/>
          </a:xfrm>
        </p:spPr>
        <p:txBody>
          <a:bodyPr>
            <a:normAutofit fontScale="90000"/>
          </a:bodyPr>
          <a:lstStyle/>
          <a:p>
            <a:pPr algn="ctr"/>
            <a:r>
              <a:rPr lang="en-US" b="1" dirty="0" smtClean="0">
                <a:solidFill>
                  <a:schemeClr val="accent2"/>
                </a:solidFill>
                <a:latin typeface="Arial" pitchFamily="34" charset="0"/>
                <a:cs typeface="Arial" pitchFamily="34" charset="0"/>
              </a:rPr>
              <a:t>Florida</a:t>
            </a:r>
            <a:r>
              <a:rPr lang="en-US" b="1" dirty="0" smtClean="0">
                <a:latin typeface="Arial" pitchFamily="34" charset="0"/>
                <a:cs typeface="Arial" pitchFamily="34" charset="0"/>
              </a:rPr>
              <a:t> CC Performance Funding</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14</a:t>
            </a:fld>
            <a:endParaRPr lang="en-US" dirty="0"/>
          </a:p>
        </p:txBody>
      </p:sp>
      <p:sp>
        <p:nvSpPr>
          <p:cNvPr id="3" name="Content Placeholder 2"/>
          <p:cNvSpPr>
            <a:spLocks noGrp="1"/>
          </p:cNvSpPr>
          <p:nvPr>
            <p:ph sz="quarter" idx="1"/>
          </p:nvPr>
        </p:nvSpPr>
        <p:spPr>
          <a:xfrm>
            <a:off x="152400" y="1600200"/>
            <a:ext cx="8686800" cy="5105400"/>
          </a:xfrm>
        </p:spPr>
        <p:txBody>
          <a:bodyPr>
            <a:noAutofit/>
          </a:bodyPr>
          <a:lstStyle/>
          <a:p>
            <a:r>
              <a:rPr lang="en-US" sz="2400" dirty="0" smtClean="0"/>
              <a:t>Are colleges rewarded for serving “at risk” populations well?</a:t>
            </a:r>
          </a:p>
          <a:p>
            <a:pPr>
              <a:buNone/>
            </a:pPr>
            <a:r>
              <a:rPr lang="en-US" sz="2400" dirty="0" smtClean="0"/>
              <a:t>	</a:t>
            </a:r>
            <a:r>
              <a:rPr lang="en-US" sz="2400" b="1" dirty="0" smtClean="0">
                <a:solidFill>
                  <a:schemeClr val="accent2"/>
                </a:solidFill>
              </a:rPr>
              <a:t>Addressed in Distinguished Community College calculations.</a:t>
            </a:r>
          </a:p>
          <a:p>
            <a:r>
              <a:rPr lang="en-US" sz="2400" dirty="0" smtClean="0"/>
              <a:t>To what extent are measures weighted?</a:t>
            </a:r>
          </a:p>
          <a:p>
            <a:pPr>
              <a:buNone/>
            </a:pPr>
            <a:r>
              <a:rPr lang="en-US" sz="2400" dirty="0" smtClean="0"/>
              <a:t>	</a:t>
            </a:r>
            <a:r>
              <a:rPr lang="en-US" sz="2400" b="1" dirty="0" smtClean="0">
                <a:solidFill>
                  <a:schemeClr val="accent2"/>
                </a:solidFill>
              </a:rPr>
              <a:t>Equal weighting.  </a:t>
            </a:r>
          </a:p>
          <a:p>
            <a:r>
              <a:rPr lang="en-US" sz="2400" dirty="0" smtClean="0"/>
              <a:t>Is there a locally identified component to the metrics?</a:t>
            </a:r>
          </a:p>
          <a:p>
            <a:pPr>
              <a:buNone/>
            </a:pPr>
            <a:r>
              <a:rPr lang="en-US" sz="2400" dirty="0" smtClean="0"/>
              <a:t>	</a:t>
            </a:r>
            <a:r>
              <a:rPr lang="en-US" sz="2400" b="1" dirty="0" smtClean="0">
                <a:solidFill>
                  <a:schemeClr val="accent2"/>
                </a:solidFill>
              </a:rPr>
              <a:t>No.</a:t>
            </a:r>
          </a:p>
          <a:p>
            <a:r>
              <a:rPr lang="en-US" sz="2400" dirty="0" smtClean="0"/>
              <a:t>How does goal setting work?  How is a “level playing field” established?  Are ceilings of high performance established?</a:t>
            </a:r>
          </a:p>
          <a:p>
            <a:pPr>
              <a:buNone/>
            </a:pPr>
            <a:r>
              <a:rPr lang="en-US" sz="2400" dirty="0" smtClean="0"/>
              <a:t>	</a:t>
            </a:r>
            <a:r>
              <a:rPr lang="en-US" sz="2400" b="1" dirty="0" smtClean="0">
                <a:solidFill>
                  <a:schemeClr val="accent2"/>
                </a:solidFill>
              </a:rPr>
              <a:t>College largely compete against themselves.  State averages and trends serve as points of reference.</a:t>
            </a:r>
          </a:p>
        </p:txBody>
      </p:sp>
      <p:sp>
        <p:nvSpPr>
          <p:cNvPr id="4" name="Rectangle 3"/>
          <p:cNvSpPr/>
          <p:nvPr/>
        </p:nvSpPr>
        <p:spPr>
          <a:xfrm>
            <a:off x="7924800" y="5943600"/>
            <a:ext cx="1219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25" y="5806945"/>
            <a:ext cx="12001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90600"/>
          </a:xfrm>
        </p:spPr>
        <p:txBody>
          <a:bodyPr>
            <a:normAutofit fontScale="90000"/>
          </a:bodyPr>
          <a:lstStyle/>
          <a:p>
            <a:pPr algn="ctr"/>
            <a:r>
              <a:rPr lang="en-US" b="1" dirty="0" smtClean="0">
                <a:solidFill>
                  <a:schemeClr val="accent2"/>
                </a:solidFill>
                <a:latin typeface="Arial" pitchFamily="34" charset="0"/>
                <a:cs typeface="Arial" pitchFamily="34" charset="0"/>
              </a:rPr>
              <a:t>Florida</a:t>
            </a:r>
            <a:r>
              <a:rPr lang="en-US" b="1" dirty="0" smtClean="0">
                <a:latin typeface="Arial" pitchFamily="34" charset="0"/>
                <a:cs typeface="Arial" pitchFamily="34" charset="0"/>
              </a:rPr>
              <a:t> CC Performance Funding</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15</a:t>
            </a:fld>
            <a:endParaRPr lang="en-US" dirty="0"/>
          </a:p>
        </p:txBody>
      </p:sp>
      <p:sp>
        <p:nvSpPr>
          <p:cNvPr id="3" name="Content Placeholder 2"/>
          <p:cNvSpPr>
            <a:spLocks noGrp="1"/>
          </p:cNvSpPr>
          <p:nvPr>
            <p:ph sz="quarter" idx="1"/>
          </p:nvPr>
        </p:nvSpPr>
        <p:spPr>
          <a:xfrm>
            <a:off x="114300" y="1610384"/>
            <a:ext cx="8839200" cy="4572000"/>
          </a:xfrm>
        </p:spPr>
        <p:txBody>
          <a:bodyPr>
            <a:noAutofit/>
          </a:bodyPr>
          <a:lstStyle/>
          <a:p>
            <a:r>
              <a:rPr lang="en-US" sz="2400" dirty="0" smtClean="0"/>
              <a:t>How does your system consider services provided to the competing student groups served by the system? (e.g., transfer, career and technical, adult education and English language learners, developmental education, etc.). </a:t>
            </a:r>
            <a:r>
              <a:rPr lang="en-US" sz="2400" b="1" dirty="0" smtClean="0">
                <a:solidFill>
                  <a:schemeClr val="accent2"/>
                </a:solidFill>
              </a:rPr>
              <a:t>College credit programs – Transfer and CTE – are emphasized.</a:t>
            </a:r>
          </a:p>
          <a:p>
            <a:r>
              <a:rPr lang="en-US" sz="2400" dirty="0" smtClean="0"/>
              <a:t>What are 3 characteristics of PF 2.0’s future in your state? </a:t>
            </a:r>
            <a:r>
              <a:rPr lang="en-US" sz="2400" b="1" dirty="0" smtClean="0">
                <a:solidFill>
                  <a:schemeClr val="accent2"/>
                </a:solidFill>
              </a:rPr>
              <a:t>PF initiative formally placed in statute (2016).  Expect PF metrics to continue evolving with state needs &amp; priorities.  Accountability initiatives expected to grow and continue to impact state funding.  </a:t>
            </a:r>
          </a:p>
          <a:p>
            <a:pPr>
              <a:buNone/>
            </a:pPr>
            <a:r>
              <a:rPr lang="en-US" sz="2400" dirty="0" smtClean="0"/>
              <a:t>	What are the most important lesson(s) learned to date from PF 2.0?</a:t>
            </a:r>
          </a:p>
          <a:p>
            <a:pPr>
              <a:buNone/>
            </a:pPr>
            <a:r>
              <a:rPr lang="en-US" sz="2400" dirty="0" smtClean="0"/>
              <a:t>	</a:t>
            </a:r>
            <a:r>
              <a:rPr lang="en-US" sz="2400" b="1" dirty="0" smtClean="0">
                <a:solidFill>
                  <a:schemeClr val="accent2"/>
                </a:solidFill>
              </a:rPr>
              <a:t>Metrics that track both student progress and outcomes are important.  Rewarding both high performance and     performance improvement matters. Metric alignment.</a:t>
            </a:r>
            <a:endParaRPr lang="en-US" sz="2400" b="1" dirty="0">
              <a:solidFill>
                <a:schemeClr val="accent2"/>
              </a:solidFill>
            </a:endParaRPr>
          </a:p>
        </p:txBody>
      </p:sp>
      <p:sp>
        <p:nvSpPr>
          <p:cNvPr id="4" name="Rectangle 3"/>
          <p:cNvSpPr/>
          <p:nvPr/>
        </p:nvSpPr>
        <p:spPr>
          <a:xfrm>
            <a:off x="7848600" y="5943600"/>
            <a:ext cx="1295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25" y="5806945"/>
            <a:ext cx="12001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25" y="5806945"/>
            <a:ext cx="12001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772400" y="5720750"/>
            <a:ext cx="1371600" cy="113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44000" cy="1066800"/>
          </a:xfrm>
        </p:spPr>
        <p:txBody>
          <a:bodyPr>
            <a:noAutofit/>
          </a:bodyPr>
          <a:lstStyle/>
          <a:p>
            <a:pPr algn="ctr"/>
            <a:r>
              <a:rPr lang="en-US" sz="3600" b="1" dirty="0" smtClean="0">
                <a:solidFill>
                  <a:schemeClr val="accent2"/>
                </a:solidFill>
                <a:latin typeface="Arial" pitchFamily="34" charset="0"/>
                <a:cs typeface="Arial" pitchFamily="34" charset="0"/>
              </a:rPr>
              <a:t>Florida</a:t>
            </a:r>
            <a:r>
              <a:rPr lang="en-US" sz="3600" b="1" dirty="0" smtClean="0">
                <a:latin typeface="Arial" pitchFamily="34" charset="0"/>
                <a:cs typeface="Arial" pitchFamily="34" charset="0"/>
              </a:rPr>
              <a:t> 2016 Legislation on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Performance Funding</a:t>
            </a:r>
            <a:endParaRPr lang="en-US" sz="3600" b="1"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normAutofit fontScale="85000" lnSpcReduction="20000"/>
          </a:bodyPr>
          <a:lstStyle/>
          <a:p>
            <a:fld id="{2D175939-528F-4B1F-A4C2-DA19350F2BD6}" type="slidenum">
              <a:rPr lang="en-US" smtClean="0"/>
              <a:pPr/>
              <a:t>16</a:t>
            </a:fld>
            <a:endParaRPr lang="en-US" dirty="0"/>
          </a:p>
        </p:txBody>
      </p:sp>
      <p:sp>
        <p:nvSpPr>
          <p:cNvPr id="3" name="Content Placeholder 2"/>
          <p:cNvSpPr>
            <a:spLocks noGrp="1"/>
          </p:cNvSpPr>
          <p:nvPr>
            <p:ph sz="quarter" idx="1"/>
          </p:nvPr>
        </p:nvSpPr>
        <p:spPr>
          <a:xfrm>
            <a:off x="278635" y="1517141"/>
            <a:ext cx="8686800" cy="4953000"/>
          </a:xfrm>
        </p:spPr>
        <p:txBody>
          <a:bodyPr>
            <a:normAutofit fontScale="85000" lnSpcReduction="20000"/>
          </a:bodyPr>
          <a:lstStyle/>
          <a:p>
            <a:pPr algn="just"/>
            <a:r>
              <a:rPr lang="en-US" sz="3100" dirty="0" smtClean="0">
                <a:latin typeface="Arial" pitchFamily="34" charset="0"/>
                <a:cs typeface="Arial" pitchFamily="34" charset="0"/>
              </a:rPr>
              <a:t>2016 Legislation requires the Florida State Board of Education to approve a 4 measure model of performance funding for the Florida College System: </a:t>
            </a:r>
          </a:p>
          <a:p>
            <a:pPr lvl="1" algn="just"/>
            <a:r>
              <a:rPr lang="en-US" dirty="0" smtClean="0">
                <a:latin typeface="Arial" pitchFamily="34" charset="0"/>
                <a:cs typeface="Arial" pitchFamily="34" charset="0"/>
              </a:rPr>
              <a:t>1) Retention Rates.</a:t>
            </a:r>
          </a:p>
          <a:p>
            <a:pPr lvl="1" algn="just"/>
            <a:r>
              <a:rPr lang="en-US" dirty="0" smtClean="0">
                <a:latin typeface="Arial" pitchFamily="34" charset="0"/>
                <a:cs typeface="Arial" pitchFamily="34" charset="0"/>
              </a:rPr>
              <a:t>2) Program Completion and Graduation Rates.</a:t>
            </a:r>
          </a:p>
          <a:p>
            <a:pPr lvl="1" algn="just"/>
            <a:r>
              <a:rPr lang="en-US" dirty="0" smtClean="0">
                <a:latin typeface="Arial" pitchFamily="34" charset="0"/>
                <a:cs typeface="Arial" pitchFamily="34" charset="0"/>
              </a:rPr>
              <a:t>3) Post graduation employment salaries and continuing education for workforce education and baccalaureate programs with wage thresholds that reflect the added value of the certificate or degree.</a:t>
            </a:r>
          </a:p>
          <a:p>
            <a:pPr lvl="1" algn="just"/>
            <a:r>
              <a:rPr lang="en-US" dirty="0" smtClean="0">
                <a:latin typeface="Arial" pitchFamily="34" charset="0"/>
                <a:cs typeface="Arial" pitchFamily="34" charset="0"/>
              </a:rPr>
              <a:t>4) Outcome measures appropriate for Associate in Arts degree recipients.</a:t>
            </a:r>
          </a:p>
          <a:p>
            <a:pPr algn="just"/>
            <a:r>
              <a:rPr lang="en-US" sz="3100" dirty="0">
                <a:latin typeface="Arial" pitchFamily="34" charset="0"/>
                <a:cs typeface="Arial" pitchFamily="34" charset="0"/>
              </a:rPr>
              <a:t>Allocation methodology must consider institutions’ current performance effectiveness as well as </a:t>
            </a:r>
            <a:r>
              <a:rPr lang="en-US" sz="3100" dirty="0" smtClean="0">
                <a:latin typeface="Arial" pitchFamily="34" charset="0"/>
                <a:cs typeface="Arial" pitchFamily="34" charset="0"/>
              </a:rPr>
              <a:t>rates of improvement</a:t>
            </a:r>
            <a:r>
              <a:rPr lang="en-US" sz="3100" dirty="0">
                <a:latin typeface="Arial" pitchFamily="34" charset="0"/>
                <a:cs typeface="Arial" pitchFamily="34" charset="0"/>
              </a:rPr>
              <a:t>.</a:t>
            </a:r>
          </a:p>
          <a:p>
            <a:pPr lvl="1" algn="just"/>
            <a:endParaRPr lang="en-US" dirty="0" smtClean="0">
              <a:latin typeface="Arial" pitchFamily="34" charset="0"/>
              <a:cs typeface="Arial" pitchFamily="34" charset="0"/>
            </a:endParaRPr>
          </a:p>
        </p:txBody>
      </p:sp>
      <p:pic>
        <p:nvPicPr>
          <p:cNvPr id="6" name="Picture 2" descr="C:\Users\scott.parke\Pictures\fcsResearch (2) (2).jpg"/>
          <p:cNvPicPr>
            <a:picLocks noChangeAspect="1" noChangeArrowheads="1"/>
          </p:cNvPicPr>
          <p:nvPr/>
        </p:nvPicPr>
        <p:blipFill>
          <a:blip r:embed="rId3" cstate="print"/>
          <a:srcRect/>
          <a:stretch>
            <a:fillRect/>
          </a:stretch>
        </p:blipFill>
        <p:spPr bwMode="auto">
          <a:xfrm>
            <a:off x="7896225" y="5869005"/>
            <a:ext cx="1229868" cy="1001297"/>
          </a:xfrm>
          <a:prstGeom prst="rect">
            <a:avLst/>
          </a:prstGeom>
          <a:noFill/>
        </p:spPr>
      </p:pic>
      <p:sp>
        <p:nvSpPr>
          <p:cNvPr id="4" name="TextBox 3"/>
          <p:cNvSpPr txBox="1"/>
          <p:nvPr/>
        </p:nvSpPr>
        <p:spPr>
          <a:xfrm>
            <a:off x="170308" y="5931365"/>
            <a:ext cx="7602092" cy="923330"/>
          </a:xfrm>
          <a:prstGeom prst="rect">
            <a:avLst/>
          </a:prstGeom>
          <a:noFill/>
        </p:spPr>
        <p:txBody>
          <a:bodyPr wrap="square" rtlCol="0">
            <a:spAutoFit/>
          </a:bodyPr>
          <a:lstStyle/>
          <a:p>
            <a:r>
              <a:rPr lang="en-US" dirty="0" smtClean="0"/>
              <a:t>Source:  HB 7029, Florida College System and Florida </a:t>
            </a:r>
            <a:r>
              <a:rPr lang="en-US" dirty="0"/>
              <a:t>Statutes (s 1001.66, F.S.) </a:t>
            </a:r>
            <a:r>
              <a:rPr lang="en-US" dirty="0">
                <a:hlinkClick r:id="rId4"/>
              </a:rPr>
              <a:t>http://</a:t>
            </a:r>
            <a:r>
              <a:rPr lang="en-US" dirty="0" smtClean="0">
                <a:hlinkClick r:id="rId4"/>
              </a:rPr>
              <a:t>www.fldoe.org/core/fileparse.php/7513/urlt/2016LegislativeReview.pdf</a:t>
            </a:r>
            <a:endParaRPr lang="en-US" dirty="0" smtClean="0"/>
          </a:p>
          <a:p>
            <a:r>
              <a:rPr lang="en-US" dirty="0">
                <a:hlinkClick r:id="rId5"/>
              </a:rPr>
              <a:t>http://</a:t>
            </a:r>
            <a:r>
              <a:rPr lang="en-US" dirty="0" smtClean="0">
                <a:hlinkClick r:id="rId5"/>
              </a:rPr>
              <a:t>www.flgov.com/wp-content/uploads/pdfs/FloridaFirst2016.pdf</a:t>
            </a:r>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2"/>
                </a:solidFill>
                <a:latin typeface="Arial" pitchFamily="34" charset="0"/>
                <a:cs typeface="Arial" pitchFamily="34" charset="0"/>
              </a:rPr>
              <a:t>Florida</a:t>
            </a:r>
            <a:r>
              <a:rPr lang="en-US" b="1" dirty="0">
                <a:latin typeface="Arial" pitchFamily="34" charset="0"/>
                <a:cs typeface="Arial" pitchFamily="34" charset="0"/>
              </a:rPr>
              <a:t> 2016 Legislation on </a:t>
            </a:r>
            <a:br>
              <a:rPr lang="en-US" b="1" dirty="0">
                <a:latin typeface="Arial" pitchFamily="34" charset="0"/>
                <a:cs typeface="Arial" pitchFamily="34" charset="0"/>
              </a:rPr>
            </a:br>
            <a:r>
              <a:rPr lang="en-US" b="1" dirty="0">
                <a:latin typeface="Arial" pitchFamily="34" charset="0"/>
                <a:cs typeface="Arial" pitchFamily="34" charset="0"/>
              </a:rPr>
              <a:t>Performance Funding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17</a:t>
            </a:fld>
            <a:endParaRPr lang="en-US" dirty="0"/>
          </a:p>
        </p:txBody>
      </p:sp>
      <p:sp>
        <p:nvSpPr>
          <p:cNvPr id="4" name="Content Placeholder 3"/>
          <p:cNvSpPr>
            <a:spLocks noGrp="1"/>
          </p:cNvSpPr>
          <p:nvPr>
            <p:ph sz="quarter" idx="1"/>
          </p:nvPr>
        </p:nvSpPr>
        <p:spPr>
          <a:xfrm>
            <a:off x="612648" y="1789258"/>
            <a:ext cx="8153400" cy="4495800"/>
          </a:xfrm>
        </p:spPr>
        <p:txBody>
          <a:bodyPr>
            <a:normAutofit/>
          </a:bodyPr>
          <a:lstStyle/>
          <a:p>
            <a:r>
              <a:rPr lang="en-US" dirty="0"/>
              <a:t>Colleges that do not meet the </a:t>
            </a:r>
            <a:r>
              <a:rPr lang="en-US" dirty="0" smtClean="0"/>
              <a:t>minimum threshold </a:t>
            </a:r>
            <a:r>
              <a:rPr lang="en-US" dirty="0"/>
              <a:t>set by the </a:t>
            </a:r>
            <a:r>
              <a:rPr lang="en-US" dirty="0" smtClean="0"/>
              <a:t>Florida College System \ State </a:t>
            </a:r>
            <a:r>
              <a:rPr lang="en-US" dirty="0"/>
              <a:t>Board </a:t>
            </a:r>
            <a:r>
              <a:rPr lang="en-US" dirty="0" smtClean="0"/>
              <a:t>of Education </a:t>
            </a:r>
            <a:r>
              <a:rPr lang="en-US" dirty="0"/>
              <a:t>will have a portion of </a:t>
            </a:r>
            <a:r>
              <a:rPr lang="en-US" dirty="0" smtClean="0"/>
              <a:t>their funding </a:t>
            </a:r>
            <a:r>
              <a:rPr lang="en-US" dirty="0"/>
              <a:t>withheld, and will be required </a:t>
            </a:r>
            <a:r>
              <a:rPr lang="en-US" dirty="0" smtClean="0"/>
              <a:t>to submit </a:t>
            </a:r>
            <a:r>
              <a:rPr lang="en-US" dirty="0"/>
              <a:t>an improvement </a:t>
            </a:r>
            <a:r>
              <a:rPr lang="en-US" dirty="0" smtClean="0"/>
              <a:t>plan.</a:t>
            </a:r>
            <a:endParaRPr lang="en-US" dirty="0"/>
          </a:p>
          <a:p>
            <a:r>
              <a:rPr lang="en-US" dirty="0" smtClean="0"/>
              <a:t>Beginning </a:t>
            </a:r>
            <a:r>
              <a:rPr lang="en-US" dirty="0"/>
              <a:t>in the 2017‐18, an </a:t>
            </a:r>
            <a:r>
              <a:rPr lang="en-US" dirty="0" smtClean="0"/>
              <a:t>institution will </a:t>
            </a:r>
            <a:r>
              <a:rPr lang="en-US" dirty="0"/>
              <a:t>be limited to one fiscal year to </a:t>
            </a:r>
            <a:r>
              <a:rPr lang="en-US" dirty="0" smtClean="0"/>
              <a:t>submit an </a:t>
            </a:r>
            <a:r>
              <a:rPr lang="en-US" dirty="0"/>
              <a:t>improvement plan to the State </a:t>
            </a:r>
            <a:r>
              <a:rPr lang="en-US" dirty="0" smtClean="0"/>
              <a:t>Board of Education.</a:t>
            </a:r>
            <a:endParaRPr lang="en-US" dirty="0"/>
          </a:p>
        </p:txBody>
      </p:sp>
      <p:pic>
        <p:nvPicPr>
          <p:cNvPr id="5" name="Picture 4"/>
          <p:cNvPicPr>
            <a:picLocks noChangeAspect="1"/>
          </p:cNvPicPr>
          <p:nvPr/>
        </p:nvPicPr>
        <p:blipFill>
          <a:blip r:embed="rId2"/>
          <a:stretch>
            <a:fillRect/>
          </a:stretch>
        </p:blipFill>
        <p:spPr>
          <a:xfrm>
            <a:off x="612648" y="5562600"/>
            <a:ext cx="7693819" cy="951058"/>
          </a:xfrm>
          <a:prstGeom prst="rect">
            <a:avLst/>
          </a:prstGeom>
        </p:spPr>
      </p:pic>
    </p:spTree>
    <p:extLst>
      <p:ext uri="{BB962C8B-B14F-4D97-AF65-F5344CB8AC3E}">
        <p14:creationId xmlns:p14="http://schemas.microsoft.com/office/powerpoint/2010/main" val="292876196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2"/>
                </a:solidFill>
                <a:latin typeface="Arial" pitchFamily="34" charset="0"/>
                <a:cs typeface="Arial" pitchFamily="34" charset="0"/>
              </a:rPr>
              <a:t>Florida </a:t>
            </a:r>
            <a:r>
              <a:rPr lang="en-US" dirty="0">
                <a:solidFill>
                  <a:schemeClr val="tx1"/>
                </a:solidFill>
                <a:latin typeface="Arial" pitchFamily="34" charset="0"/>
                <a:cs typeface="Arial" pitchFamily="34" charset="0"/>
              </a:rPr>
              <a:t>College </a:t>
            </a:r>
            <a:r>
              <a:rPr lang="en-US" dirty="0" smtClean="0">
                <a:solidFill>
                  <a:schemeClr val="tx1"/>
                </a:solidFill>
                <a:latin typeface="Arial" pitchFamily="34" charset="0"/>
                <a:cs typeface="Arial" pitchFamily="34" charset="0"/>
              </a:rPr>
              <a:t>System D</a:t>
            </a:r>
            <a:r>
              <a:rPr lang="en-US" dirty="0" smtClean="0">
                <a:latin typeface="Arial" panose="020B0604020202020204" pitchFamily="34" charset="0"/>
                <a:cs typeface="Arial" panose="020B0604020202020204" pitchFamily="34" charset="0"/>
              </a:rPr>
              <a:t>istinguished Institution </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18</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a:t>Distinguished Florida College System </a:t>
            </a:r>
            <a:r>
              <a:rPr lang="en-US" dirty="0" smtClean="0"/>
              <a:t>Institution </a:t>
            </a:r>
            <a:r>
              <a:rPr lang="en-US" dirty="0"/>
              <a:t>-- meets at least five of the seven excellence standards identified below:</a:t>
            </a:r>
          </a:p>
          <a:p>
            <a:pPr lvl="1"/>
            <a:r>
              <a:rPr lang="en-US" dirty="0"/>
              <a:t>Completion Rate of 50 percent or </a:t>
            </a:r>
            <a:r>
              <a:rPr lang="en-US" dirty="0" smtClean="0"/>
              <a:t>higher.</a:t>
            </a:r>
            <a:endParaRPr lang="en-US" dirty="0"/>
          </a:p>
          <a:p>
            <a:pPr lvl="1"/>
            <a:r>
              <a:rPr lang="en-US" dirty="0"/>
              <a:t>Pell Grant Recipient Completion Rate of 40 percent or </a:t>
            </a:r>
            <a:r>
              <a:rPr lang="en-US" dirty="0" smtClean="0"/>
              <a:t>higher.</a:t>
            </a:r>
            <a:endParaRPr lang="en-US" dirty="0"/>
          </a:p>
          <a:p>
            <a:pPr lvl="1"/>
            <a:r>
              <a:rPr lang="en-US" dirty="0"/>
              <a:t>Retention Rate of 70 percent or </a:t>
            </a:r>
            <a:r>
              <a:rPr lang="en-US" dirty="0" smtClean="0"/>
              <a:t>higher.</a:t>
            </a:r>
            <a:endParaRPr lang="en-US" dirty="0"/>
          </a:p>
          <a:p>
            <a:pPr lvl="1"/>
            <a:r>
              <a:rPr lang="en-US" dirty="0"/>
              <a:t>Continuing Education Rate of 72 percent or </a:t>
            </a:r>
            <a:r>
              <a:rPr lang="en-US" dirty="0" smtClean="0"/>
              <a:t>higher.</a:t>
            </a:r>
            <a:endParaRPr lang="en-US" dirty="0"/>
          </a:p>
          <a:p>
            <a:pPr lvl="1"/>
            <a:r>
              <a:rPr lang="en-US" dirty="0"/>
              <a:t>NCLEX-RN Licensure Passage Rate on the National Council Licensure Examination for Registered Nurses of 90 percent or </a:t>
            </a:r>
            <a:r>
              <a:rPr lang="en-US" dirty="0" smtClean="0"/>
              <a:t>higher.</a:t>
            </a:r>
            <a:endParaRPr lang="en-US" dirty="0"/>
          </a:p>
          <a:p>
            <a:pPr lvl="1"/>
            <a:r>
              <a:rPr lang="en-US" dirty="0"/>
              <a:t>Job Placement or Continuing Education Rate of 88 percent or higher for workforce </a:t>
            </a:r>
            <a:r>
              <a:rPr lang="en-US" dirty="0" smtClean="0"/>
              <a:t>programs.</a:t>
            </a:r>
            <a:endParaRPr lang="en-US" dirty="0"/>
          </a:p>
          <a:p>
            <a:pPr lvl="1"/>
            <a:r>
              <a:rPr lang="en-US" dirty="0"/>
              <a:t>Time‐to‐Degree for students graduating with an associate of arts degree of 2.25 years or </a:t>
            </a:r>
            <a:r>
              <a:rPr lang="en-US" dirty="0" smtClean="0"/>
              <a:t>less.</a:t>
            </a:r>
            <a:endParaRPr lang="en-US" dirty="0"/>
          </a:p>
          <a:p>
            <a:r>
              <a:rPr lang="en-US" dirty="0"/>
              <a:t>Distinguished Florida College System institutions are eligible for a share of money as specified in the General Appropriations Act.  $2 million appropriated for 2016‐17.</a:t>
            </a:r>
          </a:p>
          <a:p>
            <a:endParaRPr lang="en-US" dirty="0"/>
          </a:p>
        </p:txBody>
      </p:sp>
      <p:sp>
        <p:nvSpPr>
          <p:cNvPr id="5" name="TextBox 4"/>
          <p:cNvSpPr txBox="1"/>
          <p:nvPr/>
        </p:nvSpPr>
        <p:spPr>
          <a:xfrm>
            <a:off x="245584" y="6087737"/>
            <a:ext cx="7602092" cy="923330"/>
          </a:xfrm>
          <a:prstGeom prst="rect">
            <a:avLst/>
          </a:prstGeom>
          <a:noFill/>
        </p:spPr>
        <p:txBody>
          <a:bodyPr wrap="square" rtlCol="0">
            <a:spAutoFit/>
          </a:bodyPr>
          <a:lstStyle/>
          <a:p>
            <a:r>
              <a:rPr lang="en-US" dirty="0" smtClean="0"/>
              <a:t>Source:  HB 7029, Florida College System and Florida </a:t>
            </a:r>
            <a:r>
              <a:rPr lang="en-US" dirty="0"/>
              <a:t>Statutes (s 1001.66, F.S.) </a:t>
            </a:r>
            <a:r>
              <a:rPr lang="en-US" dirty="0">
                <a:hlinkClick r:id="rId2"/>
              </a:rPr>
              <a:t>http://</a:t>
            </a:r>
            <a:r>
              <a:rPr lang="en-US" dirty="0" smtClean="0">
                <a:hlinkClick r:id="rId2"/>
              </a:rPr>
              <a:t>www.fldoe.org/core/fileparse.php/7513/urlt/2016LegislativeReview.pdf</a:t>
            </a:r>
            <a:endParaRPr lang="en-US" dirty="0" smtClean="0"/>
          </a:p>
          <a:p>
            <a:r>
              <a:rPr lang="en-US" dirty="0" smtClean="0"/>
              <a:t> </a:t>
            </a:r>
            <a:endParaRPr lang="en-US" dirty="0"/>
          </a:p>
        </p:txBody>
      </p:sp>
    </p:spTree>
    <p:extLst>
      <p:ext uri="{BB962C8B-B14F-4D97-AF65-F5344CB8AC3E}">
        <p14:creationId xmlns:p14="http://schemas.microsoft.com/office/powerpoint/2010/main" val="398845568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Autofit/>
          </a:bodyPr>
          <a:lstStyle/>
          <a:p>
            <a:pPr algn="ctr"/>
            <a:r>
              <a:rPr lang="en-US" sz="3600" b="1" dirty="0" smtClean="0">
                <a:solidFill>
                  <a:schemeClr val="accent4">
                    <a:lumMod val="75000"/>
                  </a:schemeClr>
                </a:solidFill>
                <a:latin typeface="Arial" pitchFamily="34" charset="0"/>
                <a:cs typeface="Arial" pitchFamily="34" charset="0"/>
              </a:rPr>
              <a:t>Texas</a:t>
            </a:r>
            <a:r>
              <a:rPr lang="en-US" sz="3600" b="1" dirty="0" smtClean="0">
                <a:latin typeface="Arial" pitchFamily="34" charset="0"/>
                <a:cs typeface="Arial" pitchFamily="34" charset="0"/>
              </a:rPr>
              <a:t> Two-Year College Funding</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2D175939-528F-4B1F-A4C2-DA19350F2BD6}" type="slidenum">
              <a:rPr lang="en-US" smtClean="0"/>
              <a:pPr/>
              <a:t>19</a:t>
            </a:fld>
            <a:endParaRPr lang="en-US" dirty="0"/>
          </a:p>
        </p:txBody>
      </p:sp>
      <p:sp>
        <p:nvSpPr>
          <p:cNvPr id="3" name="Content Placeholder 2"/>
          <p:cNvSpPr>
            <a:spLocks noGrp="1"/>
          </p:cNvSpPr>
          <p:nvPr>
            <p:ph sz="quarter" idx="1"/>
          </p:nvPr>
        </p:nvSpPr>
        <p:spPr>
          <a:xfrm>
            <a:off x="228600" y="1600200"/>
            <a:ext cx="8763000" cy="4876800"/>
          </a:xfrm>
        </p:spPr>
        <p:txBody>
          <a:bodyPr>
            <a:noAutofit/>
          </a:bodyPr>
          <a:lstStyle/>
          <a:p>
            <a:r>
              <a:rPr lang="en-US" dirty="0" smtClean="0"/>
              <a:t>Two funding </a:t>
            </a:r>
            <a:r>
              <a:rPr lang="en-US" dirty="0"/>
              <a:t>models</a:t>
            </a:r>
          </a:p>
          <a:p>
            <a:r>
              <a:rPr lang="en-US" dirty="0"/>
              <a:t>Community </a:t>
            </a:r>
            <a:r>
              <a:rPr lang="en-US" dirty="0" smtClean="0"/>
              <a:t>Colleges based </a:t>
            </a:r>
            <a:r>
              <a:rPr lang="en-US" dirty="0"/>
              <a:t>on three components:</a:t>
            </a:r>
          </a:p>
          <a:p>
            <a:pPr lvl="1"/>
            <a:r>
              <a:rPr lang="en-US" sz="2000" dirty="0"/>
              <a:t>Core Operations:  $1,000,000 per biennium or $500,000 per </a:t>
            </a:r>
            <a:r>
              <a:rPr lang="en-US" sz="2000" dirty="0" smtClean="0"/>
              <a:t>year.</a:t>
            </a:r>
            <a:endParaRPr lang="en-US" sz="2000" dirty="0"/>
          </a:p>
          <a:p>
            <a:pPr lvl="1"/>
            <a:r>
              <a:rPr lang="en-US" sz="2000" dirty="0"/>
              <a:t>Performance-Based Funding:  Success Points (10</a:t>
            </a:r>
            <a:r>
              <a:rPr lang="en-US" sz="2000" dirty="0" smtClean="0"/>
              <a:t>% after Core Operations).</a:t>
            </a:r>
            <a:endParaRPr lang="en-US" sz="2000" dirty="0"/>
          </a:p>
          <a:p>
            <a:pPr lvl="1"/>
            <a:r>
              <a:rPr lang="en-US" sz="2000" dirty="0"/>
              <a:t>Enrollment-Based Funding:  Contact Hour </a:t>
            </a:r>
            <a:r>
              <a:rPr lang="en-US" sz="2000" dirty="0" smtClean="0"/>
              <a:t>Enrollment.</a:t>
            </a:r>
            <a:endParaRPr lang="en-US" sz="2000" dirty="0"/>
          </a:p>
          <a:p>
            <a:r>
              <a:rPr lang="en-US" dirty="0"/>
              <a:t>Texas State Technical </a:t>
            </a:r>
            <a:r>
              <a:rPr lang="en-US" dirty="0" smtClean="0"/>
              <a:t>Colleges</a:t>
            </a:r>
            <a:endParaRPr lang="en-US" dirty="0"/>
          </a:p>
          <a:p>
            <a:pPr lvl="1"/>
            <a:r>
              <a:rPr lang="en-US" sz="2000" dirty="0" smtClean="0"/>
              <a:t>The largest pot, Academic </a:t>
            </a:r>
            <a:r>
              <a:rPr lang="en-US" sz="2000" dirty="0"/>
              <a:t>&amp; </a:t>
            </a:r>
            <a:r>
              <a:rPr lang="en-US" sz="2000" dirty="0" smtClean="0"/>
              <a:t>Instruction (A&amp;I), is a performance-based funding value-added </a:t>
            </a:r>
            <a:r>
              <a:rPr lang="en-US" sz="2000" dirty="0"/>
              <a:t>model that compares wages of graduates and </a:t>
            </a:r>
            <a:r>
              <a:rPr lang="en-US" sz="2000" dirty="0" smtClean="0"/>
              <a:t>other students </a:t>
            </a:r>
            <a:r>
              <a:rPr lang="en-US" sz="2000" dirty="0"/>
              <a:t>who </a:t>
            </a:r>
            <a:r>
              <a:rPr lang="en-US" sz="2000" dirty="0" smtClean="0"/>
              <a:t>earn </a:t>
            </a:r>
            <a:r>
              <a:rPr lang="en-US" sz="2000" dirty="0"/>
              <a:t>at least nine credit hours to the State’s minimum wage five years after program </a:t>
            </a:r>
            <a:r>
              <a:rPr lang="en-US" sz="2000" dirty="0" smtClean="0"/>
              <a:t>completion.</a:t>
            </a:r>
          </a:p>
          <a:p>
            <a:pPr lvl="1"/>
            <a:r>
              <a:rPr lang="en-US" sz="2000" dirty="0" smtClean="0"/>
              <a:t>Other, smaller, pots cover fixed operating obligations.</a:t>
            </a:r>
            <a:endParaRPr lang="en-US" sz="2000" dirty="0"/>
          </a:p>
          <a:p>
            <a:endParaRPr lang="en-US" sz="2400" b="1" dirty="0" smtClean="0">
              <a:solidFill>
                <a:schemeClr val="accent4">
                  <a:lumMod val="75000"/>
                </a:schemeClr>
              </a:solidFill>
            </a:endParaRPr>
          </a:p>
        </p:txBody>
      </p:sp>
      <p:sp>
        <p:nvSpPr>
          <p:cNvPr id="6" name="Rectangle 5"/>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id:image001.png@01D1994B.6C30CE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29600" y="5911215"/>
            <a:ext cx="762000" cy="750570"/>
          </a:xfrm>
          <a:prstGeom prst="rect">
            <a:avLst/>
          </a:prstGeom>
          <a:noFill/>
          <a:ln>
            <a:noFill/>
          </a:ln>
        </p:spPr>
      </p:pic>
    </p:spTree>
    <p:extLst>
      <p:ext uri="{BB962C8B-B14F-4D97-AF65-F5344CB8AC3E}">
        <p14:creationId xmlns:p14="http://schemas.microsoft.com/office/powerpoint/2010/main" val="3157452216"/>
      </p:ext>
    </p:extLst>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pPr algn="ctr"/>
            <a:r>
              <a:rPr lang="en-US" b="1" dirty="0" smtClean="0">
                <a:solidFill>
                  <a:srgbClr val="775F55"/>
                </a:solidFill>
                <a:latin typeface="Arial" pitchFamily="34" charset="0"/>
                <a:cs typeface="Arial" pitchFamily="34" charset="0"/>
              </a:rPr>
              <a:t>Community College</a:t>
            </a:r>
            <a:br>
              <a:rPr lang="en-US" b="1" dirty="0" smtClean="0">
                <a:solidFill>
                  <a:srgbClr val="775F55"/>
                </a:solidFill>
                <a:latin typeface="Arial" pitchFamily="34" charset="0"/>
                <a:cs typeface="Arial" pitchFamily="34" charset="0"/>
              </a:rPr>
            </a:br>
            <a:r>
              <a:rPr lang="en-US" b="1" dirty="0" smtClean="0">
                <a:solidFill>
                  <a:srgbClr val="775F55"/>
                </a:solidFill>
                <a:latin typeface="Arial" pitchFamily="34" charset="0"/>
                <a:cs typeface="Arial" pitchFamily="34" charset="0"/>
              </a:rPr>
              <a:t>Performance Funding</a:t>
            </a:r>
            <a:endParaRPr lang="en-US" dirty="0">
              <a:solidFill>
                <a:srgbClr val="775F55"/>
              </a:solidFill>
            </a:endParaRPr>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2</a:t>
            </a:fld>
            <a:endParaRPr lang="en-US" dirty="0"/>
          </a:p>
        </p:txBody>
      </p:sp>
      <p:sp>
        <p:nvSpPr>
          <p:cNvPr id="3" name="Content Placeholder 2"/>
          <p:cNvSpPr>
            <a:spLocks noGrp="1"/>
          </p:cNvSpPr>
          <p:nvPr>
            <p:ph sz="quarter" idx="1"/>
          </p:nvPr>
        </p:nvSpPr>
        <p:spPr/>
        <p:txBody>
          <a:bodyPr>
            <a:normAutofit lnSpcReduction="10000"/>
          </a:bodyPr>
          <a:lstStyle/>
          <a:p>
            <a:r>
              <a:rPr lang="en-US" sz="2800" dirty="0" smtClean="0"/>
              <a:t>Brief National Perspective.</a:t>
            </a:r>
          </a:p>
          <a:p>
            <a:r>
              <a:rPr lang="en-US" sz="2800" dirty="0" smtClean="0"/>
              <a:t>State Answers to Overview Questions and Approach &amp; Metrics by Indicator Type.</a:t>
            </a:r>
          </a:p>
          <a:p>
            <a:pPr lvl="1"/>
            <a:r>
              <a:rPr lang="en-US" sz="2800" dirty="0" smtClean="0"/>
              <a:t>Florida.</a:t>
            </a:r>
          </a:p>
          <a:p>
            <a:pPr lvl="1"/>
            <a:r>
              <a:rPr lang="en-US" sz="2800" dirty="0" smtClean="0"/>
              <a:t>Texas</a:t>
            </a:r>
          </a:p>
          <a:p>
            <a:pPr lvl="1"/>
            <a:r>
              <a:rPr lang="en-US" sz="2800" dirty="0" smtClean="0"/>
              <a:t>Illinois.</a:t>
            </a:r>
          </a:p>
          <a:p>
            <a:r>
              <a:rPr lang="en-US" sz="2800" dirty="0" smtClean="0">
                <a:cs typeface="Arial" pitchFamily="34" charset="0"/>
              </a:rPr>
              <a:t>Selected</a:t>
            </a:r>
            <a:r>
              <a:rPr lang="en-US" sz="2800" b="1" dirty="0" smtClean="0">
                <a:cs typeface="Arial" pitchFamily="34" charset="0"/>
              </a:rPr>
              <a:t> </a:t>
            </a:r>
            <a:r>
              <a:rPr lang="en-US" sz="2800" dirty="0" smtClean="0">
                <a:cs typeface="Arial" pitchFamily="34" charset="0"/>
              </a:rPr>
              <a:t>Benefits &amp; Challenges of Performance Funding.</a:t>
            </a:r>
          </a:p>
          <a:p>
            <a:r>
              <a:rPr lang="en-US" sz="2800" dirty="0" smtClean="0">
                <a:cs typeface="Arial" pitchFamily="34" charset="0"/>
              </a:rPr>
              <a:t>Performance Funding &amp; the National Community College Benchmarking Project.</a:t>
            </a:r>
            <a:r>
              <a:rPr lang="en-US" sz="2800" dirty="0" smtClean="0"/>
              <a:t> </a:t>
            </a:r>
            <a:endParaRPr lang="en-US" sz="2800" dirty="0"/>
          </a:p>
        </p:txBody>
      </p:sp>
      <p:sp>
        <p:nvSpPr>
          <p:cNvPr id="5" name="Rectangle 4"/>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http://www.jccc.edu/conferences/benchmark/xnhebi-logo-640x360.jpg.pagespeed.ic.JMwS2vRKOU.jpg"/>
          <p:cNvPicPr>
            <a:picLocks noChangeAspect="1" noChangeArrowheads="1"/>
          </p:cNvPicPr>
          <p:nvPr/>
        </p:nvPicPr>
        <p:blipFill>
          <a:blip r:embed="rId2" cstate="print"/>
          <a:srcRect/>
          <a:stretch>
            <a:fillRect/>
          </a:stretch>
        </p:blipFill>
        <p:spPr bwMode="auto">
          <a:xfrm>
            <a:off x="6400800" y="5605400"/>
            <a:ext cx="2721166" cy="1252600"/>
          </a:xfrm>
          <a:prstGeom prst="rect">
            <a:avLst/>
          </a:prstGeom>
          <a:noFill/>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fontScale="90000"/>
          </a:bodyPr>
          <a:lstStyle/>
          <a:p>
            <a:pPr algn="ctr"/>
            <a:r>
              <a:rPr lang="en-US" b="1" dirty="0" smtClean="0">
                <a:solidFill>
                  <a:schemeClr val="accent4">
                    <a:lumMod val="75000"/>
                  </a:schemeClr>
                </a:solidFill>
                <a:latin typeface="Arial" pitchFamily="34" charset="0"/>
                <a:cs typeface="Arial" pitchFamily="34" charset="0"/>
              </a:rPr>
              <a:t>Texas </a:t>
            </a:r>
            <a:r>
              <a:rPr lang="en-US" b="1" dirty="0" smtClean="0">
                <a:latin typeface="Arial" pitchFamily="34" charset="0"/>
                <a:cs typeface="Arial" pitchFamily="34" charset="0"/>
              </a:rPr>
              <a:t>FY 2016 Higher </a:t>
            </a:r>
            <a:br>
              <a:rPr lang="en-US" b="1" dirty="0" smtClean="0">
                <a:latin typeface="Arial" pitchFamily="34" charset="0"/>
                <a:cs typeface="Arial" pitchFamily="34" charset="0"/>
              </a:rPr>
            </a:br>
            <a:r>
              <a:rPr lang="en-US" b="1" dirty="0" smtClean="0">
                <a:latin typeface="Arial" pitchFamily="34" charset="0"/>
                <a:cs typeface="Arial" pitchFamily="34" charset="0"/>
              </a:rPr>
              <a:t>Community College Funding</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2D175939-528F-4B1F-A4C2-DA19350F2BD6}" type="slidenum">
              <a:rPr lang="en-US" smtClean="0"/>
              <a:pPr/>
              <a:t>20</a:t>
            </a:fld>
            <a:endParaRPr lang="en-US" dirty="0"/>
          </a:p>
        </p:txBody>
      </p:sp>
      <p:sp>
        <p:nvSpPr>
          <p:cNvPr id="6" name="Rectangle 5"/>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id:image001.png@01D1994B.6C30CE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29600" y="6099167"/>
            <a:ext cx="762000" cy="750570"/>
          </a:xfrm>
          <a:prstGeom prst="rect">
            <a:avLst/>
          </a:prstGeom>
          <a:noFill/>
          <a:ln>
            <a:noFill/>
          </a:ln>
        </p:spPr>
      </p:pic>
      <p:graphicFrame>
        <p:nvGraphicFramePr>
          <p:cNvPr id="13" name="Content Placeholder 12"/>
          <p:cNvGraphicFramePr>
            <a:graphicFrameLocks noGrp="1"/>
          </p:cNvGraphicFramePr>
          <p:nvPr>
            <p:ph sz="quarter" idx="1"/>
            <p:extLst>
              <p:ext uri="{D42A27DB-BD31-4B8C-83A1-F6EECF244321}">
                <p14:modId xmlns:p14="http://schemas.microsoft.com/office/powerpoint/2010/main" val="1862857287"/>
              </p:ext>
            </p:extLst>
          </p:nvPr>
        </p:nvGraphicFramePr>
        <p:xfrm>
          <a:off x="381000" y="1494927"/>
          <a:ext cx="7848600" cy="46443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8364552"/>
      </p:ext>
    </p:extLst>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Autofit/>
          </a:bodyPr>
          <a:lstStyle/>
          <a:p>
            <a:pPr algn="ctr"/>
            <a:r>
              <a:rPr lang="en-US" sz="3600" b="1" dirty="0" smtClean="0">
                <a:solidFill>
                  <a:schemeClr val="accent4">
                    <a:lumMod val="75000"/>
                  </a:schemeClr>
                </a:solidFill>
                <a:latin typeface="Arial" pitchFamily="34" charset="0"/>
                <a:cs typeface="Arial" pitchFamily="34" charset="0"/>
              </a:rPr>
              <a:t>Texas</a:t>
            </a:r>
            <a:r>
              <a:rPr lang="en-US" sz="3600" b="1" dirty="0" smtClean="0">
                <a:latin typeface="Arial" pitchFamily="34" charset="0"/>
                <a:cs typeface="Arial" pitchFamily="34" charset="0"/>
              </a:rPr>
              <a:t> Community College</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Performance-Based Funding</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2D175939-528F-4B1F-A4C2-DA19350F2BD6}" type="slidenum">
              <a:rPr lang="en-US" smtClean="0"/>
              <a:pPr/>
              <a:t>21</a:t>
            </a:fld>
            <a:endParaRPr lang="en-US" dirty="0"/>
          </a:p>
        </p:txBody>
      </p:sp>
      <p:sp>
        <p:nvSpPr>
          <p:cNvPr id="3" name="Content Placeholder 2"/>
          <p:cNvSpPr>
            <a:spLocks noGrp="1"/>
          </p:cNvSpPr>
          <p:nvPr>
            <p:ph sz="quarter" idx="1"/>
          </p:nvPr>
        </p:nvSpPr>
        <p:spPr>
          <a:xfrm>
            <a:off x="228600" y="1600200"/>
            <a:ext cx="8763000" cy="4876800"/>
          </a:xfrm>
        </p:spPr>
        <p:txBody>
          <a:bodyPr>
            <a:noAutofit/>
          </a:bodyPr>
          <a:lstStyle/>
          <a:p>
            <a:r>
              <a:rPr lang="en-US" sz="2400" dirty="0" smtClean="0"/>
              <a:t>Stakeholder involvement in creating and refining PBF?</a:t>
            </a:r>
            <a:r>
              <a:rPr lang="en-US" sz="2400" b="1" dirty="0" smtClean="0">
                <a:solidFill>
                  <a:schemeClr val="accent4">
                    <a:lumMod val="75000"/>
                  </a:schemeClr>
                </a:solidFill>
              </a:rPr>
              <a:t>  </a:t>
            </a:r>
            <a:r>
              <a:rPr lang="en-US" sz="2000" b="1" dirty="0" smtClean="0">
                <a:solidFill>
                  <a:schemeClr val="accent4">
                    <a:lumMod val="75000"/>
                  </a:schemeClr>
                </a:solidFill>
              </a:rPr>
              <a:t>Partially. Texas’ community college performance funding model was initiated by the community colleges in collaboration with THECB and proposed to the State Legislature.</a:t>
            </a:r>
          </a:p>
          <a:p>
            <a:r>
              <a:rPr lang="en-US" sz="2400" dirty="0" smtClean="0"/>
              <a:t>State appropriation allocated through performance (current &amp; “locked in” future)? </a:t>
            </a:r>
            <a:r>
              <a:rPr lang="en-US" sz="2000" b="1" dirty="0" smtClean="0">
                <a:solidFill>
                  <a:schemeClr val="accent4">
                    <a:lumMod val="75000"/>
                  </a:schemeClr>
                </a:solidFill>
              </a:rPr>
              <a:t>10% of statewide community college appropriation allocated to performance funding ($84,584,216 in current FY) with no future “lock-ins.”  Renegotiated during every biennial legislative session.</a:t>
            </a:r>
          </a:p>
          <a:p>
            <a:r>
              <a:rPr lang="en-US" sz="2400" dirty="0" smtClean="0"/>
              <a:t>New money or existing funds?</a:t>
            </a:r>
            <a:r>
              <a:rPr lang="en-US" sz="2400" dirty="0" smtClean="0">
                <a:solidFill>
                  <a:srgbClr val="FF0000"/>
                </a:solidFill>
              </a:rPr>
              <a:t> </a:t>
            </a:r>
            <a:r>
              <a:rPr lang="en-US" sz="1800" b="1" dirty="0">
                <a:solidFill>
                  <a:schemeClr val="accent4">
                    <a:lumMod val="75000"/>
                  </a:schemeClr>
                </a:solidFill>
              </a:rPr>
              <a:t>N</a:t>
            </a:r>
            <a:r>
              <a:rPr lang="en-US" sz="1800" b="1" dirty="0" smtClean="0">
                <a:solidFill>
                  <a:schemeClr val="accent4">
                    <a:lumMod val="75000"/>
                  </a:schemeClr>
                </a:solidFill>
              </a:rPr>
              <a:t>o new funds; existing funds only.</a:t>
            </a:r>
          </a:p>
          <a:p>
            <a:r>
              <a:rPr lang="en-US" sz="2400" dirty="0" smtClean="0"/>
              <a:t>Are colleges allocated a certain “pot” of money based on enrollment? </a:t>
            </a:r>
            <a:r>
              <a:rPr lang="en-US" sz="1800" b="1" dirty="0" smtClean="0">
                <a:solidFill>
                  <a:schemeClr val="accent4">
                    <a:lumMod val="75000"/>
                  </a:schemeClr>
                </a:solidFill>
              </a:rPr>
              <a:t>Yes and No.  Not a true performance funding model.  Enrollment driven.</a:t>
            </a:r>
          </a:p>
          <a:p>
            <a:r>
              <a:rPr lang="en-US" sz="2400" dirty="0" smtClean="0"/>
              <a:t>What happens to money “left on the table?” </a:t>
            </a:r>
            <a:r>
              <a:rPr lang="en-US" sz="1800" b="1" dirty="0" smtClean="0">
                <a:solidFill>
                  <a:schemeClr val="accent4">
                    <a:lumMod val="75000"/>
                  </a:schemeClr>
                </a:solidFill>
              </a:rPr>
              <a:t>Not applicable.</a:t>
            </a:r>
          </a:p>
          <a:p>
            <a:r>
              <a:rPr lang="en-US" sz="2400" dirty="0" smtClean="0"/>
              <a:t>Were “Guiding Principles” established? </a:t>
            </a:r>
            <a:r>
              <a:rPr lang="en-US" sz="1800" b="1" dirty="0" smtClean="0">
                <a:solidFill>
                  <a:schemeClr val="accent4">
                    <a:lumMod val="75000"/>
                  </a:schemeClr>
                </a:solidFill>
              </a:rPr>
              <a:t>Yes.</a:t>
            </a:r>
          </a:p>
        </p:txBody>
      </p:sp>
      <p:sp>
        <p:nvSpPr>
          <p:cNvPr id="6" name="Rectangle 5"/>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id:image001.png@01D1994B.6C30CE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29600" y="5911215"/>
            <a:ext cx="762000" cy="750570"/>
          </a:xfrm>
          <a:prstGeom prst="rect">
            <a:avLst/>
          </a:prstGeom>
          <a:noFill/>
          <a:ln>
            <a:noFill/>
          </a:ln>
        </p:spPr>
      </p:pic>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Autofit/>
          </a:bodyPr>
          <a:lstStyle/>
          <a:p>
            <a:pPr algn="ctr"/>
            <a:r>
              <a:rPr lang="en-US" sz="3600" b="1" dirty="0" smtClean="0">
                <a:solidFill>
                  <a:schemeClr val="accent4">
                    <a:lumMod val="75000"/>
                  </a:schemeClr>
                </a:solidFill>
                <a:latin typeface="Arial" pitchFamily="34" charset="0"/>
                <a:cs typeface="Arial" pitchFamily="34" charset="0"/>
              </a:rPr>
              <a:t>Texas</a:t>
            </a:r>
            <a:r>
              <a:rPr lang="en-US" sz="3600" b="1" dirty="0" smtClean="0">
                <a:latin typeface="Arial" pitchFamily="34" charset="0"/>
                <a:cs typeface="Arial" pitchFamily="34" charset="0"/>
              </a:rPr>
              <a:t> Community College</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Performance-Based Funding</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2D175939-528F-4B1F-A4C2-DA19350F2BD6}" type="slidenum">
              <a:rPr lang="en-US" smtClean="0"/>
              <a:pPr/>
              <a:t>22</a:t>
            </a:fld>
            <a:endParaRPr lang="en-US" dirty="0"/>
          </a:p>
        </p:txBody>
      </p:sp>
      <p:sp>
        <p:nvSpPr>
          <p:cNvPr id="3" name="Content Placeholder 2"/>
          <p:cNvSpPr>
            <a:spLocks noGrp="1"/>
          </p:cNvSpPr>
          <p:nvPr>
            <p:ph sz="quarter" idx="1"/>
          </p:nvPr>
        </p:nvSpPr>
        <p:spPr>
          <a:xfrm>
            <a:off x="228600" y="1600200"/>
            <a:ext cx="8763000" cy="4876800"/>
          </a:xfrm>
        </p:spPr>
        <p:txBody>
          <a:bodyPr>
            <a:noAutofit/>
          </a:bodyPr>
          <a:lstStyle/>
          <a:p>
            <a:r>
              <a:rPr lang="en-US" sz="2400" dirty="0"/>
              <a:t>Are colleges rewarded for serving “at risk” populations well?</a:t>
            </a:r>
          </a:p>
          <a:p>
            <a:pPr>
              <a:buNone/>
            </a:pPr>
            <a:r>
              <a:rPr lang="en-US" sz="2400" dirty="0">
                <a:solidFill>
                  <a:srgbClr val="0C9B74"/>
                </a:solidFill>
              </a:rPr>
              <a:t>	</a:t>
            </a:r>
            <a:r>
              <a:rPr lang="en-US" sz="1800" b="1" dirty="0" smtClean="0">
                <a:solidFill>
                  <a:srgbClr val="0C9B74"/>
                </a:solidFill>
              </a:rPr>
              <a:t>Not addressed in Texas’ performance funding model.</a:t>
            </a:r>
            <a:endParaRPr lang="en-US" sz="1800" b="1" dirty="0">
              <a:solidFill>
                <a:srgbClr val="0C9B74"/>
              </a:solidFill>
            </a:endParaRPr>
          </a:p>
          <a:p>
            <a:r>
              <a:rPr lang="en-US" sz="2400" dirty="0"/>
              <a:t>To what extent are measures weighted?</a:t>
            </a:r>
          </a:p>
          <a:p>
            <a:pPr>
              <a:buNone/>
            </a:pPr>
            <a:r>
              <a:rPr lang="en-US" sz="2400" dirty="0"/>
              <a:t>	</a:t>
            </a:r>
            <a:r>
              <a:rPr lang="en-US" sz="1800" b="1" dirty="0" smtClean="0">
                <a:solidFill>
                  <a:srgbClr val="0C9B74"/>
                </a:solidFill>
              </a:rPr>
              <a:t>Measures are given varying weights as described in subsequent slide.</a:t>
            </a:r>
            <a:endParaRPr lang="en-US" sz="1800" b="1" dirty="0">
              <a:solidFill>
                <a:srgbClr val="0C9B74"/>
              </a:solidFill>
            </a:endParaRPr>
          </a:p>
          <a:p>
            <a:r>
              <a:rPr lang="en-US" sz="2400" dirty="0"/>
              <a:t>Is there a locally identified component to the metrics</a:t>
            </a:r>
            <a:r>
              <a:rPr lang="en-US" sz="2400" dirty="0" smtClean="0"/>
              <a:t>?  </a:t>
            </a:r>
            <a:r>
              <a:rPr lang="en-US" sz="1800" b="1" dirty="0" smtClean="0">
                <a:solidFill>
                  <a:srgbClr val="0C9B74"/>
                </a:solidFill>
              </a:rPr>
              <a:t>No</a:t>
            </a:r>
            <a:endParaRPr lang="en-US" sz="1800" b="1" dirty="0">
              <a:solidFill>
                <a:srgbClr val="0C9B74"/>
              </a:solidFill>
            </a:endParaRPr>
          </a:p>
          <a:p>
            <a:r>
              <a:rPr lang="en-US" sz="2400" dirty="0"/>
              <a:t>How does goal setting work?  How is a “level playing field” established?  Are ceilings of high performance established?</a:t>
            </a:r>
          </a:p>
          <a:p>
            <a:pPr>
              <a:buNone/>
            </a:pPr>
            <a:r>
              <a:rPr lang="en-US" sz="2400" dirty="0"/>
              <a:t>	</a:t>
            </a:r>
            <a:r>
              <a:rPr lang="en-US" sz="1800" b="1" dirty="0" smtClean="0">
                <a:solidFill>
                  <a:srgbClr val="0C9B74"/>
                </a:solidFill>
              </a:rPr>
              <a:t>More success points generate more funding, so a natural goal that emerges is to generate more success points.  Neither targets nor ceilings are established by the model.  Institutions are compared only to themselves over time.</a:t>
            </a:r>
            <a:endParaRPr lang="en-US" sz="1800" b="1" dirty="0">
              <a:solidFill>
                <a:srgbClr val="0C9B74"/>
              </a:solidFill>
            </a:endParaRPr>
          </a:p>
        </p:txBody>
      </p:sp>
      <p:sp>
        <p:nvSpPr>
          <p:cNvPr id="6" name="Rectangle 5"/>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id:image001.png@01D1994B.6C30CE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29600" y="5911215"/>
            <a:ext cx="762000" cy="750570"/>
          </a:xfrm>
          <a:prstGeom prst="rect">
            <a:avLst/>
          </a:prstGeom>
          <a:noFill/>
          <a:ln>
            <a:noFill/>
          </a:ln>
        </p:spPr>
      </p:pic>
    </p:spTree>
    <p:extLst>
      <p:ext uri="{BB962C8B-B14F-4D97-AF65-F5344CB8AC3E}">
        <p14:creationId xmlns:p14="http://schemas.microsoft.com/office/powerpoint/2010/main" val="873846717"/>
      </p:ext>
    </p:extLst>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4">
                    <a:lumMod val="75000"/>
                  </a:schemeClr>
                </a:solidFill>
                <a:latin typeface="Arial" pitchFamily="34" charset="0"/>
                <a:cs typeface="Arial" pitchFamily="34" charset="0"/>
              </a:rPr>
              <a:t>Texas</a:t>
            </a:r>
            <a:r>
              <a:rPr lang="en-US" b="1" dirty="0" smtClean="0">
                <a:latin typeface="Arial" pitchFamily="34" charset="0"/>
                <a:cs typeface="Arial" pitchFamily="34" charset="0"/>
              </a:rPr>
              <a:t> Guiding Principles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23</a:t>
            </a:fld>
            <a:endParaRPr lang="en-US" dirty="0"/>
          </a:p>
        </p:txBody>
      </p:sp>
      <p:sp>
        <p:nvSpPr>
          <p:cNvPr id="4" name="Content Placeholder 3"/>
          <p:cNvSpPr>
            <a:spLocks noGrp="1"/>
          </p:cNvSpPr>
          <p:nvPr>
            <p:ph sz="quarter" idx="1"/>
          </p:nvPr>
        </p:nvSpPr>
        <p:spPr/>
        <p:txBody>
          <a:bodyPr>
            <a:normAutofit lnSpcReduction="10000"/>
          </a:bodyPr>
          <a:lstStyle/>
          <a:p>
            <a:r>
              <a:rPr lang="en-US" dirty="0" smtClean="0"/>
              <a:t>Initially based on Ohio and Washington momentum point models that create incentives for institutions to focus on specific, desirable student outcomes.</a:t>
            </a:r>
          </a:p>
          <a:p>
            <a:r>
              <a:rPr lang="en-US" dirty="0" smtClean="0"/>
              <a:t>Based on three-year rolling averages</a:t>
            </a:r>
            <a:r>
              <a:rPr lang="en-US" dirty="0"/>
              <a:t> </a:t>
            </a:r>
            <a:r>
              <a:rPr lang="en-US" dirty="0" smtClean="0"/>
              <a:t>to minimize disruptions to funding stability.</a:t>
            </a:r>
          </a:p>
          <a:p>
            <a:r>
              <a:rPr lang="en-US" dirty="0" smtClean="0"/>
              <a:t>Institutions compared only to themselves over time.</a:t>
            </a:r>
          </a:p>
          <a:p>
            <a:r>
              <a:rPr lang="en-US" dirty="0" smtClean="0"/>
              <a:t>Individual institutional funding is impacted by “performance” of other institutions insofar as the size of the pot affects the allocation per success point and enrollment drives “success.”</a:t>
            </a:r>
          </a:p>
        </p:txBody>
      </p:sp>
      <p:sp>
        <p:nvSpPr>
          <p:cNvPr id="5" name="Rectangle 4"/>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id:image001.png@01D1994B.6C30CE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67700" y="5949315"/>
            <a:ext cx="762000" cy="750570"/>
          </a:xfrm>
          <a:prstGeom prst="rect">
            <a:avLst/>
          </a:prstGeom>
          <a:noFill/>
          <a:ln>
            <a:noFill/>
          </a:ln>
        </p:spPr>
      </p:pic>
    </p:spTree>
    <p:extLst>
      <p:ext uri="{BB962C8B-B14F-4D97-AF65-F5344CB8AC3E}">
        <p14:creationId xmlns:p14="http://schemas.microsoft.com/office/powerpoint/2010/main" val="3094163796"/>
      </p:ext>
    </p:extLst>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90600"/>
          </a:xfrm>
        </p:spPr>
        <p:txBody>
          <a:bodyPr>
            <a:noAutofit/>
          </a:bodyPr>
          <a:lstStyle/>
          <a:p>
            <a:pPr algn="ctr"/>
            <a:r>
              <a:rPr lang="en-US" sz="3600" b="1" dirty="0" smtClean="0">
                <a:solidFill>
                  <a:schemeClr val="accent4">
                    <a:lumMod val="75000"/>
                  </a:schemeClr>
                </a:solidFill>
                <a:latin typeface="Arial" pitchFamily="34" charset="0"/>
                <a:cs typeface="Arial" pitchFamily="34" charset="0"/>
              </a:rPr>
              <a:t>Texas</a:t>
            </a:r>
            <a:r>
              <a:rPr lang="en-US" sz="3600" b="1" dirty="0" smtClean="0">
                <a:latin typeface="Arial" pitchFamily="34" charset="0"/>
                <a:cs typeface="Arial" pitchFamily="34" charset="0"/>
              </a:rPr>
              <a:t> Community College Performance Funding Metrics</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2D175939-528F-4B1F-A4C2-DA19350F2BD6}" type="slidenum">
              <a:rPr lang="en-US" smtClean="0"/>
              <a:pPr/>
              <a:t>24</a:t>
            </a:fld>
            <a:endParaRPr lang="en-US" dirty="0"/>
          </a:p>
        </p:txBody>
      </p:sp>
      <p:sp>
        <p:nvSpPr>
          <p:cNvPr id="3" name="Content Placeholder 2"/>
          <p:cNvSpPr>
            <a:spLocks noGrp="1"/>
          </p:cNvSpPr>
          <p:nvPr>
            <p:ph sz="quarter" idx="1"/>
          </p:nvPr>
        </p:nvSpPr>
        <p:spPr>
          <a:xfrm>
            <a:off x="152400" y="3114678"/>
            <a:ext cx="8877300" cy="2971800"/>
          </a:xfrm>
        </p:spPr>
        <p:txBody>
          <a:bodyPr>
            <a:noAutofit/>
          </a:bodyPr>
          <a:lstStyle/>
          <a:p>
            <a:pPr marL="285750" indent="-285750">
              <a:buFont typeface="Arial" panose="020B0604020202020204" pitchFamily="34" charset="0"/>
              <a:buChar char="•"/>
            </a:pPr>
            <a:r>
              <a:rPr lang="en-US" sz="1600" dirty="0"/>
              <a:t>College Ready:  Math (1), Reading (0.5), Writing (0.5</a:t>
            </a:r>
            <a:r>
              <a:rPr lang="en-US" sz="1600" dirty="0" smtClean="0"/>
              <a:t>).</a:t>
            </a:r>
            <a:endParaRPr lang="en-US" sz="1600" dirty="0"/>
          </a:p>
          <a:p>
            <a:pPr marL="285750" indent="-285750">
              <a:buFont typeface="Arial" panose="020B0604020202020204" pitchFamily="34" charset="0"/>
              <a:buChar char="•"/>
            </a:pPr>
            <a:r>
              <a:rPr lang="en-US" sz="1600" dirty="0"/>
              <a:t>First College-Level Math Course:  (1</a:t>
            </a:r>
            <a:r>
              <a:rPr lang="en-US" sz="1600" dirty="0" smtClean="0"/>
              <a:t>).</a:t>
            </a:r>
            <a:endParaRPr lang="en-US" sz="1600" dirty="0"/>
          </a:p>
          <a:p>
            <a:pPr marL="285750" indent="-285750">
              <a:buFont typeface="Arial" panose="020B0604020202020204" pitchFamily="34" charset="0"/>
              <a:buChar char="•"/>
            </a:pPr>
            <a:r>
              <a:rPr lang="en-US" sz="1600" dirty="0"/>
              <a:t>First College-Level Reading/Writing Course:  Reading (0.5), Writing (0.5), Combined Reading/Writing Intensive (</a:t>
            </a:r>
            <a:r>
              <a:rPr lang="en-US" sz="1600" dirty="0" smtClean="0"/>
              <a:t>1).</a:t>
            </a:r>
            <a:endParaRPr lang="en-US" sz="1600" dirty="0"/>
          </a:p>
          <a:p>
            <a:pPr marL="285750" indent="-285750">
              <a:buFont typeface="Arial" panose="020B0604020202020204" pitchFamily="34" charset="0"/>
              <a:buChar char="•"/>
            </a:pPr>
            <a:r>
              <a:rPr lang="en-US" sz="1600" dirty="0"/>
              <a:t>Successfully Completed 15 Semester Credit Hours:  (1</a:t>
            </a:r>
            <a:r>
              <a:rPr lang="en-US" sz="1600" dirty="0" smtClean="0"/>
              <a:t>).</a:t>
            </a:r>
            <a:endParaRPr lang="en-US" sz="1600" dirty="0"/>
          </a:p>
          <a:p>
            <a:pPr marL="285750" indent="-285750">
              <a:buFont typeface="Arial" panose="020B0604020202020204" pitchFamily="34" charset="0"/>
              <a:buChar char="•"/>
            </a:pPr>
            <a:r>
              <a:rPr lang="en-US" sz="1600" dirty="0"/>
              <a:t>Successfully Completed 30 Semester Credit Hours:  (1</a:t>
            </a:r>
            <a:r>
              <a:rPr lang="en-US" sz="1600" dirty="0" smtClean="0"/>
              <a:t>).</a:t>
            </a:r>
            <a:endParaRPr lang="en-US" sz="1600" dirty="0"/>
          </a:p>
          <a:p>
            <a:pPr marL="285750" indent="-285750">
              <a:buFont typeface="Arial" panose="020B0604020202020204" pitchFamily="34" charset="0"/>
              <a:buChar char="•"/>
            </a:pPr>
            <a:r>
              <a:rPr lang="en-US" sz="1600" dirty="0"/>
              <a:t>Successfully Earned Degree or Certificate:  (2</a:t>
            </a:r>
            <a:r>
              <a:rPr lang="en-US" sz="1600" dirty="0" smtClean="0"/>
              <a:t>).</a:t>
            </a:r>
            <a:endParaRPr lang="en-US" sz="1600" dirty="0"/>
          </a:p>
          <a:p>
            <a:pPr marL="285750" indent="-285750">
              <a:buFont typeface="Arial" panose="020B0604020202020204" pitchFamily="34" charset="0"/>
              <a:buChar char="•"/>
            </a:pPr>
            <a:r>
              <a:rPr lang="en-US" sz="1600" dirty="0"/>
              <a:t>Successfully Earned Degree or Certificate in Critical Field:  </a:t>
            </a:r>
            <a:r>
              <a:rPr lang="en-US" sz="1600" dirty="0" smtClean="0"/>
              <a:t>(0.25).</a:t>
            </a:r>
            <a:endParaRPr lang="en-US" sz="1600" dirty="0"/>
          </a:p>
          <a:p>
            <a:pPr marL="285750" indent="-285750">
              <a:buFont typeface="Arial" panose="020B0604020202020204" pitchFamily="34" charset="0"/>
              <a:buChar char="•"/>
            </a:pPr>
            <a:r>
              <a:rPr lang="en-US" sz="1600" dirty="0"/>
              <a:t>Transferred to Four-Year Institution Having Completed at Least 15 Semester Credit Hours:  (2</a:t>
            </a:r>
            <a:r>
              <a:rPr lang="en-US" sz="1600" dirty="0" smtClean="0"/>
              <a:t>).</a:t>
            </a:r>
            <a:endParaRPr lang="en-US" sz="1600" dirty="0"/>
          </a:p>
        </p:txBody>
      </p:sp>
      <p:sp>
        <p:nvSpPr>
          <p:cNvPr id="6" name="Rectangle 5"/>
          <p:cNvSpPr/>
          <p:nvPr/>
        </p:nvSpPr>
        <p:spPr>
          <a:xfrm>
            <a:off x="7848600" y="5949316"/>
            <a:ext cx="1295400" cy="908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id:image001.png@01D1994B.6C30CE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29600" y="5791200"/>
            <a:ext cx="800100" cy="908685"/>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600200"/>
            <a:ext cx="8953500" cy="1484043"/>
          </a:xfrm>
          <a:prstGeom prst="rect">
            <a:avLst/>
          </a:prstGeom>
        </p:spPr>
      </p:pic>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4">
                    <a:lumMod val="75000"/>
                  </a:schemeClr>
                </a:solidFill>
                <a:latin typeface="Arial" pitchFamily="34" charset="0"/>
                <a:cs typeface="Arial" pitchFamily="34" charset="0"/>
              </a:rPr>
              <a:t>Texas</a:t>
            </a:r>
            <a:r>
              <a:rPr lang="en-US" b="1" dirty="0" smtClean="0">
                <a:latin typeface="Arial" pitchFamily="34" charset="0"/>
                <a:cs typeface="Arial" pitchFamily="34" charset="0"/>
              </a:rPr>
              <a:t> Success Point Funding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dirty="0"/>
              <a:t>Initial </a:t>
            </a:r>
            <a:r>
              <a:rPr lang="en-US" dirty="0" smtClean="0"/>
              <a:t>Biennium (2014-2015):  </a:t>
            </a:r>
            <a:r>
              <a:rPr lang="en-US" dirty="0"/>
              <a:t>$</a:t>
            </a:r>
            <a:r>
              <a:rPr lang="en-US" dirty="0" smtClean="0"/>
              <a:t>185 </a:t>
            </a:r>
            <a:r>
              <a:rPr lang="en-US" dirty="0"/>
              <a:t>per success </a:t>
            </a:r>
            <a:r>
              <a:rPr lang="en-US" dirty="0" smtClean="0"/>
              <a:t>point.</a:t>
            </a:r>
          </a:p>
          <a:p>
            <a:endParaRPr lang="en-US" sz="1000" dirty="0"/>
          </a:p>
          <a:p>
            <a:r>
              <a:rPr lang="en-US" dirty="0"/>
              <a:t>Second </a:t>
            </a:r>
            <a:r>
              <a:rPr lang="en-US" dirty="0" smtClean="0"/>
              <a:t>(Current) Biennium (2016-2017):  </a:t>
            </a:r>
            <a:r>
              <a:rPr lang="en-US" dirty="0"/>
              <a:t>$</a:t>
            </a:r>
            <a:r>
              <a:rPr lang="en-US" dirty="0" smtClean="0"/>
              <a:t>172 </a:t>
            </a:r>
            <a:r>
              <a:rPr lang="en-US" dirty="0"/>
              <a:t>per success point based on an allocation divided across all generated success </a:t>
            </a:r>
            <a:r>
              <a:rPr lang="en-US" dirty="0" smtClean="0"/>
              <a:t>points.</a:t>
            </a:r>
          </a:p>
          <a:p>
            <a:endParaRPr lang="en-US" sz="1000" dirty="0"/>
          </a:p>
          <a:p>
            <a:r>
              <a:rPr lang="en-US" dirty="0" smtClean="0"/>
              <a:t>Next Biennium (2018-2019):  Will </a:t>
            </a:r>
            <a:r>
              <a:rPr lang="en-US" dirty="0"/>
              <a:t>probably </a:t>
            </a:r>
            <a:r>
              <a:rPr lang="en-US" dirty="0" smtClean="0"/>
              <a:t>take a similar approach to that used for current biennium.</a:t>
            </a:r>
            <a:endParaRPr lang="en-US" dirty="0"/>
          </a:p>
        </p:txBody>
      </p:sp>
      <p:sp>
        <p:nvSpPr>
          <p:cNvPr id="5" name="Rectangle 4"/>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id:image001.png@01D1994B.6C30CE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67700" y="5949315"/>
            <a:ext cx="762000" cy="750570"/>
          </a:xfrm>
          <a:prstGeom prst="rect">
            <a:avLst/>
          </a:prstGeom>
          <a:noFill/>
          <a:ln>
            <a:noFill/>
          </a:ln>
        </p:spPr>
      </p:pic>
    </p:spTree>
    <p:extLst>
      <p:ext uri="{BB962C8B-B14F-4D97-AF65-F5344CB8AC3E}">
        <p14:creationId xmlns:p14="http://schemas.microsoft.com/office/powerpoint/2010/main" val="2729412554"/>
      </p:ext>
    </p:extLst>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4">
                    <a:lumMod val="75000"/>
                  </a:schemeClr>
                </a:solidFill>
                <a:latin typeface="Arial" pitchFamily="34" charset="0"/>
                <a:cs typeface="Arial" pitchFamily="34" charset="0"/>
              </a:rPr>
              <a:t>Texas</a:t>
            </a:r>
            <a:r>
              <a:rPr lang="en-US" b="1" dirty="0" smtClean="0">
                <a:latin typeface="Arial" pitchFamily="34" charset="0"/>
                <a:cs typeface="Arial" pitchFamily="34" charset="0"/>
              </a:rPr>
              <a:t> Accountability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26</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Legislative Budget Board Performance Measures:  12 Measures Reported Annually.</a:t>
            </a:r>
          </a:p>
          <a:p>
            <a:r>
              <a:rPr lang="en-US" dirty="0" smtClean="0"/>
              <a:t>Texas Higher Education Coordinating Board Strategic Plan and Accountability System</a:t>
            </a:r>
            <a:r>
              <a:rPr lang="en-US" dirty="0"/>
              <a:t>: </a:t>
            </a:r>
            <a:r>
              <a:rPr lang="en-US" dirty="0" smtClean="0"/>
              <a:t>Numerous Key and Contextual Measures Reported </a:t>
            </a:r>
            <a:r>
              <a:rPr lang="en-US" dirty="0"/>
              <a:t>Variously by Term and </a:t>
            </a:r>
            <a:r>
              <a:rPr lang="en-US" dirty="0" smtClean="0"/>
              <a:t>Year:</a:t>
            </a:r>
          </a:p>
          <a:p>
            <a:pPr lvl="1"/>
            <a:r>
              <a:rPr lang="en-US" dirty="0" smtClean="0"/>
              <a:t>2000 - 2015:  “Closing the Gaps”.</a:t>
            </a:r>
          </a:p>
          <a:p>
            <a:pPr lvl="1"/>
            <a:r>
              <a:rPr lang="en-US" dirty="0" smtClean="0"/>
              <a:t>2015 - 2030:  “60X30TX”.</a:t>
            </a:r>
          </a:p>
          <a:p>
            <a:r>
              <a:rPr lang="en-US" dirty="0" smtClean="0"/>
              <a:t>Success Points:  11 Measures Reported Variously by Term and Year.</a:t>
            </a:r>
          </a:p>
          <a:p>
            <a:pPr lvl="1"/>
            <a:r>
              <a:rPr lang="en-US" dirty="0" smtClean="0"/>
              <a:t>This is the only one of the three accountability systems with any associated funding.</a:t>
            </a:r>
          </a:p>
        </p:txBody>
      </p:sp>
      <p:sp>
        <p:nvSpPr>
          <p:cNvPr id="5" name="Rectangle 4"/>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id:image001.png@01D1994B.6C30CEF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67700" y="5949315"/>
            <a:ext cx="762000" cy="750570"/>
          </a:xfrm>
          <a:prstGeom prst="rect">
            <a:avLst/>
          </a:prstGeom>
          <a:noFill/>
          <a:ln>
            <a:noFill/>
          </a:ln>
        </p:spPr>
      </p:pic>
    </p:spTree>
    <p:extLst>
      <p:ext uri="{BB962C8B-B14F-4D97-AF65-F5344CB8AC3E}">
        <p14:creationId xmlns:p14="http://schemas.microsoft.com/office/powerpoint/2010/main" val="1030368793"/>
      </p:ext>
    </p:extLst>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458200" cy="990600"/>
          </a:xfrm>
        </p:spPr>
        <p:txBody>
          <a:bodyPr>
            <a:normAutofit fontScale="90000"/>
          </a:bodyPr>
          <a:lstStyle/>
          <a:p>
            <a:pPr algn="ctr"/>
            <a:r>
              <a:rPr lang="en-US" b="1" dirty="0" smtClean="0">
                <a:solidFill>
                  <a:schemeClr val="accent1">
                    <a:lumMod val="75000"/>
                  </a:schemeClr>
                </a:solidFill>
                <a:latin typeface="Arial" pitchFamily="34" charset="0"/>
                <a:cs typeface="Arial" pitchFamily="34" charset="0"/>
              </a:rPr>
              <a:t>Illinois</a:t>
            </a:r>
            <a:r>
              <a:rPr lang="en-US" b="1" dirty="0" smtClean="0">
                <a:latin typeface="Arial" pitchFamily="34" charset="0"/>
                <a:cs typeface="Arial" pitchFamily="34" charset="0"/>
              </a:rPr>
              <a:t> </a:t>
            </a:r>
            <a:r>
              <a:rPr lang="en-US" b="1" dirty="0" smtClean="0">
                <a:solidFill>
                  <a:schemeClr val="tx1"/>
                </a:solidFill>
                <a:latin typeface="Arial" pitchFamily="34" charset="0"/>
                <a:cs typeface="Arial" pitchFamily="34" charset="0"/>
              </a:rPr>
              <a:t>CC Performance Funding</a:t>
            </a:r>
            <a:endParaRPr lang="en-US" dirty="0">
              <a:solidFill>
                <a:schemeClr val="tx1"/>
              </a:solidFill>
            </a:endParaRPr>
          </a:p>
        </p:txBody>
      </p:sp>
      <p:sp>
        <p:nvSpPr>
          <p:cNvPr id="7" name="Slide Number Placeholder 6"/>
          <p:cNvSpPr>
            <a:spLocks noGrp="1"/>
          </p:cNvSpPr>
          <p:nvPr>
            <p:ph type="sldNum" sz="quarter" idx="12"/>
          </p:nvPr>
        </p:nvSpPr>
        <p:spPr/>
        <p:txBody>
          <a:bodyPr>
            <a:normAutofit fontScale="85000" lnSpcReduction="20000"/>
          </a:bodyPr>
          <a:lstStyle/>
          <a:p>
            <a:fld id="{2D175939-528F-4B1F-A4C2-DA19350F2BD6}" type="slidenum">
              <a:rPr lang="en-US" smtClean="0"/>
              <a:pPr/>
              <a:t>27</a:t>
            </a:fld>
            <a:endParaRPr lang="en-US" dirty="0"/>
          </a:p>
        </p:txBody>
      </p:sp>
      <p:sp>
        <p:nvSpPr>
          <p:cNvPr id="3" name="Content Placeholder 2"/>
          <p:cNvSpPr>
            <a:spLocks noGrp="1"/>
          </p:cNvSpPr>
          <p:nvPr>
            <p:ph sz="quarter" idx="1"/>
          </p:nvPr>
        </p:nvSpPr>
        <p:spPr>
          <a:xfrm>
            <a:off x="152400" y="1600200"/>
            <a:ext cx="8991600" cy="5257800"/>
          </a:xfrm>
        </p:spPr>
        <p:txBody>
          <a:bodyPr>
            <a:noAutofit/>
          </a:bodyPr>
          <a:lstStyle/>
          <a:p>
            <a:r>
              <a:rPr lang="en-US" sz="2000" dirty="0" smtClean="0"/>
              <a:t>Stakeholder involvement in creating and refining PF 2.0?  </a:t>
            </a:r>
            <a:r>
              <a:rPr lang="en-US" sz="1800" b="1" dirty="0" smtClean="0">
                <a:solidFill>
                  <a:srgbClr val="0070C0"/>
                </a:solidFill>
              </a:rPr>
              <a:t>Yes.  Operational Phase (implemented in FY13).  Future refinement will involve system stakeholders.  Increased interest by new Gov. Rauner Administration. </a:t>
            </a:r>
            <a:endParaRPr lang="en-US" sz="1800" b="1" dirty="0" smtClean="0">
              <a:solidFill>
                <a:srgbClr val="FF0000"/>
              </a:solidFill>
            </a:endParaRPr>
          </a:p>
          <a:p>
            <a:r>
              <a:rPr lang="en-US" sz="2000" dirty="0" smtClean="0"/>
              <a:t>Dollar amount and percentage of state appropriation allocated through performance (current &amp; “locked in” future)? </a:t>
            </a:r>
            <a:r>
              <a:rPr lang="en-US" sz="1800" b="1" dirty="0" smtClean="0">
                <a:solidFill>
                  <a:srgbClr val="0070C0"/>
                </a:solidFill>
              </a:rPr>
              <a:t>PBF is not “locked-in”. FY13 -- $360,000; FY14 -- $360,000.  FY14 Performance Funding accounted for 0.10% of the total state appropriation to Illinois Community College System. PBF not funded FY15 in appropriations after reserves.  Budget impasse in FY16.  New interest in PBF with Gov. Rauner administration.  Proposed $9.5 million by Gov in FY17.  </a:t>
            </a:r>
            <a:endParaRPr lang="en-US" sz="1800" b="1" dirty="0" smtClean="0"/>
          </a:p>
          <a:p>
            <a:r>
              <a:rPr lang="en-US" sz="2000" dirty="0" smtClean="0"/>
              <a:t>What’s the split between new money and existing funds?  </a:t>
            </a:r>
            <a:r>
              <a:rPr lang="en-US" sz="1800" b="1" dirty="0" smtClean="0">
                <a:solidFill>
                  <a:srgbClr val="0070C0"/>
                </a:solidFill>
              </a:rPr>
              <a:t>PBF is new money.  </a:t>
            </a:r>
            <a:endParaRPr lang="en-US" sz="1800" b="1" dirty="0" smtClean="0"/>
          </a:p>
          <a:p>
            <a:r>
              <a:rPr lang="en-US" sz="2000" dirty="0" smtClean="0"/>
              <a:t>Are colleges allocated a certain “pot” of money based on their size\enrollment driven allocation?  </a:t>
            </a:r>
            <a:r>
              <a:rPr lang="en-US" sz="1800" b="1" dirty="0" smtClean="0">
                <a:solidFill>
                  <a:srgbClr val="0070C0"/>
                </a:solidFill>
              </a:rPr>
              <a:t>No. Overall PBF allocation determined by General Assembly and ICCB distributes funds based on PBF metric performance. </a:t>
            </a:r>
            <a:endParaRPr lang="en-US" sz="1800" b="1" dirty="0" smtClean="0">
              <a:solidFill>
                <a:srgbClr val="FF0000"/>
              </a:solidFill>
            </a:endParaRPr>
          </a:p>
        </p:txBody>
      </p:sp>
      <p:pic>
        <p:nvPicPr>
          <p:cNvPr id="6" name="Picture 5"/>
          <p:cNvPicPr/>
          <p:nvPr/>
        </p:nvPicPr>
        <p:blipFill>
          <a:blip r:embed="rId3" cstate="print">
            <a:clrChange>
              <a:clrFrom>
                <a:srgbClr val="FFFFFF"/>
              </a:clrFrom>
              <a:clrTo>
                <a:srgbClr val="FFFFFF">
                  <a:alpha val="0"/>
                </a:srgbClr>
              </a:clrTo>
            </a:clrChange>
          </a:blip>
          <a:stretch>
            <a:fillRect/>
          </a:stretch>
        </p:blipFill>
        <p:spPr>
          <a:xfrm>
            <a:off x="8382000" y="5943600"/>
            <a:ext cx="725424" cy="914400"/>
          </a:xfrm>
          <a:prstGeom prst="rect">
            <a:avLst/>
          </a:prstGeom>
          <a:ln>
            <a:noFill/>
          </a:ln>
        </p:spPr>
      </p:pic>
    </p:spTree>
    <p:extLst>
      <p:ext uri="{BB962C8B-B14F-4D97-AF65-F5344CB8AC3E}">
        <p14:creationId xmlns:p14="http://schemas.microsoft.com/office/powerpoint/2010/main" val="2898533165"/>
      </p:ext>
    </p:extLst>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90600"/>
          </a:xfrm>
        </p:spPr>
        <p:txBody>
          <a:bodyPr>
            <a:normAutofit fontScale="90000"/>
          </a:bodyPr>
          <a:lstStyle/>
          <a:p>
            <a:pPr algn="ctr"/>
            <a:r>
              <a:rPr lang="en-US" b="1" dirty="0" smtClean="0">
                <a:solidFill>
                  <a:schemeClr val="accent1">
                    <a:lumMod val="75000"/>
                  </a:schemeClr>
                </a:solidFill>
                <a:latin typeface="Arial" pitchFamily="34" charset="0"/>
                <a:cs typeface="Arial" pitchFamily="34" charset="0"/>
              </a:rPr>
              <a:t>Illinois</a:t>
            </a:r>
            <a:r>
              <a:rPr lang="en-US" b="1" dirty="0" smtClean="0">
                <a:latin typeface="Arial" pitchFamily="34" charset="0"/>
                <a:cs typeface="Arial" pitchFamily="34" charset="0"/>
              </a:rPr>
              <a:t> </a:t>
            </a:r>
            <a:r>
              <a:rPr lang="en-US" b="1" dirty="0" smtClean="0">
                <a:solidFill>
                  <a:schemeClr val="tx1"/>
                </a:solidFill>
                <a:latin typeface="Arial" pitchFamily="34" charset="0"/>
                <a:cs typeface="Arial" pitchFamily="34" charset="0"/>
              </a:rPr>
              <a:t>CC Performance Funding</a:t>
            </a:r>
            <a:endParaRPr lang="en-US" dirty="0">
              <a:solidFill>
                <a:schemeClr val="tx1"/>
              </a:solidFill>
            </a:endParaRPr>
          </a:p>
        </p:txBody>
      </p:sp>
      <p:sp>
        <p:nvSpPr>
          <p:cNvPr id="7" name="Slide Number Placeholder 6"/>
          <p:cNvSpPr>
            <a:spLocks noGrp="1"/>
          </p:cNvSpPr>
          <p:nvPr>
            <p:ph type="sldNum" sz="quarter" idx="12"/>
          </p:nvPr>
        </p:nvSpPr>
        <p:spPr/>
        <p:txBody>
          <a:bodyPr>
            <a:normAutofit fontScale="85000" lnSpcReduction="20000"/>
          </a:bodyPr>
          <a:lstStyle/>
          <a:p>
            <a:fld id="{2D175939-528F-4B1F-A4C2-DA19350F2BD6}" type="slidenum">
              <a:rPr lang="en-US" smtClean="0"/>
              <a:pPr/>
              <a:t>28</a:t>
            </a:fld>
            <a:endParaRPr lang="en-US" dirty="0"/>
          </a:p>
        </p:txBody>
      </p:sp>
      <p:sp>
        <p:nvSpPr>
          <p:cNvPr id="3" name="Content Placeholder 2"/>
          <p:cNvSpPr>
            <a:spLocks noGrp="1"/>
          </p:cNvSpPr>
          <p:nvPr>
            <p:ph sz="quarter" idx="1"/>
          </p:nvPr>
        </p:nvSpPr>
        <p:spPr>
          <a:xfrm>
            <a:off x="152400" y="1600200"/>
            <a:ext cx="8763000" cy="5257800"/>
          </a:xfrm>
        </p:spPr>
        <p:txBody>
          <a:bodyPr>
            <a:noAutofit/>
          </a:bodyPr>
          <a:lstStyle/>
          <a:p>
            <a:r>
              <a:rPr lang="en-US" sz="2200" dirty="0" smtClean="0"/>
              <a:t>What happens to money “left on the table”?  </a:t>
            </a:r>
            <a:r>
              <a:rPr lang="en-US" sz="2200" b="1" dirty="0" smtClean="0">
                <a:solidFill>
                  <a:srgbClr val="0070C0"/>
                </a:solidFill>
              </a:rPr>
              <a:t>N/A.</a:t>
            </a:r>
            <a:r>
              <a:rPr lang="en-US" sz="2200" b="1" dirty="0" smtClean="0">
                <a:solidFill>
                  <a:srgbClr val="FF0000"/>
                </a:solidFill>
              </a:rPr>
              <a:t>  </a:t>
            </a:r>
            <a:r>
              <a:rPr lang="en-US" sz="2200" b="1" dirty="0" smtClean="0">
                <a:solidFill>
                  <a:srgbClr val="0070C0"/>
                </a:solidFill>
              </a:rPr>
              <a:t>ICCB distributes entire PBF appropriation. </a:t>
            </a:r>
            <a:endParaRPr lang="en-US" sz="2200" b="1" dirty="0" smtClean="0"/>
          </a:p>
          <a:p>
            <a:r>
              <a:rPr lang="en-US" sz="2200" dirty="0" smtClean="0"/>
              <a:t>Were “Guiding Principles” established? </a:t>
            </a:r>
            <a:r>
              <a:rPr lang="en-US" sz="2200" b="1" dirty="0" smtClean="0">
                <a:solidFill>
                  <a:srgbClr val="0070C0"/>
                </a:solidFill>
              </a:rPr>
              <a:t>Yes, through PBF legislation.</a:t>
            </a:r>
          </a:p>
          <a:p>
            <a:r>
              <a:rPr lang="en-US" sz="2200" dirty="0" smtClean="0"/>
              <a:t>How are colleges rewarded for serving “at risk” populations well? </a:t>
            </a:r>
            <a:r>
              <a:rPr lang="en-US" sz="2200" b="1" u="sng" dirty="0" smtClean="0">
                <a:solidFill>
                  <a:srgbClr val="0070C0"/>
                </a:solidFill>
              </a:rPr>
              <a:t>Subgroup Outcome</a:t>
            </a:r>
            <a:r>
              <a:rPr lang="en-US" sz="2200" b="1" dirty="0" smtClean="0">
                <a:solidFill>
                  <a:srgbClr val="0070C0"/>
                </a:solidFill>
              </a:rPr>
              <a:t> -- Degree and Certificate Completion by “At Risk” students.  “At Risk” is defined as any student that is Pell-Eligible two years prior or during completion year.  </a:t>
            </a:r>
            <a:endParaRPr lang="en-US" sz="2200" b="1" dirty="0" smtClean="0"/>
          </a:p>
          <a:p>
            <a:r>
              <a:rPr lang="en-US" sz="2200" dirty="0" smtClean="0"/>
              <a:t>To what extent are measures weighted?  </a:t>
            </a:r>
            <a:r>
              <a:rPr lang="en-US" sz="2200" b="1" dirty="0" smtClean="0">
                <a:solidFill>
                  <a:srgbClr val="0070C0"/>
                </a:solidFill>
              </a:rPr>
              <a:t>Six PBF metrics are weighted evenly.  16.7% each.   </a:t>
            </a:r>
            <a:endParaRPr lang="en-US" sz="2200" b="1" dirty="0" smtClean="0"/>
          </a:p>
          <a:p>
            <a:r>
              <a:rPr lang="en-US" sz="2200" dirty="0" smtClean="0"/>
              <a:t>Is there a locally identified component to the metrics? </a:t>
            </a:r>
            <a:r>
              <a:rPr lang="en-US" sz="2200" b="1" dirty="0" smtClean="0">
                <a:solidFill>
                  <a:srgbClr val="0070C0"/>
                </a:solidFill>
              </a:rPr>
              <a:t>No. </a:t>
            </a:r>
            <a:endParaRPr lang="en-US" sz="2200" b="1" dirty="0" smtClean="0"/>
          </a:p>
          <a:p>
            <a:endParaRPr lang="en-US" sz="2000" b="1" dirty="0" smtClean="0"/>
          </a:p>
          <a:p>
            <a:endParaRPr lang="en-US" sz="2000" dirty="0"/>
          </a:p>
        </p:txBody>
      </p:sp>
      <p:sp>
        <p:nvSpPr>
          <p:cNvPr id="5" name="Rectangle 4"/>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p:nvPr/>
        </p:nvPicPr>
        <p:blipFill>
          <a:blip r:embed="rId3" cstate="print">
            <a:clrChange>
              <a:clrFrom>
                <a:srgbClr val="FFFFFF"/>
              </a:clrFrom>
              <a:clrTo>
                <a:srgbClr val="FFFFFF">
                  <a:alpha val="0"/>
                </a:srgbClr>
              </a:clrTo>
            </a:clrChange>
          </a:blip>
          <a:stretch>
            <a:fillRect/>
          </a:stretch>
        </p:blipFill>
        <p:spPr>
          <a:xfrm>
            <a:off x="8077200" y="5842518"/>
            <a:ext cx="985701" cy="914400"/>
          </a:xfrm>
          <a:prstGeom prst="rect">
            <a:avLst/>
          </a:prstGeom>
          <a:ln>
            <a:noFill/>
          </a:ln>
        </p:spPr>
      </p:pic>
    </p:spTree>
    <p:extLst>
      <p:ext uri="{BB962C8B-B14F-4D97-AF65-F5344CB8AC3E}">
        <p14:creationId xmlns:p14="http://schemas.microsoft.com/office/powerpoint/2010/main" val="2657166051"/>
      </p:ext>
    </p:extLst>
  </p:cSld>
  <p:clrMapOvr>
    <a:masterClrMapping/>
  </p:clrMapOvr>
  <p:transition>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pPr algn="ctr"/>
            <a:r>
              <a:rPr lang="en-US" b="1" dirty="0" smtClean="0">
                <a:solidFill>
                  <a:schemeClr val="accent1">
                    <a:lumMod val="75000"/>
                  </a:schemeClr>
                </a:solidFill>
                <a:latin typeface="Arial" pitchFamily="34" charset="0"/>
                <a:cs typeface="Arial" pitchFamily="34" charset="0"/>
              </a:rPr>
              <a:t>Illinois</a:t>
            </a:r>
            <a:r>
              <a:rPr lang="en-US" b="1" dirty="0" smtClean="0">
                <a:latin typeface="Arial" pitchFamily="34" charset="0"/>
                <a:cs typeface="Arial" pitchFamily="34" charset="0"/>
              </a:rPr>
              <a:t> </a:t>
            </a:r>
            <a:r>
              <a:rPr lang="en-US" b="1" dirty="0" smtClean="0">
                <a:solidFill>
                  <a:schemeClr val="tx1"/>
                </a:solidFill>
                <a:latin typeface="Arial" pitchFamily="34" charset="0"/>
                <a:cs typeface="Arial" pitchFamily="34" charset="0"/>
              </a:rPr>
              <a:t>CC Performance Funding</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29</a:t>
            </a:fld>
            <a:endParaRPr lang="en-US" dirty="0"/>
          </a:p>
        </p:txBody>
      </p:sp>
      <p:sp>
        <p:nvSpPr>
          <p:cNvPr id="3" name="Content Placeholder 2"/>
          <p:cNvSpPr>
            <a:spLocks noGrp="1"/>
          </p:cNvSpPr>
          <p:nvPr>
            <p:ph sz="quarter" idx="1"/>
          </p:nvPr>
        </p:nvSpPr>
        <p:spPr>
          <a:xfrm>
            <a:off x="228600" y="1524000"/>
            <a:ext cx="8534400" cy="5334000"/>
          </a:xfrm>
        </p:spPr>
        <p:txBody>
          <a:bodyPr>
            <a:noAutofit/>
          </a:bodyPr>
          <a:lstStyle/>
          <a:p>
            <a:r>
              <a:rPr lang="en-US" sz="1800" dirty="0" smtClean="0"/>
              <a:t>How </a:t>
            </a:r>
            <a:r>
              <a:rPr lang="en-US" sz="1800" dirty="0"/>
              <a:t>does goal setting work?  How is a “level playing field” established?  Are ceilings of high performance established</a:t>
            </a:r>
            <a:r>
              <a:rPr lang="en-US" sz="1800" dirty="0" smtClean="0"/>
              <a:t>?  </a:t>
            </a:r>
            <a:r>
              <a:rPr lang="en-US" sz="1600" b="1" dirty="0" smtClean="0">
                <a:solidFill>
                  <a:srgbClr val="0070C0"/>
                </a:solidFill>
              </a:rPr>
              <a:t>There is no goal setting in IL.  PBF is based on a one-year change continuous improvement model and each community college competes against itself. </a:t>
            </a:r>
            <a:endParaRPr lang="en-US" sz="1600" b="1" dirty="0"/>
          </a:p>
          <a:p>
            <a:r>
              <a:rPr lang="en-US" sz="1800" dirty="0" smtClean="0"/>
              <a:t>How does your system consider services provided to the competing student groups served by the system? (e.g., transfer, career and technical, adult education and English language learners, developmental education, etc.).  </a:t>
            </a:r>
            <a:r>
              <a:rPr lang="en-US" sz="1600" b="1" dirty="0" smtClean="0">
                <a:solidFill>
                  <a:srgbClr val="0070C0"/>
                </a:solidFill>
              </a:rPr>
              <a:t>IL has specific metrics related to Baccalaureate/Transfer, CTE, Adult Education, and Developmental Education.  In the development of IL PBF, system stakeholders developed metrics to recognize the wide ranges of services and mission of community colleges. </a:t>
            </a:r>
            <a:endParaRPr lang="en-US" sz="1600" b="1" dirty="0" smtClean="0"/>
          </a:p>
          <a:p>
            <a:r>
              <a:rPr lang="en-US" sz="1800" dirty="0" smtClean="0"/>
              <a:t>What </a:t>
            </a:r>
            <a:r>
              <a:rPr lang="en-US" sz="1800" dirty="0"/>
              <a:t>are 3 characteristics of PF 2.0’s future in your state</a:t>
            </a:r>
            <a:r>
              <a:rPr lang="en-US" sz="1800" dirty="0" smtClean="0"/>
              <a:t>?</a:t>
            </a:r>
            <a:r>
              <a:rPr lang="en-US" sz="1600" dirty="0" smtClean="0"/>
              <a:t> </a:t>
            </a:r>
            <a:r>
              <a:rPr lang="en-US" sz="1600" b="1" dirty="0" smtClean="0">
                <a:solidFill>
                  <a:srgbClr val="0070C0"/>
                </a:solidFill>
              </a:rPr>
              <a:t>1) 60 percent of all adults – between 25 to 64 years of age – with a college certificate or degree by 2025; 2) Career Pathways; and 3) Utilizing LDS to capture all students successes.</a:t>
            </a:r>
            <a:r>
              <a:rPr lang="en-US" sz="1600" b="1" dirty="0" smtClean="0"/>
              <a:t> </a:t>
            </a:r>
            <a:endParaRPr lang="en-US" sz="1600" b="1" dirty="0"/>
          </a:p>
          <a:p>
            <a:r>
              <a:rPr lang="en-US" sz="1800" dirty="0"/>
              <a:t>What are the most important lesson(s) learned to date from PF 2.0</a:t>
            </a:r>
            <a:r>
              <a:rPr lang="en-US" sz="1800" dirty="0" smtClean="0"/>
              <a:t>?  </a:t>
            </a:r>
            <a:r>
              <a:rPr lang="en-US" sz="1600" b="1" dirty="0" smtClean="0">
                <a:solidFill>
                  <a:srgbClr val="0070C0"/>
                </a:solidFill>
              </a:rPr>
              <a:t>1) Attaching PBF dollars to historical agency metrics, national initiative metrics, or federal accountability metrics eases implementation and re-enforces importance of established metrics; 2) Communication and transparency essential in allocation      of PBF – Dedicated PBF website established. </a:t>
            </a:r>
            <a:endParaRPr lang="en-US" sz="1600" b="1" dirty="0"/>
          </a:p>
        </p:txBody>
      </p:sp>
      <p:pic>
        <p:nvPicPr>
          <p:cNvPr id="5" name="Picture 4"/>
          <p:cNvPicPr/>
          <p:nvPr/>
        </p:nvPicPr>
        <p:blipFill>
          <a:blip r:embed="rId3" cstate="print">
            <a:clrChange>
              <a:clrFrom>
                <a:srgbClr val="FFFFFF"/>
              </a:clrFrom>
              <a:clrTo>
                <a:srgbClr val="FFFFFF">
                  <a:alpha val="0"/>
                </a:srgbClr>
              </a:clrTo>
            </a:clrChange>
          </a:blip>
          <a:stretch>
            <a:fillRect/>
          </a:stretch>
        </p:blipFill>
        <p:spPr>
          <a:xfrm>
            <a:off x="8158299" y="5943600"/>
            <a:ext cx="985701" cy="914400"/>
          </a:xfrm>
          <a:prstGeom prst="rect">
            <a:avLst/>
          </a:prstGeom>
          <a:ln>
            <a:noFill/>
          </a:ln>
        </p:spPr>
      </p:pic>
    </p:spTree>
    <p:extLst>
      <p:ext uri="{BB962C8B-B14F-4D97-AF65-F5344CB8AC3E}">
        <p14:creationId xmlns:p14="http://schemas.microsoft.com/office/powerpoint/2010/main" val="782879172"/>
      </p:ext>
    </p:extLst>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990600"/>
          </a:xfrm>
        </p:spPr>
        <p:txBody>
          <a:bodyPr>
            <a:normAutofit fontScale="90000"/>
          </a:bodyPr>
          <a:lstStyle/>
          <a:p>
            <a:pPr algn="ctr"/>
            <a:r>
              <a:rPr lang="en-US" dirty="0" smtClean="0">
                <a:latin typeface="Arial" pitchFamily="34" charset="0"/>
                <a:cs typeface="Arial" pitchFamily="34" charset="0"/>
              </a:rPr>
              <a:t>Performance Funding National Landscape 1990 - 2010</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3</a:t>
            </a:fld>
            <a:endParaRPr lang="en-US" dirty="0"/>
          </a:p>
        </p:txBody>
      </p:sp>
      <p:pic>
        <p:nvPicPr>
          <p:cNvPr id="4" name="Content Placeholder 3"/>
          <p:cNvPicPr>
            <a:picLocks noGrp="1"/>
          </p:cNvPicPr>
          <p:nvPr>
            <p:ph sz="quarter" idx="1"/>
          </p:nvPr>
        </p:nvPicPr>
        <p:blipFill>
          <a:blip r:embed="rId2" cstate="print"/>
          <a:srcRect l="2222" t="24031" r="53152"/>
          <a:stretch>
            <a:fillRect/>
          </a:stretch>
        </p:blipFill>
        <p:spPr bwMode="auto">
          <a:xfrm>
            <a:off x="0" y="2057400"/>
            <a:ext cx="9144000" cy="4800600"/>
          </a:xfrm>
          <a:prstGeom prst="rect">
            <a:avLst/>
          </a:prstGeom>
          <a:noFill/>
          <a:ln w="9525">
            <a:noFill/>
            <a:miter lim="800000"/>
            <a:headEnd/>
            <a:tailEnd/>
          </a:ln>
        </p:spPr>
      </p:pic>
      <p:sp>
        <p:nvSpPr>
          <p:cNvPr id="5" name="TextBox 4"/>
          <p:cNvSpPr txBox="1"/>
          <p:nvPr/>
        </p:nvSpPr>
        <p:spPr>
          <a:xfrm>
            <a:off x="304800" y="6324600"/>
            <a:ext cx="3787255" cy="369332"/>
          </a:xfrm>
          <a:prstGeom prst="rect">
            <a:avLst/>
          </a:prstGeom>
          <a:noFill/>
        </p:spPr>
        <p:txBody>
          <a:bodyPr wrap="none" rtlCol="0">
            <a:spAutoFit/>
          </a:bodyPr>
          <a:lstStyle/>
          <a:p>
            <a:pPr algn="ctr"/>
            <a:r>
              <a:rPr lang="en-US" dirty="0" smtClean="0"/>
              <a:t>Tandberg, D.A. &amp; Hillman, N.W. (2013)</a:t>
            </a:r>
            <a:endParaRPr lang="en-US" dirty="0"/>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Autofit/>
          </a:bodyPr>
          <a:lstStyle/>
          <a:p>
            <a:pPr algn="ctr"/>
            <a:r>
              <a:rPr lang="en-US" sz="3600" b="1" dirty="0" smtClean="0">
                <a:solidFill>
                  <a:schemeClr val="accent1"/>
                </a:solidFill>
                <a:latin typeface="Arial" pitchFamily="34" charset="0"/>
                <a:cs typeface="Arial" pitchFamily="34" charset="0"/>
              </a:rPr>
              <a:t>Illinois</a:t>
            </a:r>
            <a:r>
              <a:rPr lang="en-US" sz="3600" b="1" dirty="0" smtClean="0">
                <a:latin typeface="Arial" pitchFamily="34" charset="0"/>
                <a:cs typeface="Arial" pitchFamily="34" charset="0"/>
              </a:rPr>
              <a:t> Community College Board (ICCB) Performance Funding</a:t>
            </a:r>
            <a:endParaRPr lang="en-US"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2D175939-528F-4B1F-A4C2-DA19350F2BD6}" type="slidenum">
              <a:rPr lang="en-US" smtClean="0"/>
              <a:pPr/>
              <a:t>30</a:t>
            </a:fld>
            <a:endParaRPr lang="en-US" dirty="0"/>
          </a:p>
        </p:txBody>
      </p:sp>
      <p:sp>
        <p:nvSpPr>
          <p:cNvPr id="3" name="Content Placeholder 2"/>
          <p:cNvSpPr>
            <a:spLocks noGrp="1"/>
          </p:cNvSpPr>
          <p:nvPr>
            <p:ph sz="quarter" idx="1"/>
          </p:nvPr>
        </p:nvSpPr>
        <p:spPr>
          <a:xfrm>
            <a:off x="152400" y="1600200"/>
            <a:ext cx="8763000" cy="5257800"/>
          </a:xfrm>
        </p:spPr>
        <p:txBody>
          <a:bodyPr>
            <a:normAutofit fontScale="77500" lnSpcReduction="20000"/>
          </a:bodyPr>
          <a:lstStyle/>
          <a:p>
            <a:r>
              <a:rPr lang="en-US" b="1" u="sng" dirty="0" smtClean="0"/>
              <a:t>Legislation</a:t>
            </a:r>
          </a:p>
          <a:p>
            <a:pPr lvl="1"/>
            <a:r>
              <a:rPr lang="en-US" dirty="0" smtClean="0"/>
              <a:t>2010 (May) – Senate Joint Resolution 88.</a:t>
            </a:r>
          </a:p>
          <a:p>
            <a:pPr lvl="2"/>
            <a:r>
              <a:rPr lang="en-US" dirty="0" smtClean="0"/>
              <a:t>Formed the Higher Education Finance Study Commission.</a:t>
            </a:r>
          </a:p>
          <a:p>
            <a:pPr lvl="1"/>
            <a:r>
              <a:rPr lang="en-US" dirty="0" smtClean="0"/>
              <a:t>2012 (Jan) – Higher Education Performance Based Funding enacted by the Illinois General Assembly with Public Act 97-320.</a:t>
            </a:r>
          </a:p>
          <a:p>
            <a:r>
              <a:rPr lang="en-US" b="1" u="sng" dirty="0" smtClean="0"/>
              <a:t>Performance Funding Implementation/Stakeholder Involvement</a:t>
            </a:r>
          </a:p>
          <a:p>
            <a:pPr lvl="1"/>
            <a:r>
              <a:rPr lang="en-US" dirty="0" smtClean="0"/>
              <a:t>Including, but not limited to:</a:t>
            </a:r>
          </a:p>
          <a:p>
            <a:pPr lvl="2"/>
            <a:r>
              <a:rPr lang="en-US" dirty="0" smtClean="0"/>
              <a:t>Public Agenda for Illinois Higher Education: Planning for College and Career Success (2008). </a:t>
            </a:r>
          </a:p>
          <a:p>
            <a:pPr lvl="2"/>
            <a:r>
              <a:rPr lang="en-US" dirty="0" smtClean="0"/>
              <a:t>Complete College America (2010).</a:t>
            </a:r>
          </a:p>
          <a:p>
            <a:pPr lvl="2"/>
            <a:r>
              <a:rPr lang="en-US" dirty="0" smtClean="0"/>
              <a:t>Illinois Board of Higher Education (IBHE) Performance Based Funding Steering Committee (2011).</a:t>
            </a:r>
          </a:p>
          <a:p>
            <a:pPr lvl="2"/>
            <a:r>
              <a:rPr lang="en-US" dirty="0" smtClean="0"/>
              <a:t>Illinois Community College Board (ICCB) Performance Based Funding Committee (2011). </a:t>
            </a:r>
          </a:p>
          <a:p>
            <a:pPr lvl="2"/>
            <a:r>
              <a:rPr lang="en-US" dirty="0" smtClean="0"/>
              <a:t>Former Lt. Gov. Sheila Simon’s ‘Focus on Finish’ Report (2012).</a:t>
            </a:r>
          </a:p>
          <a:p>
            <a:pPr lvl="2"/>
            <a:r>
              <a:rPr lang="en-US" dirty="0" smtClean="0"/>
              <a:t>Gov. Rauner increased performance-based funding program for higher</a:t>
            </a:r>
          </a:p>
          <a:p>
            <a:pPr marL="685800" lvl="2" indent="0">
              <a:buNone/>
            </a:pPr>
            <a:r>
              <a:rPr lang="en-US" dirty="0"/>
              <a:t> </a:t>
            </a:r>
            <a:r>
              <a:rPr lang="en-US" dirty="0" smtClean="0"/>
              <a:t>   education (2016).</a:t>
            </a:r>
          </a:p>
          <a:p>
            <a:pPr lvl="2"/>
            <a:endParaRPr lang="en-US" dirty="0" smtClean="0"/>
          </a:p>
          <a:p>
            <a:pPr lvl="1">
              <a:buNone/>
            </a:pPr>
            <a:endParaRPr lang="en-US" dirty="0" smtClean="0"/>
          </a:p>
          <a:p>
            <a:endParaRPr lang="en-US" dirty="0" smtClean="0"/>
          </a:p>
        </p:txBody>
      </p:sp>
      <p:sp>
        <p:nvSpPr>
          <p:cNvPr id="6" name="Rectangle 5"/>
          <p:cNvSpPr/>
          <p:nvPr/>
        </p:nvSpPr>
        <p:spPr>
          <a:xfrm>
            <a:off x="7924800" y="5916328"/>
            <a:ext cx="1219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052435" y="5889056"/>
            <a:ext cx="963930" cy="914400"/>
          </a:xfrm>
          <a:prstGeom prst="rect">
            <a:avLst/>
          </a:prstGeom>
          <a:ln>
            <a:noFill/>
          </a:ln>
        </p:spPr>
      </p:pic>
    </p:spTree>
    <p:extLst>
      <p:ext uri="{BB962C8B-B14F-4D97-AF65-F5344CB8AC3E}">
        <p14:creationId xmlns:p14="http://schemas.microsoft.com/office/powerpoint/2010/main" val="2531938769"/>
      </p:ext>
    </p:extLst>
  </p:cSld>
  <p:clrMapOvr>
    <a:masterClrMapping/>
  </p:clrMapOvr>
  <p:transition>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chemeClr val="accent1"/>
                </a:solidFill>
                <a:latin typeface="Arial" pitchFamily="34" charset="0"/>
                <a:cs typeface="Arial" pitchFamily="34" charset="0"/>
              </a:rPr>
              <a:t>Illinois</a:t>
            </a:r>
            <a:r>
              <a:rPr lang="en-US" sz="3600" b="1" dirty="0" smtClean="0">
                <a:latin typeface="Arial" pitchFamily="34" charset="0"/>
                <a:cs typeface="Arial" pitchFamily="34" charset="0"/>
              </a:rPr>
              <a:t> Community College Board (ICCB) PBF Guiding Principles</a:t>
            </a:r>
            <a:endParaRPr lang="en-US"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2D175939-528F-4B1F-A4C2-DA19350F2BD6}" type="slidenum">
              <a:rPr lang="en-US" smtClean="0"/>
              <a:pPr/>
              <a:t>31</a:t>
            </a:fld>
            <a:endParaRPr lang="en-US" dirty="0"/>
          </a:p>
        </p:txBody>
      </p:sp>
      <p:sp>
        <p:nvSpPr>
          <p:cNvPr id="3" name="Content Placeholder 2"/>
          <p:cNvSpPr>
            <a:spLocks noGrp="1"/>
          </p:cNvSpPr>
          <p:nvPr>
            <p:ph sz="quarter" idx="1"/>
          </p:nvPr>
        </p:nvSpPr>
        <p:spPr>
          <a:xfrm>
            <a:off x="304800" y="1600200"/>
            <a:ext cx="8461248" cy="5105400"/>
          </a:xfrm>
        </p:spPr>
        <p:txBody>
          <a:bodyPr>
            <a:noAutofit/>
          </a:bodyPr>
          <a:lstStyle/>
          <a:p>
            <a:r>
              <a:rPr lang="en-US" sz="2200" dirty="0" smtClean="0"/>
              <a:t>Support at-risk students – special funding incentives should accrue to institutions that foster success for students with educational, financial, or other needs.</a:t>
            </a:r>
          </a:p>
          <a:p>
            <a:r>
              <a:rPr lang="en-US" sz="2200" dirty="0" smtClean="0"/>
              <a:t>Accommodate the different missions of institutions and higher education sectors.</a:t>
            </a:r>
          </a:p>
          <a:p>
            <a:r>
              <a:rPr lang="en-US" sz="2200" dirty="0" smtClean="0"/>
              <a:t>Fund completion of courses and degrees or, in the case of community colleges, certain “momentum points” signifying substantial student progress toward completion of a degree or credential.</a:t>
            </a:r>
          </a:p>
          <a:p>
            <a:r>
              <a:rPr lang="en-US" sz="2200" dirty="0" smtClean="0"/>
              <a:t>Recognize the importance of research and engagement with employers for economic development.</a:t>
            </a:r>
          </a:p>
          <a:p>
            <a:r>
              <a:rPr lang="en-US" sz="2200" dirty="0" smtClean="0"/>
              <a:t>Involve representatives of all higher education sectors in designing the architecture of performance-based funding.</a:t>
            </a:r>
          </a:p>
          <a:p>
            <a:r>
              <a:rPr lang="en-US" sz="2200" dirty="0" smtClean="0"/>
              <a:t>Maintain the quality and value of a college degree.</a:t>
            </a:r>
            <a:endParaRPr lang="en-US" sz="2200" dirty="0"/>
          </a:p>
        </p:txBody>
      </p:sp>
      <p:sp>
        <p:nvSpPr>
          <p:cNvPr id="6" name="Rectangle 5"/>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180070" y="5921943"/>
            <a:ext cx="963930" cy="914400"/>
          </a:xfrm>
          <a:prstGeom prst="rect">
            <a:avLst/>
          </a:prstGeom>
          <a:ln>
            <a:noFill/>
          </a:ln>
        </p:spPr>
      </p:pic>
    </p:spTree>
    <p:extLst>
      <p:ext uri="{BB962C8B-B14F-4D97-AF65-F5344CB8AC3E}">
        <p14:creationId xmlns:p14="http://schemas.microsoft.com/office/powerpoint/2010/main" val="2195736029"/>
      </p:ext>
    </p:extLst>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fontScale="90000"/>
          </a:bodyPr>
          <a:lstStyle/>
          <a:p>
            <a:pPr algn="ctr"/>
            <a:r>
              <a:rPr lang="en-US" b="1" dirty="0" smtClean="0">
                <a:solidFill>
                  <a:schemeClr val="accent1"/>
                </a:solidFill>
                <a:latin typeface="Arial" pitchFamily="34" charset="0"/>
                <a:cs typeface="Arial" pitchFamily="34" charset="0"/>
              </a:rPr>
              <a:t>Illinois</a:t>
            </a:r>
            <a:r>
              <a:rPr lang="en-US" b="1" dirty="0" smtClean="0">
                <a:latin typeface="Arial" pitchFamily="34" charset="0"/>
                <a:cs typeface="Arial" pitchFamily="34" charset="0"/>
              </a:rPr>
              <a:t> Community College Board (ICCB) Funding</a:t>
            </a:r>
            <a:endParaRPr lang="en-US" dirty="0">
              <a:latin typeface="Arial" pitchFamily="34" charset="0"/>
              <a:cs typeface="Arial" pitchFamily="34" charset="0"/>
            </a:endParaRPr>
          </a:p>
        </p:txBody>
      </p:sp>
      <p:sp>
        <p:nvSpPr>
          <p:cNvPr id="8" name="Slide Number Placeholder 7"/>
          <p:cNvSpPr>
            <a:spLocks noGrp="1"/>
          </p:cNvSpPr>
          <p:nvPr>
            <p:ph type="sldNum" sz="quarter" idx="12"/>
          </p:nvPr>
        </p:nvSpPr>
        <p:spPr/>
        <p:txBody>
          <a:bodyPr>
            <a:normAutofit fontScale="85000" lnSpcReduction="20000"/>
          </a:bodyPr>
          <a:lstStyle/>
          <a:p>
            <a:fld id="{2D175939-528F-4B1F-A4C2-DA19350F2BD6}" type="slidenum">
              <a:rPr lang="en-US" smtClean="0"/>
              <a:pPr/>
              <a:t>32</a:t>
            </a:fld>
            <a:endParaRPr lang="en-US" dirty="0"/>
          </a:p>
        </p:txBody>
      </p:sp>
      <p:sp>
        <p:nvSpPr>
          <p:cNvPr id="10" name="Rectangle 9"/>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a:blip r:embed="rId3" cstate="print">
            <a:clrChange>
              <a:clrFrom>
                <a:srgbClr val="FFFFFF"/>
              </a:clrFrom>
              <a:clrTo>
                <a:srgbClr val="FFFFFF">
                  <a:alpha val="0"/>
                </a:srgbClr>
              </a:clrTo>
            </a:clrChange>
          </a:blip>
          <a:stretch>
            <a:fillRect/>
          </a:stretch>
        </p:blipFill>
        <p:spPr>
          <a:xfrm>
            <a:off x="8180070" y="5896677"/>
            <a:ext cx="963930" cy="914400"/>
          </a:xfrm>
          <a:prstGeom prst="rect">
            <a:avLst/>
          </a:prstGeom>
          <a:ln>
            <a:noFill/>
          </a:ln>
        </p:spPr>
      </p:pic>
      <p:sp>
        <p:nvSpPr>
          <p:cNvPr id="9" name="Content Placeholder 8"/>
          <p:cNvSpPr>
            <a:spLocks noGrp="1"/>
          </p:cNvSpPr>
          <p:nvPr>
            <p:ph sz="quarter" idx="1"/>
          </p:nvPr>
        </p:nvSpPr>
        <p:spPr/>
        <p:txBody>
          <a:bodyPr>
            <a:normAutofit fontScale="85000" lnSpcReduction="10000"/>
          </a:bodyPr>
          <a:lstStyle/>
          <a:p>
            <a:r>
              <a:rPr lang="en-US" dirty="0" smtClean="0"/>
              <a:t>Fiscal Year 2016</a:t>
            </a:r>
          </a:p>
          <a:p>
            <a:pPr lvl="1"/>
            <a:r>
              <a:rPr lang="en-US" dirty="0" smtClean="0"/>
              <a:t>April 22, 2016 - House and Senate passed SB 2059 to appropriate $600.0 million for higher education in the current fiscal year.</a:t>
            </a:r>
          </a:p>
          <a:p>
            <a:pPr lvl="2"/>
            <a:r>
              <a:rPr lang="en-US" dirty="0" smtClean="0"/>
              <a:t>Relies on untapped revenues from the Education Assistance Fund as a source of funding for the appropriations. </a:t>
            </a:r>
          </a:p>
          <a:p>
            <a:pPr lvl="1"/>
            <a:r>
              <a:rPr lang="en-US" dirty="0" smtClean="0"/>
              <a:t>Provides $74.1 million (27% of FY 2016 funding) for community college Base Operating, Equalization, and City Colleges of Chicago grants.  </a:t>
            </a:r>
          </a:p>
          <a:p>
            <a:pPr lvl="1"/>
            <a:r>
              <a:rPr lang="en-US" dirty="0" smtClean="0"/>
              <a:t>Also includes $169.8 million for MAP grants to students; of which $16.1 million is allocated to community college students. </a:t>
            </a:r>
          </a:p>
          <a:p>
            <a:pPr lvl="1"/>
            <a:r>
              <a:rPr lang="en-US" dirty="0" smtClean="0"/>
              <a:t>Appropriation bill does not include state funding for two critical programs: adult education and career and technical education.</a:t>
            </a:r>
          </a:p>
          <a:p>
            <a:pPr lvl="1"/>
            <a:endParaRPr lang="en-US" dirty="0"/>
          </a:p>
        </p:txBody>
      </p:sp>
    </p:spTree>
    <p:extLst>
      <p:ext uri="{BB962C8B-B14F-4D97-AF65-F5344CB8AC3E}">
        <p14:creationId xmlns:p14="http://schemas.microsoft.com/office/powerpoint/2010/main" val="2821021536"/>
      </p:ext>
    </p:extLst>
  </p:cSld>
  <p:clrMapOvr>
    <a:masterClrMapping/>
  </p:clrMapOvr>
  <p:transition>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chemeClr val="accent1"/>
                </a:solidFill>
                <a:latin typeface="Arial" pitchFamily="34" charset="0"/>
                <a:cs typeface="Arial" pitchFamily="34" charset="0"/>
              </a:rPr>
              <a:t>Illinois</a:t>
            </a:r>
            <a:r>
              <a:rPr lang="en-US" sz="3600" b="1" dirty="0" smtClean="0">
                <a:latin typeface="Arial" pitchFamily="34" charset="0"/>
                <a:cs typeface="Arial" pitchFamily="34" charset="0"/>
              </a:rPr>
              <a:t> Community College Board (ICCB) Performance Funding</a:t>
            </a:r>
            <a:endParaRPr lang="en-US"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2D175939-528F-4B1F-A4C2-DA19350F2BD6}" type="slidenum">
              <a:rPr lang="en-US" smtClean="0"/>
              <a:pPr/>
              <a:t>33</a:t>
            </a:fld>
            <a:endParaRPr lang="en-US" dirty="0"/>
          </a:p>
        </p:txBody>
      </p:sp>
      <p:sp>
        <p:nvSpPr>
          <p:cNvPr id="3" name="Content Placeholder 2"/>
          <p:cNvSpPr>
            <a:spLocks noGrp="1"/>
          </p:cNvSpPr>
          <p:nvPr>
            <p:ph sz="quarter" idx="1"/>
          </p:nvPr>
        </p:nvSpPr>
        <p:spPr>
          <a:xfrm>
            <a:off x="152400" y="1752600"/>
            <a:ext cx="8534400" cy="4953000"/>
          </a:xfrm>
        </p:spPr>
        <p:txBody>
          <a:bodyPr>
            <a:normAutofit fontScale="92500"/>
          </a:bodyPr>
          <a:lstStyle/>
          <a:p>
            <a:r>
              <a:rPr lang="en-US" sz="2600" dirty="0" smtClean="0"/>
              <a:t>ICCB Performance Based Funding Committee decided on appropriate community college system metrics.  </a:t>
            </a:r>
          </a:p>
          <a:p>
            <a:r>
              <a:rPr lang="en-US" sz="2600" dirty="0" smtClean="0"/>
              <a:t>Universities and Community Colleges have separate models.</a:t>
            </a:r>
          </a:p>
          <a:p>
            <a:r>
              <a:rPr lang="en-US" sz="2600" dirty="0" smtClean="0"/>
              <a:t>Overall Illinois PBF Goal -- Help achieve the Illinois State goal of 60% of Illinois adults with post secondary credentials by 2025. </a:t>
            </a:r>
          </a:p>
          <a:p>
            <a:r>
              <a:rPr lang="en-US" sz="2600" dirty="0" smtClean="0"/>
              <a:t>ICCB PBF is an outcome-based, continuous improvement model.  It utilizes a formula that focuses on community colleges competing against themselves.  Looks only at one-year change. </a:t>
            </a:r>
          </a:p>
          <a:p>
            <a:pPr lvl="1"/>
            <a:r>
              <a:rPr lang="en-US" sz="2200" dirty="0" smtClean="0"/>
              <a:t>For production metrics, enrollment fluctuation is weighted. </a:t>
            </a:r>
          </a:p>
          <a:p>
            <a:r>
              <a:rPr lang="en-US" sz="2600" dirty="0" smtClean="0"/>
              <a:t>PBF metric methodologies must be explainable and easily understood.</a:t>
            </a:r>
          </a:p>
          <a:p>
            <a:endParaRPr lang="en-US" dirty="0"/>
          </a:p>
        </p:txBody>
      </p:sp>
      <p:sp>
        <p:nvSpPr>
          <p:cNvPr id="6" name="Rectangle 5"/>
          <p:cNvSpPr/>
          <p:nvPr/>
        </p:nvSpPr>
        <p:spPr>
          <a:xfrm>
            <a:off x="7620000" y="5715000"/>
            <a:ext cx="152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3" cstate="print">
            <a:clrChange>
              <a:clrFrom>
                <a:srgbClr val="FFFFFF"/>
              </a:clrFrom>
              <a:clrTo>
                <a:srgbClr val="FFFFFF">
                  <a:alpha val="0"/>
                </a:srgbClr>
              </a:clrTo>
            </a:clrChange>
          </a:blip>
          <a:stretch>
            <a:fillRect/>
          </a:stretch>
        </p:blipFill>
        <p:spPr>
          <a:xfrm>
            <a:off x="8180070" y="5829300"/>
            <a:ext cx="963930" cy="914400"/>
          </a:xfrm>
          <a:prstGeom prst="rect">
            <a:avLst/>
          </a:prstGeom>
          <a:ln>
            <a:noFill/>
          </a:ln>
        </p:spPr>
      </p:pic>
    </p:spTree>
    <p:extLst>
      <p:ext uri="{BB962C8B-B14F-4D97-AF65-F5344CB8AC3E}">
        <p14:creationId xmlns:p14="http://schemas.microsoft.com/office/powerpoint/2010/main" val="1251991920"/>
      </p:ext>
    </p:extLst>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pPr algn="ctr"/>
            <a:r>
              <a:rPr lang="en-US" sz="3600" b="1" dirty="0" smtClean="0">
                <a:solidFill>
                  <a:schemeClr val="accent1"/>
                </a:solidFill>
                <a:latin typeface="Arial" pitchFamily="34" charset="0"/>
                <a:cs typeface="Arial" pitchFamily="34" charset="0"/>
              </a:rPr>
              <a:t>Illinois</a:t>
            </a:r>
            <a:r>
              <a:rPr lang="en-US" sz="3600" b="1" dirty="0" smtClean="0">
                <a:latin typeface="Arial" pitchFamily="34" charset="0"/>
                <a:cs typeface="Arial" pitchFamily="34" charset="0"/>
              </a:rPr>
              <a:t> Community College Board (ICCB) Performance Funding Indicators</a:t>
            </a:r>
            <a:endParaRPr lang="en-US"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2D175939-528F-4B1F-A4C2-DA19350F2BD6}" type="slidenum">
              <a:rPr lang="en-US" smtClean="0"/>
              <a:pPr/>
              <a:t>34</a:t>
            </a:fld>
            <a:endParaRPr lang="en-US" dirty="0"/>
          </a:p>
        </p:txBody>
      </p:sp>
      <p:sp>
        <p:nvSpPr>
          <p:cNvPr id="3" name="Content Placeholder 2"/>
          <p:cNvSpPr>
            <a:spLocks noGrp="1"/>
          </p:cNvSpPr>
          <p:nvPr>
            <p:ph sz="quarter" idx="1"/>
          </p:nvPr>
        </p:nvSpPr>
        <p:spPr>
          <a:xfrm>
            <a:off x="228600" y="1600200"/>
            <a:ext cx="8610600" cy="5257800"/>
          </a:xfrm>
        </p:spPr>
        <p:txBody>
          <a:bodyPr>
            <a:normAutofit/>
          </a:bodyPr>
          <a:lstStyle/>
          <a:p>
            <a:r>
              <a:rPr lang="en-US" sz="2700" b="1" u="sng" dirty="0" smtClean="0"/>
              <a:t>General Outcome </a:t>
            </a:r>
          </a:p>
          <a:p>
            <a:pPr lvl="2"/>
            <a:r>
              <a:rPr lang="en-US" sz="2200" dirty="0" smtClean="0"/>
              <a:t>Degree and Certificate Completion.</a:t>
            </a:r>
          </a:p>
          <a:p>
            <a:r>
              <a:rPr lang="en-US" sz="2700" b="1" u="sng" dirty="0" smtClean="0"/>
              <a:t>Progress Outcome</a:t>
            </a:r>
          </a:p>
          <a:p>
            <a:pPr lvl="2"/>
            <a:r>
              <a:rPr lang="en-US" sz="2200" dirty="0" smtClean="0"/>
              <a:t>Transfer to a four year institution.</a:t>
            </a:r>
          </a:p>
          <a:p>
            <a:pPr lvl="2"/>
            <a:r>
              <a:rPr lang="en-US" sz="2200" dirty="0" smtClean="0"/>
              <a:t>Developmental Education Advancement.</a:t>
            </a:r>
          </a:p>
          <a:p>
            <a:pPr lvl="2"/>
            <a:r>
              <a:rPr lang="en-US" sz="2200" dirty="0" smtClean="0"/>
              <a:t>Transfer to a community college.</a:t>
            </a:r>
          </a:p>
          <a:p>
            <a:pPr lvl="2"/>
            <a:r>
              <a:rPr lang="en-US" sz="2200" dirty="0" smtClean="0"/>
              <a:t>Momentum Points (I. Credit Accumulation; II. AE Transition into Postsecondary; and III. AE Levels Gained).</a:t>
            </a:r>
          </a:p>
          <a:p>
            <a:r>
              <a:rPr lang="en-US" sz="2700" b="1" u="sng" dirty="0" smtClean="0"/>
              <a:t>Subgroup Outcome</a:t>
            </a:r>
          </a:p>
          <a:p>
            <a:pPr lvl="2"/>
            <a:r>
              <a:rPr lang="en-US" sz="2200" dirty="0" smtClean="0"/>
              <a:t>Degree and Certificate Completion of “At Risk” students.</a:t>
            </a:r>
          </a:p>
          <a:p>
            <a:r>
              <a:rPr lang="en-US" sz="2700" b="1" u="sng" dirty="0" smtClean="0"/>
              <a:t>High Need Subjects</a:t>
            </a:r>
          </a:p>
        </p:txBody>
      </p:sp>
      <p:sp>
        <p:nvSpPr>
          <p:cNvPr id="6" name="Rectangle 5"/>
          <p:cNvSpPr/>
          <p:nvPr/>
        </p:nvSpPr>
        <p:spPr>
          <a:xfrm>
            <a:off x="7848600" y="5715000"/>
            <a:ext cx="1295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a:blip r:embed="rId3" cstate="print">
            <a:clrChange>
              <a:clrFrom>
                <a:srgbClr val="FFFFFF"/>
              </a:clrFrom>
              <a:clrTo>
                <a:srgbClr val="FFFFFF">
                  <a:alpha val="0"/>
                </a:srgbClr>
              </a:clrTo>
            </a:clrChange>
          </a:blip>
          <a:stretch>
            <a:fillRect/>
          </a:stretch>
        </p:blipFill>
        <p:spPr>
          <a:xfrm>
            <a:off x="8159215" y="5829300"/>
            <a:ext cx="963930" cy="914400"/>
          </a:xfrm>
          <a:prstGeom prst="rect">
            <a:avLst/>
          </a:prstGeom>
          <a:ln>
            <a:noFill/>
          </a:ln>
        </p:spPr>
      </p:pic>
    </p:spTree>
    <p:extLst>
      <p:ext uri="{BB962C8B-B14F-4D97-AF65-F5344CB8AC3E}">
        <p14:creationId xmlns:p14="http://schemas.microsoft.com/office/powerpoint/2010/main" val="2939221377"/>
      </p:ext>
    </p:extLst>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Autofit/>
          </a:bodyPr>
          <a:lstStyle/>
          <a:p>
            <a:pPr algn="ctr"/>
            <a:r>
              <a:rPr lang="en-US" sz="3600" b="1" dirty="0" smtClean="0">
                <a:latin typeface="Arial" pitchFamily="34" charset="0"/>
                <a:cs typeface="Arial" pitchFamily="34" charset="0"/>
              </a:rPr>
              <a:t>Performance Funding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Selected Benefits</a:t>
            </a:r>
            <a:endParaRPr lang="en-US" sz="36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normAutofit fontScale="85000" lnSpcReduction="20000"/>
          </a:bodyPr>
          <a:lstStyle/>
          <a:p>
            <a:fld id="{2D175939-528F-4B1F-A4C2-DA19350F2BD6}" type="slidenum">
              <a:rPr lang="en-US" smtClean="0"/>
              <a:pPr/>
              <a:t>35</a:t>
            </a:fld>
            <a:endParaRPr lang="en-US" dirty="0"/>
          </a:p>
        </p:txBody>
      </p:sp>
      <p:sp>
        <p:nvSpPr>
          <p:cNvPr id="3" name="Content Placeholder 2"/>
          <p:cNvSpPr>
            <a:spLocks noGrp="1"/>
          </p:cNvSpPr>
          <p:nvPr>
            <p:ph sz="quarter" idx="1"/>
          </p:nvPr>
        </p:nvSpPr>
        <p:spPr>
          <a:xfrm>
            <a:off x="152400" y="1600200"/>
            <a:ext cx="8839200" cy="4419600"/>
          </a:xfrm>
        </p:spPr>
        <p:txBody>
          <a:bodyPr>
            <a:normAutofit fontScale="92500" lnSpcReduction="10000"/>
          </a:bodyPr>
          <a:lstStyle/>
          <a:p>
            <a:r>
              <a:rPr lang="en-US" dirty="0" smtClean="0"/>
              <a:t>Increased awareness and alignment of institutional mission and goals with the state’s agenda and expectations.</a:t>
            </a:r>
          </a:p>
          <a:p>
            <a:r>
              <a:rPr lang="en-US" dirty="0" smtClean="0"/>
              <a:t>Increased healthy competition between colleges.</a:t>
            </a:r>
          </a:p>
          <a:p>
            <a:r>
              <a:rPr lang="en-US" dirty="0" smtClean="0"/>
              <a:t>Increased use of data in planning and decision making.</a:t>
            </a:r>
          </a:p>
          <a:p>
            <a:pPr>
              <a:buNone/>
            </a:pPr>
            <a:r>
              <a:rPr lang="en-US" dirty="0" smtClean="0"/>
              <a:t>__________</a:t>
            </a:r>
          </a:p>
          <a:p>
            <a:r>
              <a:rPr lang="en-US" dirty="0" smtClean="0"/>
              <a:t>Helps set priorities and requires that metrics are operationalized.</a:t>
            </a:r>
          </a:p>
          <a:p>
            <a:r>
              <a:rPr lang="en-US" dirty="0" smtClean="0"/>
              <a:t>Elevated accountability – conveys to policymakers and stakeholders a willingness to be funded for results and progress.</a:t>
            </a:r>
          </a:p>
          <a:p>
            <a:endParaRPr lang="en-US" dirty="0"/>
          </a:p>
        </p:txBody>
      </p:sp>
      <p:sp>
        <p:nvSpPr>
          <p:cNvPr id="6" name="Rectangle 5"/>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33400" y="6096000"/>
            <a:ext cx="8077200" cy="461665"/>
          </a:xfrm>
          <a:prstGeom prst="rect">
            <a:avLst/>
          </a:prstGeom>
          <a:noFill/>
        </p:spPr>
        <p:txBody>
          <a:bodyPr wrap="square" rtlCol="0">
            <a:spAutoFit/>
          </a:bodyPr>
          <a:lstStyle/>
          <a:p>
            <a:r>
              <a:rPr lang="en-US" sz="1200" dirty="0" smtClean="0"/>
              <a:t>Source: Friedel, Thornton, D’Amico, and Katsinas (September 2013). “</a:t>
            </a:r>
            <a:r>
              <a:rPr lang="en-US" sz="1200" dirty="0" smtClean="0">
                <a:hlinkClick r:id="rId3"/>
              </a:rPr>
              <a:t>Performance-Based Funding: The National Landscape</a:t>
            </a:r>
            <a:r>
              <a:rPr lang="en-US" sz="1200" dirty="0" smtClean="0"/>
              <a:t>.” </a:t>
            </a:r>
          </a:p>
          <a:p>
            <a:r>
              <a:rPr lang="en-US" sz="1200" dirty="0" smtClean="0"/>
              <a:t> The University of Alabama Education Policy Center.  </a:t>
            </a:r>
            <a:endParaRPr lang="en-US" sz="1200" dirty="0"/>
          </a:p>
        </p:txBody>
      </p:sp>
    </p:spTree>
    <p:extLst>
      <p:ext uri="{BB962C8B-B14F-4D97-AF65-F5344CB8AC3E}">
        <p14:creationId xmlns:p14="http://schemas.microsoft.com/office/powerpoint/2010/main" val="1190435149"/>
      </p:ext>
    </p:extLst>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Autofit/>
          </a:bodyPr>
          <a:lstStyle/>
          <a:p>
            <a:pPr algn="ctr"/>
            <a:r>
              <a:rPr lang="en-US" sz="3600" b="1" dirty="0" smtClean="0">
                <a:latin typeface="Arial" pitchFamily="34" charset="0"/>
                <a:cs typeface="Arial" pitchFamily="34" charset="0"/>
              </a:rPr>
              <a:t>Performance Funding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Selected Benefits</a:t>
            </a:r>
            <a:endParaRPr lang="en-US" sz="3600" b="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36</a:t>
            </a:fld>
            <a:endParaRPr lang="en-US" dirty="0"/>
          </a:p>
        </p:txBody>
      </p:sp>
      <p:sp>
        <p:nvSpPr>
          <p:cNvPr id="3" name="Content Placeholder 2"/>
          <p:cNvSpPr>
            <a:spLocks noGrp="1"/>
          </p:cNvSpPr>
          <p:nvPr>
            <p:ph sz="quarter" idx="1"/>
          </p:nvPr>
        </p:nvSpPr>
        <p:spPr>
          <a:xfrm>
            <a:off x="457200" y="1676400"/>
            <a:ext cx="8229600" cy="3886200"/>
          </a:xfrm>
        </p:spPr>
        <p:txBody>
          <a:bodyPr/>
          <a:lstStyle/>
          <a:p>
            <a:pPr marL="0" indent="0">
              <a:buNone/>
            </a:pPr>
            <a:r>
              <a:rPr lang="en-US" dirty="0" smtClean="0"/>
              <a:t>Opportunity to better align incentives with desired results for:</a:t>
            </a:r>
          </a:p>
          <a:p>
            <a:r>
              <a:rPr lang="en-US" dirty="0" smtClean="0"/>
              <a:t>Institutions (state subsidy).</a:t>
            </a:r>
          </a:p>
          <a:p>
            <a:r>
              <a:rPr lang="en-US" dirty="0" smtClean="0"/>
              <a:t>Students (financial aid, tuition, instructional delivery).</a:t>
            </a:r>
          </a:p>
          <a:p>
            <a:r>
              <a:rPr lang="en-US" dirty="0" smtClean="0"/>
              <a:t>Faculty (tenure/promotion/financial awards).</a:t>
            </a:r>
          </a:p>
          <a:p>
            <a:r>
              <a:rPr lang="en-US" dirty="0" smtClean="0"/>
              <a:t>Staff (promotion/financial awards).</a:t>
            </a:r>
          </a:p>
          <a:p>
            <a:endParaRPr lang="en-US" dirty="0"/>
          </a:p>
        </p:txBody>
      </p:sp>
      <p:sp>
        <p:nvSpPr>
          <p:cNvPr id="4" name="TextBox 3"/>
          <p:cNvSpPr txBox="1"/>
          <p:nvPr/>
        </p:nvSpPr>
        <p:spPr>
          <a:xfrm>
            <a:off x="521368" y="6096000"/>
            <a:ext cx="7467600" cy="646331"/>
          </a:xfrm>
          <a:prstGeom prst="rect">
            <a:avLst/>
          </a:prstGeom>
          <a:noFill/>
        </p:spPr>
        <p:txBody>
          <a:bodyPr wrap="square" rtlCol="0">
            <a:spAutoFit/>
          </a:bodyPr>
          <a:lstStyle/>
          <a:p>
            <a:r>
              <a:rPr lang="en-US" dirty="0" smtClean="0"/>
              <a:t>Source: Richard Petrick (2010), Ohio Board of Regents. “Aligning State Resources to Better Promote Student Success.” </a:t>
            </a:r>
            <a:endParaRPr lang="en-US" dirty="0"/>
          </a:p>
        </p:txBody>
      </p:sp>
      <p:sp>
        <p:nvSpPr>
          <p:cNvPr id="5" name="Rectangle 4"/>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6676360"/>
      </p:ext>
    </p:extLst>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990600"/>
          </a:xfrm>
        </p:spPr>
        <p:txBody>
          <a:bodyPr>
            <a:noAutofit/>
          </a:bodyPr>
          <a:lstStyle/>
          <a:p>
            <a:pPr algn="ctr"/>
            <a:r>
              <a:rPr lang="en-US" sz="3600" b="1" dirty="0" smtClean="0">
                <a:latin typeface="Arial" pitchFamily="34" charset="0"/>
                <a:cs typeface="Arial" pitchFamily="34" charset="0"/>
              </a:rPr>
              <a:t>Performance Funding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Selected Challenges</a:t>
            </a:r>
            <a:endParaRPr lang="en-US" sz="3600" b="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37</a:t>
            </a:fld>
            <a:endParaRPr lang="en-US" dirty="0"/>
          </a:p>
        </p:txBody>
      </p:sp>
      <p:sp>
        <p:nvSpPr>
          <p:cNvPr id="3" name="Content Placeholder 2"/>
          <p:cNvSpPr>
            <a:spLocks noGrp="1"/>
          </p:cNvSpPr>
          <p:nvPr>
            <p:ph sz="quarter" idx="1"/>
          </p:nvPr>
        </p:nvSpPr>
        <p:spPr>
          <a:xfrm>
            <a:off x="457200" y="1394460"/>
            <a:ext cx="8229600" cy="4953000"/>
          </a:xfrm>
        </p:spPr>
        <p:txBody>
          <a:bodyPr>
            <a:noAutofit/>
          </a:bodyPr>
          <a:lstStyle/>
          <a:p>
            <a:r>
              <a:rPr lang="en-US" sz="2300" dirty="0" smtClean="0"/>
              <a:t>Potential pressure to lower academic standards.</a:t>
            </a:r>
          </a:p>
          <a:p>
            <a:r>
              <a:rPr lang="en-US" sz="2300" dirty="0" smtClean="0"/>
              <a:t>Narrowing of the open-door: will colleges be incentivized to encourage students who are more likely to succeed and discourage disadvantaged students (e.g., minority, low income)?</a:t>
            </a:r>
          </a:p>
          <a:p>
            <a:r>
              <a:rPr lang="en-US" sz="2300" dirty="0" smtClean="0"/>
              <a:t>Many aspects of student success can be difficult to measure.</a:t>
            </a:r>
          </a:p>
          <a:p>
            <a:r>
              <a:rPr lang="en-US" sz="2300" dirty="0" smtClean="0"/>
              <a:t>Adopting performance-based funding when colleges are under-funded can be problematic.  Colleges with a reasonable base operating budget are better positioned to expend the additional resources required to implement new initiatives.</a:t>
            </a:r>
          </a:p>
          <a:p>
            <a:r>
              <a:rPr lang="en-US" sz="2300" dirty="0" smtClean="0"/>
              <a:t>Some colleges lack the resources or capacity to adapt quickly to new funding rules and expectations.  Colleges that underperform will get less money than they otherwise would, which does</a:t>
            </a:r>
          </a:p>
          <a:p>
            <a:pPr marL="0" indent="0">
              <a:buNone/>
            </a:pPr>
            <a:r>
              <a:rPr lang="en-US" sz="2300" dirty="0" smtClean="0"/>
              <a:t>    not help with improvement.</a:t>
            </a:r>
            <a:endParaRPr lang="en-US" sz="2300" dirty="0"/>
          </a:p>
        </p:txBody>
      </p:sp>
      <p:sp>
        <p:nvSpPr>
          <p:cNvPr id="4" name="TextBox 3"/>
          <p:cNvSpPr txBox="1"/>
          <p:nvPr/>
        </p:nvSpPr>
        <p:spPr>
          <a:xfrm>
            <a:off x="609600" y="6477000"/>
            <a:ext cx="8077200" cy="276999"/>
          </a:xfrm>
          <a:prstGeom prst="rect">
            <a:avLst/>
          </a:prstGeom>
          <a:noFill/>
        </p:spPr>
        <p:txBody>
          <a:bodyPr wrap="square" rtlCol="0">
            <a:spAutoFit/>
          </a:bodyPr>
          <a:lstStyle/>
          <a:p>
            <a:r>
              <a:rPr lang="en-US" sz="1200" dirty="0" smtClean="0"/>
              <a:t>Source: Dougherty &amp; Hong (2006); Jenkins, Ellwein, &amp; Boswell (2009); Shulock (2011)</a:t>
            </a:r>
            <a:endParaRPr lang="en-US" sz="1200" dirty="0"/>
          </a:p>
        </p:txBody>
      </p:sp>
      <p:sp>
        <p:nvSpPr>
          <p:cNvPr id="5" name="Rectangle 4"/>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7449632"/>
      </p:ext>
    </p:extLst>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Arial" pitchFamily="34" charset="0"/>
                <a:cs typeface="Arial" pitchFamily="34" charset="0"/>
              </a:rPr>
              <a:t>Performance Funding </a:t>
            </a:r>
            <a:br>
              <a:rPr lang="en-US" b="1" dirty="0" smtClean="0">
                <a:latin typeface="Arial" pitchFamily="34" charset="0"/>
                <a:cs typeface="Arial" pitchFamily="34" charset="0"/>
              </a:rPr>
            </a:br>
            <a:r>
              <a:rPr lang="en-US" b="1" dirty="0" smtClean="0">
                <a:latin typeface="Arial" pitchFamily="34" charset="0"/>
                <a:cs typeface="Arial" pitchFamily="34" charset="0"/>
              </a:rPr>
              <a:t>Selected Challenges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2D175939-528F-4B1F-A4C2-DA19350F2BD6}" type="slidenum">
              <a:rPr lang="en-US" smtClean="0"/>
              <a:pPr/>
              <a:t>38</a:t>
            </a:fld>
            <a:endParaRPr lang="en-US" dirty="0"/>
          </a:p>
        </p:txBody>
      </p:sp>
      <p:sp>
        <p:nvSpPr>
          <p:cNvPr id="3" name="Content Placeholder 2"/>
          <p:cNvSpPr>
            <a:spLocks noGrp="1"/>
          </p:cNvSpPr>
          <p:nvPr>
            <p:ph sz="quarter" idx="1"/>
          </p:nvPr>
        </p:nvSpPr>
        <p:spPr/>
        <p:txBody>
          <a:bodyPr/>
          <a:lstStyle/>
          <a:p>
            <a:r>
              <a:rPr lang="en-US" dirty="0" smtClean="0"/>
              <a:t>Sustaining momentum with little or no “new” or “in addition to” funding.</a:t>
            </a:r>
          </a:p>
          <a:p>
            <a:r>
              <a:rPr lang="en-US" dirty="0" smtClean="0"/>
              <a:t>Establishing a level playing field.</a:t>
            </a:r>
          </a:p>
          <a:p>
            <a:r>
              <a:rPr lang="en-US" dirty="0" smtClean="0"/>
              <a:t>Recognizing both progress and performance.</a:t>
            </a:r>
          </a:p>
          <a:p>
            <a:r>
              <a:rPr lang="en-US" dirty="0" smtClean="0"/>
              <a:t>Creating measures that institutions can impact more directly within a reasonable timeframe.</a:t>
            </a:r>
          </a:p>
          <a:p>
            <a:r>
              <a:rPr lang="en-US" dirty="0" smtClean="0"/>
              <a:t>Providing a balanced approach.</a:t>
            </a:r>
          </a:p>
          <a:p>
            <a:pPr>
              <a:buNone/>
            </a:pPr>
            <a:endParaRPr lang="en-US" dirty="0" smtClean="0"/>
          </a:p>
          <a:p>
            <a:endParaRPr lang="en-US" dirty="0"/>
          </a:p>
        </p:txBody>
      </p:sp>
      <p:sp>
        <p:nvSpPr>
          <p:cNvPr id="4" name="Rectangle 3"/>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Funding &amp; NCCBP Data</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dirty="0" smtClean="0"/>
              <a:t>Timing – Some Form of Performance Funding 2.0 Taking Hold in About 75% of States.</a:t>
            </a:r>
          </a:p>
          <a:p>
            <a:r>
              <a:rPr lang="en-US" dirty="0" smtClean="0"/>
              <a:t>Dollar Amount Earned &amp; Percent of Budget Earned Through Performance Funding?</a:t>
            </a:r>
          </a:p>
          <a:p>
            <a:r>
              <a:rPr lang="en-US" dirty="0" smtClean="0"/>
              <a:t>Types of Measures in Use </a:t>
            </a:r>
            <a:r>
              <a:rPr lang="en-US" dirty="0"/>
              <a:t>– </a:t>
            </a:r>
            <a:r>
              <a:rPr lang="en-US" dirty="0" smtClean="0"/>
              <a:t>Outcomes, Progress, Subgroup (e.g., Pell), High-need Subjects (e.g., STEM, healthcare).</a:t>
            </a:r>
            <a:endParaRPr lang="en-US" dirty="0"/>
          </a:p>
          <a:p>
            <a:r>
              <a:rPr lang="en-US" dirty="0" smtClean="0"/>
              <a:t>Other.</a:t>
            </a:r>
            <a:endParaRPr lang="en-US" dirty="0"/>
          </a:p>
        </p:txBody>
      </p:sp>
      <p:sp>
        <p:nvSpPr>
          <p:cNvPr id="6" name="TextBox 5"/>
          <p:cNvSpPr txBox="1"/>
          <p:nvPr/>
        </p:nvSpPr>
        <p:spPr>
          <a:xfrm>
            <a:off x="7924800" y="5791200"/>
            <a:ext cx="1219200" cy="1066800"/>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2121688641"/>
      </p:ext>
    </p:extLst>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pPr algn="ctr"/>
            <a:r>
              <a:rPr lang="en-US" sz="3600" b="1" dirty="0" smtClean="0">
                <a:latin typeface="Arial" pitchFamily="34" charset="0"/>
                <a:cs typeface="Arial" pitchFamily="34" charset="0"/>
              </a:rPr>
              <a:t>Common Performance Based Funding Measures 1990 -2010</a:t>
            </a:r>
            <a:endParaRPr lang="en-US" sz="3600" b="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4</a:t>
            </a:fld>
            <a:endParaRPr lang="en-US" dirty="0"/>
          </a:p>
        </p:txBody>
      </p:sp>
      <p:sp>
        <p:nvSpPr>
          <p:cNvPr id="3" name="Content Placeholder 2"/>
          <p:cNvSpPr>
            <a:spLocks noGrp="1"/>
          </p:cNvSpPr>
          <p:nvPr>
            <p:ph sz="quarter" idx="1"/>
          </p:nvPr>
        </p:nvSpPr>
        <p:spPr>
          <a:xfrm>
            <a:off x="457200" y="1524000"/>
            <a:ext cx="8229600" cy="4373563"/>
          </a:xfrm>
          <a:solidFill>
            <a:schemeClr val="bg1"/>
          </a:solidFill>
        </p:spPr>
        <p:txBody>
          <a:bodyPr>
            <a:normAutofit fontScale="85000" lnSpcReduction="20000"/>
          </a:bodyPr>
          <a:lstStyle/>
          <a:p>
            <a:r>
              <a:rPr lang="en-US" b="1" u="sng" dirty="0" smtClean="0"/>
              <a:t>Outcomes</a:t>
            </a:r>
          </a:p>
          <a:p>
            <a:pPr lvl="1"/>
            <a:r>
              <a:rPr lang="en-US" dirty="0" smtClean="0"/>
              <a:t>Degree completions.</a:t>
            </a:r>
          </a:p>
          <a:p>
            <a:pPr lvl="1"/>
            <a:r>
              <a:rPr lang="en-US" dirty="0" smtClean="0"/>
              <a:t>Graduation rates.</a:t>
            </a:r>
          </a:p>
          <a:p>
            <a:pPr lvl="1"/>
            <a:r>
              <a:rPr lang="en-US" dirty="0" smtClean="0"/>
              <a:t>Student scores on licensure exams.</a:t>
            </a:r>
          </a:p>
          <a:p>
            <a:pPr lvl="1"/>
            <a:r>
              <a:rPr lang="en-US" dirty="0" smtClean="0"/>
              <a:t>Job placement rates</a:t>
            </a:r>
          </a:p>
          <a:p>
            <a:r>
              <a:rPr lang="en-US" b="1" u="sng" dirty="0" smtClean="0"/>
              <a:t>Progress</a:t>
            </a:r>
          </a:p>
          <a:p>
            <a:pPr lvl="1"/>
            <a:r>
              <a:rPr lang="en-US" dirty="0" smtClean="0"/>
              <a:t>Student retention.</a:t>
            </a:r>
          </a:p>
          <a:p>
            <a:pPr lvl="1"/>
            <a:r>
              <a:rPr lang="en-US" dirty="0" smtClean="0"/>
              <a:t>Transfer rates.</a:t>
            </a:r>
          </a:p>
          <a:p>
            <a:r>
              <a:rPr lang="en-US" b="1" u="sng" dirty="0" smtClean="0"/>
              <a:t>Subgroup</a:t>
            </a:r>
          </a:p>
          <a:p>
            <a:pPr lvl="1"/>
            <a:r>
              <a:rPr lang="en-US" dirty="0" smtClean="0"/>
              <a:t>Campus diversity.</a:t>
            </a:r>
          </a:p>
          <a:p>
            <a:r>
              <a:rPr lang="en-US" b="1" u="sng" dirty="0" smtClean="0"/>
              <a:t>Other</a:t>
            </a:r>
          </a:p>
          <a:p>
            <a:pPr lvl="1"/>
            <a:r>
              <a:rPr lang="en-US" dirty="0" smtClean="0"/>
              <a:t>Faculty productivity.</a:t>
            </a:r>
          </a:p>
          <a:p>
            <a:endParaRPr lang="en-US" dirty="0"/>
          </a:p>
        </p:txBody>
      </p:sp>
      <p:sp>
        <p:nvSpPr>
          <p:cNvPr id="4" name="TextBox 3"/>
          <p:cNvSpPr txBox="1"/>
          <p:nvPr/>
        </p:nvSpPr>
        <p:spPr>
          <a:xfrm>
            <a:off x="457200" y="5867400"/>
            <a:ext cx="8534400" cy="1200329"/>
          </a:xfrm>
          <a:prstGeom prst="rect">
            <a:avLst/>
          </a:prstGeom>
          <a:noFill/>
        </p:spPr>
        <p:txBody>
          <a:bodyPr wrap="square" rtlCol="0">
            <a:spAutoFit/>
          </a:bodyPr>
          <a:lstStyle/>
          <a:p>
            <a:r>
              <a:rPr lang="en-US" dirty="0" smtClean="0"/>
              <a:t>Source: Tandberg D.A. &amp; Hillman, N.W.  (2013).  State funding for higher education: Silver bullet or red herring? </a:t>
            </a:r>
            <a:r>
              <a:rPr lang="en-US" dirty="0">
                <a:hlinkClick r:id="rId3"/>
              </a:rPr>
              <a:t>Wisconsin Center for Advancement of Postsecondary Education. </a:t>
            </a:r>
            <a:r>
              <a:rPr lang="en-US" dirty="0" smtClean="0"/>
              <a:t>Typology from Education Policy Center || The University of Alabama (2013).</a:t>
            </a:r>
          </a:p>
          <a:p>
            <a:endParaRPr lang="en-US" dirty="0"/>
          </a:p>
        </p:txBody>
      </p:sp>
    </p:spTree>
    <p:extLst>
      <p:ext uri="{BB962C8B-B14F-4D97-AF65-F5344CB8AC3E}">
        <p14:creationId xmlns:p14="http://schemas.microsoft.com/office/powerpoint/2010/main" val="2976335169"/>
      </p:ext>
    </p:extLst>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pPr algn="ctr"/>
            <a:r>
              <a:rPr lang="en-US" b="1" dirty="0" smtClean="0">
                <a:solidFill>
                  <a:srgbClr val="775F55"/>
                </a:solidFill>
                <a:latin typeface="Arial" pitchFamily="34" charset="0"/>
                <a:cs typeface="Arial" pitchFamily="34" charset="0"/>
              </a:rPr>
              <a:t>Community College</a:t>
            </a:r>
            <a:br>
              <a:rPr lang="en-US" b="1" dirty="0" smtClean="0">
                <a:solidFill>
                  <a:srgbClr val="775F55"/>
                </a:solidFill>
                <a:latin typeface="Arial" pitchFamily="34" charset="0"/>
                <a:cs typeface="Arial" pitchFamily="34" charset="0"/>
              </a:rPr>
            </a:br>
            <a:r>
              <a:rPr lang="en-US" b="1" dirty="0" smtClean="0">
                <a:solidFill>
                  <a:srgbClr val="775F55"/>
                </a:solidFill>
                <a:latin typeface="Arial" pitchFamily="34" charset="0"/>
                <a:cs typeface="Arial" pitchFamily="34" charset="0"/>
              </a:rPr>
              <a:t>Performance Funding</a:t>
            </a:r>
            <a:endParaRPr lang="en-US" dirty="0">
              <a:solidFill>
                <a:srgbClr val="775F55"/>
              </a:solidFill>
            </a:endParaRPr>
          </a:p>
        </p:txBody>
      </p:sp>
      <p:sp>
        <p:nvSpPr>
          <p:cNvPr id="6" name="Slide Number Placeholder 5"/>
          <p:cNvSpPr>
            <a:spLocks noGrp="1"/>
          </p:cNvSpPr>
          <p:nvPr>
            <p:ph type="sldNum" sz="quarter" idx="12"/>
          </p:nvPr>
        </p:nvSpPr>
        <p:spPr/>
        <p:txBody>
          <a:bodyPr>
            <a:normAutofit fontScale="85000" lnSpcReduction="20000"/>
          </a:bodyPr>
          <a:lstStyle/>
          <a:p>
            <a:fld id="{2D175939-528F-4B1F-A4C2-DA19350F2BD6}" type="slidenum">
              <a:rPr lang="en-US" smtClean="0"/>
              <a:pPr/>
              <a:t>40</a:t>
            </a:fld>
            <a:endParaRPr lang="en-US" dirty="0"/>
          </a:p>
        </p:txBody>
      </p:sp>
      <p:sp>
        <p:nvSpPr>
          <p:cNvPr id="3" name="Content Placeholder 2"/>
          <p:cNvSpPr>
            <a:spLocks noGrp="1"/>
          </p:cNvSpPr>
          <p:nvPr>
            <p:ph sz="quarter" idx="1"/>
          </p:nvPr>
        </p:nvSpPr>
        <p:spPr/>
        <p:txBody>
          <a:bodyPr>
            <a:normAutofit lnSpcReduction="10000"/>
          </a:bodyPr>
          <a:lstStyle/>
          <a:p>
            <a:r>
              <a:rPr lang="en-US" sz="2800" dirty="0" smtClean="0"/>
              <a:t>Brief National Perspective.</a:t>
            </a:r>
          </a:p>
          <a:p>
            <a:r>
              <a:rPr lang="en-US" sz="2800" dirty="0" smtClean="0"/>
              <a:t>State Answers to Overview Questions and Approach &amp; Metrics by Indicator Type.</a:t>
            </a:r>
          </a:p>
          <a:p>
            <a:pPr lvl="1"/>
            <a:r>
              <a:rPr lang="en-US" sz="2800" dirty="0" smtClean="0"/>
              <a:t>Florida.</a:t>
            </a:r>
          </a:p>
          <a:p>
            <a:pPr lvl="1"/>
            <a:r>
              <a:rPr lang="en-US" sz="2800" dirty="0" smtClean="0"/>
              <a:t>Texas</a:t>
            </a:r>
          </a:p>
          <a:p>
            <a:pPr lvl="1"/>
            <a:r>
              <a:rPr lang="en-US" sz="2800" dirty="0" smtClean="0"/>
              <a:t>Illinois.</a:t>
            </a:r>
          </a:p>
          <a:p>
            <a:r>
              <a:rPr lang="en-US" sz="2800" dirty="0" smtClean="0">
                <a:cs typeface="Arial" pitchFamily="34" charset="0"/>
              </a:rPr>
              <a:t>Selected</a:t>
            </a:r>
            <a:r>
              <a:rPr lang="en-US" sz="2800" b="1" dirty="0" smtClean="0">
                <a:cs typeface="Arial" pitchFamily="34" charset="0"/>
              </a:rPr>
              <a:t> </a:t>
            </a:r>
            <a:r>
              <a:rPr lang="en-US" sz="2800" dirty="0" smtClean="0">
                <a:cs typeface="Arial" pitchFamily="34" charset="0"/>
              </a:rPr>
              <a:t>Benefits &amp; Challenges of Performance Funding.</a:t>
            </a:r>
          </a:p>
          <a:p>
            <a:r>
              <a:rPr lang="en-US" sz="2800" dirty="0" smtClean="0">
                <a:cs typeface="Arial" pitchFamily="34" charset="0"/>
              </a:rPr>
              <a:t>Performance Funding &amp; the National Community College Benchmarking Project.</a:t>
            </a:r>
            <a:r>
              <a:rPr lang="en-US" sz="2800" dirty="0" smtClean="0"/>
              <a:t> </a:t>
            </a:r>
            <a:endParaRPr lang="en-US" sz="2800" dirty="0"/>
          </a:p>
        </p:txBody>
      </p:sp>
      <p:sp>
        <p:nvSpPr>
          <p:cNvPr id="5" name="Rectangle 4"/>
          <p:cNvSpPr/>
          <p:nvPr/>
        </p:nvSpPr>
        <p:spPr>
          <a:xfrm>
            <a:off x="7696200" y="57912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http://www.jccc.edu/conferences/benchmark/xnhebi-logo-640x360.jpg.pagespeed.ic.JMwS2vRKOU.jpg"/>
          <p:cNvPicPr>
            <a:picLocks noChangeAspect="1" noChangeArrowheads="1"/>
          </p:cNvPicPr>
          <p:nvPr/>
        </p:nvPicPr>
        <p:blipFill>
          <a:blip r:embed="rId2" cstate="print"/>
          <a:srcRect/>
          <a:stretch>
            <a:fillRect/>
          </a:stretch>
        </p:blipFill>
        <p:spPr bwMode="auto">
          <a:xfrm>
            <a:off x="6400800" y="5605400"/>
            <a:ext cx="2721166" cy="1252600"/>
          </a:xfrm>
          <a:prstGeom prst="rect">
            <a:avLst/>
          </a:prstGeom>
          <a:noFill/>
        </p:spPr>
      </p:pic>
    </p:spTree>
    <p:extLst>
      <p:ext uri="{BB962C8B-B14F-4D97-AF65-F5344CB8AC3E}">
        <p14:creationId xmlns:p14="http://schemas.microsoft.com/office/powerpoint/2010/main" val="4276540400"/>
      </p:ext>
    </p:extLst>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072" y="9181"/>
            <a:ext cx="8534400" cy="3124200"/>
          </a:xfrm>
        </p:spPr>
        <p:txBody>
          <a:bodyPr>
            <a:normAutofit fontScale="90000"/>
          </a:bodyPr>
          <a:lstStyle/>
          <a:p>
            <a:pPr algn="ctr"/>
            <a:r>
              <a:rPr lang="en-US" sz="5400" dirty="0" smtClean="0"/>
              <a:t>PERFORMANCE Funding </a:t>
            </a:r>
            <a:r>
              <a:rPr lang="en-US" sz="5400" dirty="0"/>
              <a:t>2.0 </a:t>
            </a:r>
            <a:r>
              <a:rPr lang="en-US" sz="5400" dirty="0" smtClean="0"/>
              <a:t>Developments </a:t>
            </a:r>
            <a:r>
              <a:rPr lang="en-US" sz="5400" dirty="0"/>
              <a:t>in Three States </a:t>
            </a:r>
            <a:r>
              <a:rPr lang="en-US" sz="5400" dirty="0" smtClean="0"/>
              <a:t>– FL, </a:t>
            </a:r>
            <a:r>
              <a:rPr lang="en-US" sz="5400" dirty="0"/>
              <a:t>TX, </a:t>
            </a:r>
            <a:r>
              <a:rPr lang="en-US" sz="5400" dirty="0" smtClean="0"/>
              <a:t>IL</a:t>
            </a:r>
            <a:r>
              <a:rPr lang="en-US" sz="5300" dirty="0" smtClean="0">
                <a:latin typeface="Arial" pitchFamily="34" charset="0"/>
                <a:cs typeface="Arial" pitchFamily="34" charset="0"/>
              </a:rPr>
              <a:t/>
            </a:r>
            <a:br>
              <a:rPr lang="en-US" sz="5300" dirty="0" smtClean="0">
                <a:latin typeface="Arial" pitchFamily="34" charset="0"/>
                <a:cs typeface="Arial" pitchFamily="34" charset="0"/>
              </a:rPr>
            </a:br>
            <a:r>
              <a:rPr lang="en-US" sz="3200" b="1" dirty="0" smtClean="0">
                <a:latin typeface="Arial" pitchFamily="34" charset="0"/>
                <a:cs typeface="Arial" pitchFamily="34" charset="0"/>
              </a:rPr>
              <a:t>2016</a:t>
            </a:r>
            <a:r>
              <a:rPr lang="en-US" sz="3200" dirty="0" smtClean="0">
                <a:latin typeface="Arial" pitchFamily="34" charset="0"/>
                <a:cs typeface="Arial" pitchFamily="34" charset="0"/>
              </a:rPr>
              <a:t> </a:t>
            </a:r>
            <a:r>
              <a:rPr lang="en-US" sz="3200" b="1" dirty="0" smtClean="0">
                <a:latin typeface="Arial" pitchFamily="34" charset="0"/>
                <a:cs typeface="Arial" pitchFamily="34" charset="0"/>
              </a:rPr>
              <a:t>NATIONAL COMMUNITY COLLEGE BENCHMARKING PROJECT MEETING</a:t>
            </a:r>
            <a:endParaRPr lang="en-US" sz="3600" b="1" dirty="0">
              <a:latin typeface="Arial" pitchFamily="34" charset="0"/>
              <a:cs typeface="Arial" pitchFamily="34" charset="0"/>
            </a:endParaRPr>
          </a:p>
        </p:txBody>
      </p:sp>
      <p:sp>
        <p:nvSpPr>
          <p:cNvPr id="3" name="Subtitle 2"/>
          <p:cNvSpPr>
            <a:spLocks noGrp="1"/>
          </p:cNvSpPr>
          <p:nvPr>
            <p:ph type="subTitle" idx="1"/>
          </p:nvPr>
        </p:nvSpPr>
        <p:spPr>
          <a:xfrm>
            <a:off x="152400" y="3733800"/>
            <a:ext cx="9067800" cy="1371600"/>
          </a:xfrm>
        </p:spPr>
        <p:txBody>
          <a:bodyPr>
            <a:noAutofit/>
          </a:bodyPr>
          <a:lstStyle/>
          <a:p>
            <a:endParaRPr lang="en-US" sz="1000" b="1" dirty="0" smtClean="0">
              <a:latin typeface="Arial" pitchFamily="34" charset="0"/>
              <a:cs typeface="Arial" pitchFamily="34" charset="0"/>
            </a:endParaRPr>
          </a:p>
          <a:p>
            <a:r>
              <a:rPr lang="en-US" sz="2400" b="1" u="sng" dirty="0">
                <a:solidFill>
                  <a:schemeClr val="tx1"/>
                </a:solidFill>
                <a:latin typeface="Arial" pitchFamily="34" charset="0"/>
                <a:cs typeface="Arial" pitchFamily="34" charset="0"/>
              </a:rPr>
              <a:t>Scott J. Parke, Ph.D.,</a:t>
            </a:r>
            <a:r>
              <a:rPr lang="en-US" sz="2400" b="1" dirty="0">
                <a:solidFill>
                  <a:schemeClr val="tx1"/>
                </a:solidFill>
                <a:latin typeface="Arial" pitchFamily="34" charset="0"/>
                <a:cs typeface="Arial" pitchFamily="34" charset="0"/>
              </a:rPr>
              <a:t> Vice President for Policy &amp; Planning, </a:t>
            </a:r>
            <a:r>
              <a:rPr lang="en-US" sz="2400" b="1" dirty="0">
                <a:latin typeface="Arial" pitchFamily="34" charset="0"/>
                <a:cs typeface="Arial" pitchFamily="34" charset="0"/>
              </a:rPr>
              <a:t>Collin College (TX) </a:t>
            </a:r>
            <a:r>
              <a:rPr lang="en-US" sz="2400" b="1" dirty="0">
                <a:solidFill>
                  <a:schemeClr val="tx1"/>
                </a:solidFill>
                <a:latin typeface="Arial" pitchFamily="34" charset="0"/>
                <a:cs typeface="Arial" pitchFamily="34" charset="0"/>
              </a:rPr>
              <a:t>(former Vice Chancellor Research &amp; Analytics, Florida College System)</a:t>
            </a:r>
          </a:p>
          <a:p>
            <a:r>
              <a:rPr lang="en-US" sz="2400" b="1" u="sng" dirty="0" smtClean="0">
                <a:latin typeface="Arial" pitchFamily="34" charset="0"/>
                <a:cs typeface="Arial" pitchFamily="34" charset="0"/>
              </a:rPr>
              <a:t>Thomas </a:t>
            </a:r>
            <a:r>
              <a:rPr lang="en-US" sz="2400" b="1" u="sng" dirty="0" smtClean="0">
                <a:latin typeface="Arial" pitchFamily="34" charset="0"/>
                <a:cs typeface="Arial" pitchFamily="34" charset="0"/>
              </a:rPr>
              <a:t>K. Martin, Ph.D.,</a:t>
            </a:r>
            <a:r>
              <a:rPr lang="en-US" sz="2400" b="1" dirty="0" smtClean="0">
                <a:latin typeface="Arial" pitchFamily="34" charset="0"/>
                <a:cs typeface="Arial" pitchFamily="34" charset="0"/>
              </a:rPr>
              <a:t> Associate Vice President for Institutional Research</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Collin College (TX)</a:t>
            </a:r>
          </a:p>
          <a:p>
            <a:pPr algn="l"/>
            <a:r>
              <a:rPr lang="en-US" sz="2400" b="1" u="sng" dirty="0" smtClean="0">
                <a:solidFill>
                  <a:schemeClr val="tx1"/>
                </a:solidFill>
                <a:latin typeface="Arial" pitchFamily="34" charset="0"/>
                <a:cs typeface="Arial" pitchFamily="34" charset="0"/>
              </a:rPr>
              <a:t>Nathan </a:t>
            </a:r>
            <a:r>
              <a:rPr lang="en-US" sz="2400" b="1" u="sng" dirty="0" smtClean="0">
                <a:solidFill>
                  <a:schemeClr val="tx1"/>
                </a:solidFill>
                <a:latin typeface="Arial" pitchFamily="34" charset="0"/>
                <a:cs typeface="Arial" pitchFamily="34" charset="0"/>
              </a:rPr>
              <a:t>R. Wilson, M.A.,</a:t>
            </a:r>
            <a:r>
              <a:rPr lang="en-US" sz="2400" b="1" dirty="0" smtClean="0">
                <a:solidFill>
                  <a:schemeClr val="tx1"/>
                </a:solidFill>
                <a:latin typeface="Arial" pitchFamily="34" charset="0"/>
                <a:cs typeface="Arial" pitchFamily="34" charset="0"/>
              </a:rPr>
              <a:t>  Senior Director for Research &amp; Policy Studies, Illinois Community College Board</a:t>
            </a:r>
          </a:p>
        </p:txBody>
      </p:sp>
      <p:pic>
        <p:nvPicPr>
          <p:cNvPr id="4" name="Picture 2" descr="C:\Users\scott.parke\Pictures\fcsResearch (2) (2).jpg"/>
          <p:cNvPicPr>
            <a:picLocks noChangeAspect="1" noChangeArrowheads="1"/>
          </p:cNvPicPr>
          <p:nvPr/>
        </p:nvPicPr>
        <p:blipFill>
          <a:blip r:embed="rId3" cstate="print"/>
          <a:srcRect/>
          <a:stretch>
            <a:fillRect/>
          </a:stretch>
        </p:blipFill>
        <p:spPr bwMode="auto">
          <a:xfrm>
            <a:off x="5791200" y="6031230"/>
            <a:ext cx="1066800" cy="838200"/>
          </a:xfrm>
          <a:prstGeom prst="rect">
            <a:avLst/>
          </a:prstGeom>
          <a:noFill/>
        </p:spPr>
      </p:pic>
      <p:pic>
        <p:nvPicPr>
          <p:cNvPr id="7" name="Picture 6"/>
          <p:cNvPicPr/>
          <p:nvPr/>
        </p:nvPicPr>
        <p:blipFill>
          <a:blip r:embed="rId4" cstate="print">
            <a:clrChange>
              <a:clrFrom>
                <a:srgbClr val="FFFFFF"/>
              </a:clrFrom>
              <a:clrTo>
                <a:srgbClr val="FFFFFF">
                  <a:alpha val="0"/>
                </a:srgbClr>
              </a:clrTo>
            </a:clrChange>
          </a:blip>
          <a:stretch>
            <a:fillRect/>
          </a:stretch>
        </p:blipFill>
        <p:spPr>
          <a:xfrm>
            <a:off x="8180070" y="5892800"/>
            <a:ext cx="963930" cy="965200"/>
          </a:xfrm>
          <a:prstGeom prst="rect">
            <a:avLst/>
          </a:prstGeom>
          <a:ln>
            <a:noFill/>
          </a:ln>
        </p:spPr>
      </p:pic>
      <p:pic>
        <p:nvPicPr>
          <p:cNvPr id="8" name="Picture 7" descr="cid:image001.png@01D1994B.6C30CEF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510754" y="6031230"/>
            <a:ext cx="762000" cy="750570"/>
          </a:xfrm>
          <a:prstGeom prst="rect">
            <a:avLst/>
          </a:prstGeom>
          <a:noFill/>
          <a:ln>
            <a:noFill/>
          </a:ln>
        </p:spPr>
      </p:pic>
      <p:pic>
        <p:nvPicPr>
          <p:cNvPr id="9" name="Picture 2" descr="http://www.jccc.edu/conferences/benchmark/xnhebi-logo-640x360.jpg.pagespeed.ic.JMwS2vRKOU.jpg"/>
          <p:cNvPicPr>
            <a:picLocks noChangeAspect="1" noChangeArrowheads="1"/>
          </p:cNvPicPr>
          <p:nvPr/>
        </p:nvPicPr>
        <p:blipFill>
          <a:blip r:embed="rId7" cstate="print"/>
          <a:srcRect/>
          <a:stretch>
            <a:fillRect/>
          </a:stretch>
        </p:blipFill>
        <p:spPr bwMode="auto">
          <a:xfrm>
            <a:off x="-76200" y="5987415"/>
            <a:ext cx="2721166" cy="838200"/>
          </a:xfrm>
          <a:prstGeom prst="rect">
            <a:avLst/>
          </a:prstGeom>
          <a:noFill/>
        </p:spPr>
      </p:pic>
    </p:spTree>
    <p:extLst>
      <p:ext uri="{BB962C8B-B14F-4D97-AF65-F5344CB8AC3E}">
        <p14:creationId xmlns:p14="http://schemas.microsoft.com/office/powerpoint/2010/main" val="3209898481"/>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75"/>
            <a:ext cx="9067800" cy="990600"/>
          </a:xfrm>
        </p:spPr>
        <p:txBody>
          <a:bodyPr>
            <a:noAutofit/>
          </a:bodyPr>
          <a:lstStyle/>
          <a:p>
            <a:pPr algn="ctr"/>
            <a:r>
              <a:rPr lang="en-US" sz="3000" dirty="0" smtClean="0">
                <a:latin typeface="Arial" panose="020B0604020202020204" pitchFamily="34" charset="0"/>
                <a:cs typeface="Arial" panose="020B0604020202020204" pitchFamily="34" charset="0"/>
              </a:rPr>
              <a:t>National </a:t>
            </a:r>
            <a:r>
              <a:rPr lang="en-US" sz="3000" dirty="0">
                <a:latin typeface="Arial" panose="020B0604020202020204" pitchFamily="34" charset="0"/>
                <a:cs typeface="Arial" panose="020B0604020202020204" pitchFamily="34" charset="0"/>
              </a:rPr>
              <a:t>Conference of State Legislatures </a:t>
            </a:r>
            <a:r>
              <a:rPr lang="en-US" sz="3000" dirty="0" smtClean="0">
                <a:latin typeface="Arial" pitchFamily="34" charset="0"/>
                <a:cs typeface="Arial" pitchFamily="34" charset="0"/>
              </a:rPr>
              <a:t>Performance Funding National Landscape (7 / 2015)</a:t>
            </a:r>
            <a:endParaRPr lang="en-US" sz="30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normAutofit fontScale="85000" lnSpcReduction="20000"/>
          </a:bodyPr>
          <a:lstStyle/>
          <a:p>
            <a:fld id="{2D175939-528F-4B1F-A4C2-DA19350F2BD6}" type="slidenum">
              <a:rPr lang="en-US" smtClean="0"/>
              <a:pPr/>
              <a:t>5</a:t>
            </a:fld>
            <a:endParaRPr lang="en-US" dirty="0"/>
          </a:p>
        </p:txBody>
      </p:sp>
      <p:pic>
        <p:nvPicPr>
          <p:cNvPr id="8" name="Content Placeholder 7"/>
          <p:cNvPicPr>
            <a:picLocks noGrp="1"/>
          </p:cNvPicPr>
          <p:nvPr>
            <p:ph sz="quarter" idx="1"/>
          </p:nvPr>
        </p:nvPicPr>
        <p:blipFill rotWithShape="1">
          <a:blip r:embed="rId2"/>
          <a:srcRect l="51094" t="15820" r="20156" b="3590"/>
          <a:stretch/>
        </p:blipFill>
        <p:spPr bwMode="auto">
          <a:xfrm>
            <a:off x="838200" y="1516698"/>
            <a:ext cx="7696200" cy="496030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848600" y="5925239"/>
            <a:ext cx="1295400" cy="914400"/>
          </a:xfrm>
          <a:prstGeom prst="rect">
            <a:avLst/>
          </a:prstGeom>
          <a:solidFill>
            <a:schemeClr val="bg1"/>
          </a:solidFill>
          <a:ln>
            <a:noFill/>
          </a:ln>
        </p:spPr>
        <p:txBody>
          <a:bodyPr wrap="square" rtlCol="0">
            <a:spAutoFit/>
          </a:bodyPr>
          <a:lstStyle/>
          <a:p>
            <a:endParaRPr lang="en-US" dirty="0"/>
          </a:p>
        </p:txBody>
      </p:sp>
      <p:sp>
        <p:nvSpPr>
          <p:cNvPr id="9" name="TextBox 8"/>
          <p:cNvSpPr txBox="1"/>
          <p:nvPr/>
        </p:nvSpPr>
        <p:spPr>
          <a:xfrm>
            <a:off x="613272" y="6327336"/>
            <a:ext cx="7845387" cy="738664"/>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Source:  </a:t>
            </a:r>
            <a:r>
              <a:rPr lang="en-US" sz="1200" b="1" dirty="0" smtClean="0">
                <a:latin typeface="Arial" panose="020B0604020202020204" pitchFamily="34" charset="0"/>
                <a:cs typeface="Arial" panose="020B0604020202020204" pitchFamily="34" charset="0"/>
              </a:rPr>
              <a:t>Performance-Based Funding for Higher Education</a:t>
            </a:r>
            <a:r>
              <a:rPr lang="en-US" sz="1200" dirty="0" smtClean="0">
                <a:latin typeface="Arial" panose="020B0604020202020204" pitchFamily="34" charset="0"/>
                <a:cs typeface="Arial" panose="020B0604020202020204" pitchFamily="34" charset="0"/>
              </a:rPr>
              <a:t>.  National Conference of State Legislatures, Staff.  (7 /31/ 2015)  </a:t>
            </a:r>
            <a:r>
              <a:rPr lang="en-US" sz="1200" dirty="0" smtClean="0">
                <a:latin typeface="Arial" panose="020B0604020202020204" pitchFamily="34" charset="0"/>
                <a:cs typeface="Arial" panose="020B0604020202020204" pitchFamily="34" charset="0"/>
                <a:hlinkClick r:id="rId3"/>
              </a:rPr>
              <a:t>http</a:t>
            </a:r>
            <a:r>
              <a:rPr lang="en-US" sz="1200" dirty="0">
                <a:latin typeface="Arial" panose="020B0604020202020204" pitchFamily="34" charset="0"/>
                <a:cs typeface="Arial" panose="020B0604020202020204" pitchFamily="34" charset="0"/>
                <a:hlinkClick r:id="rId3"/>
              </a:rPr>
              <a:t>://</a:t>
            </a:r>
            <a:r>
              <a:rPr lang="en-US" sz="1200" dirty="0" smtClean="0">
                <a:latin typeface="Arial" panose="020B0604020202020204" pitchFamily="34" charset="0"/>
                <a:cs typeface="Arial" panose="020B0604020202020204" pitchFamily="34" charset="0"/>
                <a:hlinkClick r:id="rId3"/>
              </a:rPr>
              <a:t>www.ncsl.org/research/education/performance-funding.aspx</a:t>
            </a:r>
            <a:endParaRPr lang="en-US" sz="1200" dirty="0" smtClean="0">
              <a:latin typeface="Arial" panose="020B0604020202020204" pitchFamily="34" charset="0"/>
              <a:cs typeface="Arial" panose="020B0604020202020204" pitchFamily="34" charset="0"/>
            </a:endParaRPr>
          </a:p>
          <a:p>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 y="159384"/>
            <a:ext cx="8958072" cy="990600"/>
          </a:xfrm>
        </p:spPr>
        <p:txBody>
          <a:bodyPr>
            <a:normAutofit fontScale="90000"/>
          </a:bodyPr>
          <a:lstStyle/>
          <a:p>
            <a:pPr algn="ctr"/>
            <a:r>
              <a:rPr lang="en-US" dirty="0" smtClean="0">
                <a:latin typeface="Arial" pitchFamily="34" charset="0"/>
                <a:cs typeface="Arial" pitchFamily="34" charset="0"/>
              </a:rPr>
              <a:t>HCM Strategists Performance </a:t>
            </a:r>
            <a:r>
              <a:rPr lang="en-US" dirty="0">
                <a:latin typeface="Arial" pitchFamily="34" charset="0"/>
                <a:cs typeface="Arial" pitchFamily="34" charset="0"/>
              </a:rPr>
              <a:t>Funding</a:t>
            </a:r>
            <a:br>
              <a:rPr lang="en-US" dirty="0">
                <a:latin typeface="Arial" pitchFamily="34" charset="0"/>
                <a:cs typeface="Arial" pitchFamily="34" charset="0"/>
              </a:rPr>
            </a:br>
            <a:r>
              <a:rPr lang="en-US" dirty="0">
                <a:latin typeface="Arial" pitchFamily="34" charset="0"/>
                <a:cs typeface="Arial" pitchFamily="34" charset="0"/>
              </a:rPr>
              <a:t>National </a:t>
            </a:r>
            <a:r>
              <a:rPr lang="en-US" dirty="0" smtClean="0">
                <a:latin typeface="Arial" pitchFamily="34" charset="0"/>
                <a:cs typeface="Arial" pitchFamily="34" charset="0"/>
              </a:rPr>
              <a:t>Landscape (1 / 2016)</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6</a:t>
            </a:fld>
            <a:endParaRPr lang="en-US" dirty="0"/>
          </a:p>
        </p:txBody>
      </p:sp>
      <p:pic>
        <p:nvPicPr>
          <p:cNvPr id="5" name="Content Placeholder 4"/>
          <p:cNvPicPr>
            <a:picLocks noGrp="1"/>
          </p:cNvPicPr>
          <p:nvPr>
            <p:ph sz="quarter" idx="1"/>
          </p:nvPr>
        </p:nvPicPr>
        <p:blipFill rotWithShape="1">
          <a:blip r:embed="rId2"/>
          <a:srcRect l="58333" t="15897" r="8814" b="4615"/>
          <a:stretch/>
        </p:blipFill>
        <p:spPr bwMode="auto">
          <a:xfrm>
            <a:off x="420624" y="1516698"/>
            <a:ext cx="8189976" cy="4694971"/>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7848600" y="5867400"/>
            <a:ext cx="1295400" cy="990600"/>
          </a:xfrm>
          <a:prstGeom prst="rect">
            <a:avLst/>
          </a:prstGeom>
          <a:solidFill>
            <a:schemeClr val="bg1"/>
          </a:solidFill>
          <a:ln>
            <a:noFill/>
          </a:ln>
        </p:spPr>
        <p:txBody>
          <a:bodyPr wrap="square" rtlCol="0">
            <a:spAutoFit/>
          </a:bodyPr>
          <a:lstStyle/>
          <a:p>
            <a:endParaRPr lang="en-US" dirty="0"/>
          </a:p>
        </p:txBody>
      </p:sp>
      <p:sp>
        <p:nvSpPr>
          <p:cNvPr id="7" name="TextBox 6"/>
          <p:cNvSpPr txBox="1"/>
          <p:nvPr/>
        </p:nvSpPr>
        <p:spPr>
          <a:xfrm>
            <a:off x="420624" y="6039534"/>
            <a:ext cx="8537448" cy="646331"/>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Source:  Driving Better Outcomes:  Fiscal Year 2016 State Status &amp; Typology Update</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by Martha Snyder, Director, HCM Strategists and Brian Fox, Senior Associate, HCM </a:t>
            </a:r>
            <a:r>
              <a:rPr lang="en-US" sz="1200" dirty="0" smtClean="0">
                <a:solidFill>
                  <a:srgbClr val="626365"/>
                </a:solidFill>
                <a:latin typeface="Arial" panose="020B0604020202020204" pitchFamily="34" charset="0"/>
                <a:cs typeface="Arial" panose="020B0604020202020204" pitchFamily="34" charset="0"/>
              </a:rPr>
              <a:t>Strategists </a:t>
            </a:r>
            <a:r>
              <a:rPr lang="en-US" sz="1200" dirty="0" smtClean="0">
                <a:latin typeface="Arial" panose="020B0604020202020204" pitchFamily="34" charset="0"/>
                <a:cs typeface="Arial" panose="020B0604020202020204" pitchFamily="34" charset="0"/>
                <a:hlinkClick r:id="rId3"/>
              </a:rPr>
              <a:t>http</a:t>
            </a:r>
            <a:r>
              <a:rPr lang="en-US" sz="1200" dirty="0">
                <a:latin typeface="Arial" panose="020B0604020202020204" pitchFamily="34" charset="0"/>
                <a:cs typeface="Arial" panose="020B0604020202020204" pitchFamily="34" charset="0"/>
                <a:hlinkClick r:id="rId3"/>
              </a:rPr>
              <a:t>://</a:t>
            </a:r>
            <a:r>
              <a:rPr lang="en-US" sz="1200" dirty="0" smtClean="0">
                <a:latin typeface="Arial" panose="020B0604020202020204" pitchFamily="34" charset="0"/>
                <a:cs typeface="Arial" panose="020B0604020202020204" pitchFamily="34" charset="0"/>
                <a:hlinkClick r:id="rId3"/>
              </a:rPr>
              <a:t>hcmstrategists.com/drivingoutcomes/wp-content/themes/hcm/pdf/2016-Report.pdf</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396798"/>
      </p:ext>
    </p:extLst>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24800" y="5791200"/>
            <a:ext cx="1219200" cy="10668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608058" y="152400"/>
            <a:ext cx="8153400" cy="990600"/>
          </a:xfrm>
        </p:spPr>
        <p:txBody>
          <a:bodyPr>
            <a:normAutofit fontScale="90000"/>
          </a:bodyPr>
          <a:lstStyle/>
          <a:p>
            <a:pPr algn="ctr"/>
            <a:r>
              <a:rPr lang="en-US" dirty="0">
                <a:latin typeface="Arial" pitchFamily="34" charset="0"/>
                <a:cs typeface="Arial" pitchFamily="34" charset="0"/>
              </a:rPr>
              <a:t>HCM </a:t>
            </a:r>
            <a:r>
              <a:rPr lang="en-US" dirty="0" smtClean="0">
                <a:latin typeface="Arial" pitchFamily="34" charset="0"/>
                <a:cs typeface="Arial" pitchFamily="34" charset="0"/>
              </a:rPr>
              <a:t>Strategists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 Types of State Performance Funding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7</a:t>
            </a:fld>
            <a:endParaRPr lang="en-US" dirty="0"/>
          </a:p>
        </p:txBody>
      </p:sp>
      <p:pic>
        <p:nvPicPr>
          <p:cNvPr id="5" name="Content Placeholder 4"/>
          <p:cNvPicPr>
            <a:picLocks noGrp="1" noChangeAspect="1"/>
          </p:cNvPicPr>
          <p:nvPr>
            <p:ph sz="quarter" idx="1"/>
          </p:nvPr>
        </p:nvPicPr>
        <p:blipFill rotWithShape="1">
          <a:blip r:embed="rId2"/>
          <a:srcRect l="58840" t="29123" r="9384" b="4056"/>
          <a:stretch/>
        </p:blipFill>
        <p:spPr>
          <a:xfrm>
            <a:off x="528810" y="1371601"/>
            <a:ext cx="8232648" cy="5410200"/>
          </a:xfrm>
          <a:prstGeom prst="rect">
            <a:avLst/>
          </a:prstGeom>
        </p:spPr>
      </p:pic>
    </p:spTree>
    <p:extLst>
      <p:ext uri="{BB962C8B-B14F-4D97-AF65-F5344CB8AC3E}">
        <p14:creationId xmlns:p14="http://schemas.microsoft.com/office/powerpoint/2010/main" val="124943354"/>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772400" y="5791200"/>
            <a:ext cx="1371600" cy="10668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p:txBody>
          <a:bodyPr>
            <a:normAutofit fontScale="90000"/>
          </a:bodyPr>
          <a:lstStyle/>
          <a:p>
            <a:pPr algn="ctr"/>
            <a:r>
              <a:rPr lang="en-US" dirty="0">
                <a:latin typeface="Arial" pitchFamily="34" charset="0"/>
                <a:cs typeface="Arial" pitchFamily="34" charset="0"/>
              </a:rPr>
              <a:t>HCM Strategists 4 Types of State Performance Funding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8</a:t>
            </a:fld>
            <a:endParaRPr lang="en-US" dirty="0"/>
          </a:p>
        </p:txBody>
      </p:sp>
      <p:pic>
        <p:nvPicPr>
          <p:cNvPr id="5" name="Content Placeholder 4"/>
          <p:cNvPicPr>
            <a:picLocks noGrp="1"/>
          </p:cNvPicPr>
          <p:nvPr>
            <p:ph sz="quarter" idx="1"/>
          </p:nvPr>
        </p:nvPicPr>
        <p:blipFill rotWithShape="1">
          <a:blip r:embed="rId2"/>
          <a:srcRect l="57903" t="22050" r="8860" b="10770"/>
          <a:stretch/>
        </p:blipFill>
        <p:spPr bwMode="auto">
          <a:xfrm>
            <a:off x="612648" y="1447800"/>
            <a:ext cx="7794165" cy="48768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8153400" y="5791200"/>
            <a:ext cx="94917" cy="6096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7024642"/>
      </p:ext>
    </p:extLst>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3" y="110456"/>
            <a:ext cx="9067800" cy="990600"/>
          </a:xfrm>
        </p:spPr>
        <p:txBody>
          <a:bodyPr>
            <a:noAutofit/>
          </a:bodyPr>
          <a:lstStyle/>
          <a:p>
            <a:pPr algn="ctr"/>
            <a:r>
              <a:rPr lang="en-US" sz="3800" dirty="0" smtClean="0">
                <a:latin typeface="Arial" panose="020B0604020202020204" pitchFamily="34" charset="0"/>
                <a:cs typeface="Arial" panose="020B0604020202020204" pitchFamily="34" charset="0"/>
              </a:rPr>
              <a:t>HCM Strategists States Implementing Performance Funding by Type &amp; Sector</a:t>
            </a:r>
            <a:endParaRPr lang="en-US" sz="3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2D175939-528F-4B1F-A4C2-DA19350F2BD6}" type="slidenum">
              <a:rPr lang="en-US" smtClean="0"/>
              <a:pPr/>
              <a:t>9</a:t>
            </a:fld>
            <a:endParaRPr lang="en-US" dirty="0"/>
          </a:p>
        </p:txBody>
      </p:sp>
      <p:pic>
        <p:nvPicPr>
          <p:cNvPr id="5" name="Content Placeholder 4"/>
          <p:cNvPicPr>
            <a:picLocks noGrp="1" noChangeAspect="1"/>
          </p:cNvPicPr>
          <p:nvPr>
            <p:ph sz="quarter" idx="1"/>
          </p:nvPr>
        </p:nvPicPr>
        <p:blipFill rotWithShape="1">
          <a:blip r:embed="rId2"/>
          <a:srcRect l="57905" t="15608" r="9385" b="3645"/>
          <a:stretch/>
        </p:blipFill>
        <p:spPr>
          <a:xfrm>
            <a:off x="381000" y="1516698"/>
            <a:ext cx="8385048" cy="5172890"/>
          </a:xfrm>
          <a:prstGeom prst="rect">
            <a:avLst/>
          </a:prstGeom>
        </p:spPr>
      </p:pic>
      <p:sp>
        <p:nvSpPr>
          <p:cNvPr id="6" name="TextBox 5"/>
          <p:cNvSpPr txBox="1"/>
          <p:nvPr/>
        </p:nvSpPr>
        <p:spPr>
          <a:xfrm>
            <a:off x="7696200" y="5562600"/>
            <a:ext cx="1447800" cy="1295400"/>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3726473560"/>
      </p:ext>
    </p:extLst>
  </p:cSld>
  <p:clrMapOvr>
    <a:masterClrMapping/>
  </p:clrMapOvr>
  <p:transition>
    <p:wipe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14945</TotalTime>
  <Words>3923</Words>
  <Application>Microsoft Office PowerPoint</Application>
  <PresentationFormat>On-screen Show (4:3)</PresentationFormat>
  <Paragraphs>386</Paragraphs>
  <Slides>41</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Tw Cen MT</vt:lpstr>
      <vt:lpstr>Wingdings</vt:lpstr>
      <vt:lpstr>Wingdings 2</vt:lpstr>
      <vt:lpstr>Custom Design</vt:lpstr>
      <vt:lpstr>Median</vt:lpstr>
      <vt:lpstr>PERFORMANCE Funding 2.0 Developments in Three States – FL, TX, IL 2016 NATIONAL COMMUNITY COLLEGE BENCHMARKING PROJECT MEETING</vt:lpstr>
      <vt:lpstr>Community College Performance Funding</vt:lpstr>
      <vt:lpstr>Performance Funding National Landscape 1990 - 2010</vt:lpstr>
      <vt:lpstr>Common Performance Based Funding Measures 1990 -2010</vt:lpstr>
      <vt:lpstr>National Conference of State Legislatures Performance Funding National Landscape (7 / 2015)</vt:lpstr>
      <vt:lpstr>HCM Strategists Performance Funding National Landscape (1 / 2016)</vt:lpstr>
      <vt:lpstr>HCM Strategists 4 Types of State Performance Funding</vt:lpstr>
      <vt:lpstr>HCM Strategists 4 Types of State Performance Funding</vt:lpstr>
      <vt:lpstr>HCM Strategists States Implementing Performance Funding by Type &amp; Sector</vt:lpstr>
      <vt:lpstr>Performance Indicator Types  &amp; Sample Metrics</vt:lpstr>
      <vt:lpstr>Florida CC Performance Funding</vt:lpstr>
      <vt:lpstr>Florida CC Performance Funding</vt:lpstr>
      <vt:lpstr>Florida CC Performance Funding Guiding Principles</vt:lpstr>
      <vt:lpstr>Florida CC Performance Funding</vt:lpstr>
      <vt:lpstr>Florida CC Performance Funding</vt:lpstr>
      <vt:lpstr>Florida 2016 Legislation on  Performance Funding</vt:lpstr>
      <vt:lpstr>Florida 2016 Legislation on  Performance Funding</vt:lpstr>
      <vt:lpstr>Florida College System Distinguished Institution </vt:lpstr>
      <vt:lpstr>Texas Two-Year College Funding</vt:lpstr>
      <vt:lpstr>Texas FY 2016 Higher  Community College Funding</vt:lpstr>
      <vt:lpstr>Texas Community College Performance-Based Funding</vt:lpstr>
      <vt:lpstr>Texas Community College Performance-Based Funding</vt:lpstr>
      <vt:lpstr>Texas Guiding Principles</vt:lpstr>
      <vt:lpstr>Texas Community College Performance Funding Metrics</vt:lpstr>
      <vt:lpstr>Texas Success Point Funding</vt:lpstr>
      <vt:lpstr>Texas Accountability</vt:lpstr>
      <vt:lpstr>Illinois CC Performance Funding</vt:lpstr>
      <vt:lpstr>Illinois CC Performance Funding</vt:lpstr>
      <vt:lpstr>Illinois CC Performance Funding</vt:lpstr>
      <vt:lpstr>Illinois Community College Board (ICCB) Performance Funding</vt:lpstr>
      <vt:lpstr>Illinois Community College Board (ICCB) PBF Guiding Principles</vt:lpstr>
      <vt:lpstr>Illinois Community College Board (ICCB) Funding</vt:lpstr>
      <vt:lpstr>Illinois Community College Board (ICCB) Performance Funding</vt:lpstr>
      <vt:lpstr>Illinois Community College Board (ICCB) Performance Funding Indicators</vt:lpstr>
      <vt:lpstr>Performance Funding  Selected Benefits</vt:lpstr>
      <vt:lpstr>Performance Funding  Selected Benefits</vt:lpstr>
      <vt:lpstr>Performance Funding  Selected Challenges</vt:lpstr>
      <vt:lpstr>Performance Funding  Selected Challenges</vt:lpstr>
      <vt:lpstr>Performance Funding &amp; NCCBP Data</vt:lpstr>
      <vt:lpstr>Community College Performance Funding</vt:lpstr>
      <vt:lpstr>PERFORMANCE Funding 2.0 Developments in Three States – FL, TX, IL 2016 NATIONAL COMMUNITY COLLEGE BENCHMARKING PROJECT MEETING</vt:lpstr>
    </vt:vector>
  </TitlesOfParts>
  <Company>Florida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AIR Performance Funding Session</dc:title>
  <dc:creator>SParke@collin.edu</dc:creator>
  <dc:description>Scott J. Parke, Ph.D.
Cory Clasemann-Ryan, Ph.D.
Nathan R. Wilson, M.A.</dc:description>
  <cp:lastModifiedBy>Scott J. Parke</cp:lastModifiedBy>
  <cp:revision>430</cp:revision>
  <cp:lastPrinted>2016-05-02T03:05:42Z</cp:lastPrinted>
  <dcterms:created xsi:type="dcterms:W3CDTF">2013-02-28T15:55:32Z</dcterms:created>
  <dcterms:modified xsi:type="dcterms:W3CDTF">2016-10-22T22:13:58Z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-430435690</vt:i4>
  </property>
  <property fmtid="{D5CDD505-2E9C-101B-9397-08002B2CF9AE}" pid="3" name="_NewReviewCycle">
    <vt:lpwstr/>
  </property>
  <property fmtid="{D5CDD505-2E9C-101B-9397-08002B2CF9AE}" pid="4" name="_EmailSubject">
    <vt:lpwstr>2016 Session on Performance Funding for Benchmarking Website</vt:lpwstr>
  </property>
  <property fmtid="{D5CDD505-2E9C-101B-9397-08002B2CF9AE}" pid="5" name="_AuthorEmail">
    <vt:lpwstr>SParke@collin.edu</vt:lpwstr>
  </property>
  <property fmtid="{D5CDD505-2E9C-101B-9397-08002B2CF9AE}" pid="6" name="_AuthorEmailDisplayName">
    <vt:lpwstr>Scott J. Parke</vt:lpwstr>
  </property>
  <property fmtid="{D5CDD505-2E9C-101B-9397-08002B2CF9AE}" pid="7" name="_PreviousAdHocReviewCycleID">
    <vt:i4>-1780041814</vt:i4>
  </property>
</Properties>
</file>