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71" r:id="rId2"/>
  </p:sldMasterIdLst>
  <p:notesMasterIdLst>
    <p:notesMasterId r:id="rId24"/>
  </p:notesMasterIdLst>
  <p:sldIdLst>
    <p:sldId id="256" r:id="rId3"/>
    <p:sldId id="317" r:id="rId4"/>
    <p:sldId id="311" r:id="rId5"/>
    <p:sldId id="301" r:id="rId6"/>
    <p:sldId id="319" r:id="rId7"/>
    <p:sldId id="310" r:id="rId8"/>
    <p:sldId id="312" r:id="rId9"/>
    <p:sldId id="294" r:id="rId10"/>
    <p:sldId id="309" r:id="rId11"/>
    <p:sldId id="302" r:id="rId12"/>
    <p:sldId id="305" r:id="rId13"/>
    <p:sldId id="320" r:id="rId14"/>
    <p:sldId id="306" r:id="rId15"/>
    <p:sldId id="307" r:id="rId16"/>
    <p:sldId id="308" r:id="rId17"/>
    <p:sldId id="321" r:id="rId18"/>
    <p:sldId id="313" r:id="rId19"/>
    <p:sldId id="314" r:id="rId20"/>
    <p:sldId id="316" r:id="rId21"/>
    <p:sldId id="315" r:id="rId22"/>
    <p:sldId id="296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D7F"/>
    <a:srgbClr val="D0CDD8"/>
    <a:srgbClr val="492675"/>
    <a:srgbClr val="7DBA49"/>
    <a:srgbClr val="DC911B"/>
    <a:srgbClr val="932F83"/>
    <a:srgbClr val="E1B417"/>
    <a:srgbClr val="999898"/>
    <a:srgbClr val="FFCB08"/>
    <a:srgbClr val="892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96418-7544-436A-94B7-7AAD96F6CF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EF919-1303-4583-B061-C364CD43E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8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EF919-1303-4583-B061-C364CD43E8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8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mailto:person2@us.gt.com" TargetMode="External"/><Relationship Id="rId2" Type="http://schemas.openxmlformats.org/officeDocument/2006/relationships/hyperlink" Target="mailto:person1@us.gt.com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person3@us.gt.com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1" y="3874170"/>
            <a:ext cx="8323847" cy="1382593"/>
          </a:xfrm>
        </p:spPr>
        <p:txBody>
          <a:bodyPr anchor="b">
            <a:normAutofit/>
          </a:bodyPr>
          <a:lstStyle>
            <a:lvl1pPr algn="ctr">
              <a:defRPr sz="5000" b="0">
                <a:solidFill>
                  <a:srgbClr val="4926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DFD747-280A-4401-B42A-A0CD5C2A50A6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6FD9C2-C2A3-4DCE-AA17-220E9B548E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5" y="192508"/>
            <a:ext cx="2826252" cy="11841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93" y="2399310"/>
            <a:ext cx="6680414" cy="14748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43000" y="3840700"/>
            <a:ext cx="6858000" cy="0"/>
          </a:xfrm>
          <a:prstGeom prst="line">
            <a:avLst/>
          </a:prstGeom>
          <a:ln w="41275">
            <a:solidFill>
              <a:srgbClr val="49267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151" y="5256764"/>
            <a:ext cx="8323847" cy="62109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BA4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747-280A-4401-B42A-A0CD5C2A50A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D9C2-C2A3-4DCE-AA17-220E9B54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74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33" y="3400347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433" y="4667704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4800">
                <a:solidFill>
                  <a:srgbClr val="33256D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1247" y="6497759"/>
            <a:ext cx="4669856" cy="142574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r>
              <a:rPr lang="en-US" baseline="30000" dirty="0" smtClean="0">
                <a:solidFill>
                  <a:prstClr val="black"/>
                </a:solidFill>
              </a:rPr>
              <a:t>© 2014 Grant Thornton LLP | All rights reserved | U.S. member firm of Grant Thornton International Ltd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924" y="6439518"/>
            <a:ext cx="394375" cy="25415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44454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fld id="{E4466797-84EF-441E-AAC4-F185358CB9F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7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91" y="759182"/>
            <a:ext cx="7976705" cy="593807"/>
          </a:xfrm>
        </p:spPr>
        <p:txBody>
          <a:bodyPr/>
          <a:lstStyle>
            <a:lvl1pPr algn="l">
              <a:defRPr>
                <a:solidFill>
                  <a:srgbClr val="746A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73863" y="1190041"/>
            <a:ext cx="7909076" cy="79921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800">
                <a:solidFill>
                  <a:srgbClr val="47308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63" y="2022157"/>
            <a:ext cx="7909076" cy="36510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9124" y="6497759"/>
            <a:ext cx="4669856" cy="142574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r>
              <a:rPr lang="en-US" baseline="30000" dirty="0" smtClean="0">
                <a:solidFill>
                  <a:prstClr val="black"/>
                </a:solidFill>
              </a:rPr>
              <a:t>© 2014 Grant Thornton LLP | All rights reserved | U.S. member firm of Grant Thornton International Ltd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924" y="6439518"/>
            <a:ext cx="394375" cy="25415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44454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fld id="{E4466797-84EF-441E-AAC4-F185358CB9FE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561375" y="6472392"/>
            <a:ext cx="0" cy="170481"/>
          </a:xfrm>
          <a:prstGeom prst="line">
            <a:avLst/>
          </a:prstGeom>
          <a:ln>
            <a:solidFill>
              <a:srgbClr val="44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22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91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91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9124" y="6497759"/>
            <a:ext cx="4669856" cy="142574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r>
              <a:rPr lang="en-US" baseline="30000" dirty="0" smtClean="0">
                <a:solidFill>
                  <a:prstClr val="black"/>
                </a:solidFill>
              </a:rPr>
              <a:t>© 2014 Grant Thornton LLP | All rights reserved | U.S. member firm of Grant Thornton International Ltd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924" y="6439518"/>
            <a:ext cx="394375" cy="25415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44454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fld id="{E4466797-84EF-441E-AAC4-F185358CB9FE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561375" y="6472392"/>
            <a:ext cx="0" cy="170481"/>
          </a:xfrm>
          <a:prstGeom prst="line">
            <a:avLst/>
          </a:prstGeom>
          <a:ln>
            <a:solidFill>
              <a:srgbClr val="44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0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9124" y="6497759"/>
            <a:ext cx="4669856" cy="142574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r>
              <a:rPr lang="en-US" baseline="30000" dirty="0" smtClean="0">
                <a:solidFill>
                  <a:prstClr val="black"/>
                </a:solidFill>
              </a:rPr>
              <a:t>© 2014 Grant Thornton LLP | All rights reserved | U.S. member firm of Grant Thornton International Ltd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924" y="6439518"/>
            <a:ext cx="394375" cy="25415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44454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fld id="{E4466797-84EF-441E-AAC4-F185358CB9FE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561375" y="6472392"/>
            <a:ext cx="0" cy="170481"/>
          </a:xfrm>
          <a:prstGeom prst="line">
            <a:avLst/>
          </a:prstGeom>
          <a:ln>
            <a:solidFill>
              <a:srgbClr val="44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35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69124" y="6497759"/>
            <a:ext cx="4669856" cy="142574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r>
              <a:rPr lang="en-US" baseline="30000" dirty="0" smtClean="0">
                <a:solidFill>
                  <a:prstClr val="black"/>
                </a:solidFill>
              </a:rPr>
              <a:t>© 2014 Grant Thornton LLP | All rights reserved | U.S. member firm of Grant Thornton International Ltd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09924" y="6439518"/>
            <a:ext cx="394375" cy="25415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44454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fld id="{E4466797-84EF-441E-AAC4-F185358CB9FE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561375" y="6472392"/>
            <a:ext cx="0" cy="170481"/>
          </a:xfrm>
          <a:prstGeom prst="line">
            <a:avLst/>
          </a:prstGeom>
          <a:ln>
            <a:solidFill>
              <a:srgbClr val="444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65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440"/>
          <a:stretch/>
        </p:blipFill>
        <p:spPr>
          <a:xfrm>
            <a:off x="4720332" y="637600"/>
            <a:ext cx="4423668" cy="5231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152" y="457200"/>
            <a:ext cx="3936143" cy="1600200"/>
          </a:xfrm>
        </p:spPr>
        <p:txBody>
          <a:bodyPr anchor="b"/>
          <a:lstStyle>
            <a:lvl1pPr>
              <a:defRPr sz="3200">
                <a:solidFill>
                  <a:srgbClr val="492675"/>
                </a:solidFill>
              </a:defRPr>
            </a:lvl1pPr>
          </a:lstStyle>
          <a:p>
            <a:r>
              <a:rPr lang="en-US" dirty="0" smtClean="0"/>
              <a:t>Today's Goals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152" y="2057400"/>
            <a:ext cx="3936143" cy="3811588"/>
          </a:xfrm>
        </p:spPr>
        <p:txBody>
          <a:bodyPr>
            <a:no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/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2pPr>
            <a:lvl3pPr marL="1142971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747-280A-4401-B42A-A0CD5C2A50A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D9C2-C2A3-4DCE-AA17-220E9B548E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36960" y="2057400"/>
            <a:ext cx="3937334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36960" y="2057400"/>
            <a:ext cx="3937334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8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365126"/>
            <a:ext cx="8323847" cy="865506"/>
          </a:xfrm>
        </p:spPr>
        <p:txBody>
          <a:bodyPr>
            <a:normAutofit/>
          </a:bodyPr>
          <a:lstStyle>
            <a:lvl1pPr>
              <a:defRPr sz="3500">
                <a:solidFill>
                  <a:srgbClr val="4926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1678075"/>
            <a:ext cx="8323847" cy="4498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747-280A-4401-B42A-A0CD5C2A50A6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D9C2-C2A3-4DCE-AA17-220E9B548E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38151" y="1230634"/>
            <a:ext cx="8323847" cy="1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38151" y="1230634"/>
            <a:ext cx="8323847" cy="1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95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62" y="3807616"/>
            <a:ext cx="8331436" cy="2298354"/>
          </a:xfrm>
        </p:spPr>
        <p:txBody>
          <a:bodyPr anchor="t">
            <a:normAutofit/>
          </a:bodyPr>
          <a:lstStyle>
            <a:lvl1pPr algn="ctr">
              <a:defRPr sz="5000" b="0">
                <a:solidFill>
                  <a:srgbClr val="4926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747-280A-4401-B42A-A0CD5C2A50A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D9C2-C2A3-4DCE-AA17-220E9B548E9F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0" y="2344818"/>
            <a:ext cx="8090685" cy="155323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30562" y="3807616"/>
            <a:ext cx="8305761" cy="0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30562" y="3807616"/>
            <a:ext cx="8305761" cy="0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3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1" y="1825625"/>
            <a:ext cx="411881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961" y="1825625"/>
            <a:ext cx="42050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747-280A-4401-B42A-A0CD5C2A50A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D9C2-C2A3-4DCE-AA17-220E9B548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8151" y="365126"/>
            <a:ext cx="8323847" cy="865506"/>
          </a:xfrm>
        </p:spPr>
        <p:txBody>
          <a:bodyPr>
            <a:normAutofit/>
          </a:bodyPr>
          <a:lstStyle>
            <a:lvl1pPr>
              <a:defRPr sz="3500">
                <a:solidFill>
                  <a:srgbClr val="4926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38150" y="1230631"/>
            <a:ext cx="8323846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38150" y="1230631"/>
            <a:ext cx="8323846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2" y="1681163"/>
            <a:ext cx="40600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2" y="2505075"/>
            <a:ext cx="406003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41328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413284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747-280A-4401-B42A-A0CD5C2A50A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D9C2-C2A3-4DCE-AA17-220E9B548E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8151" y="365126"/>
            <a:ext cx="8323847" cy="865506"/>
          </a:xfrm>
        </p:spPr>
        <p:txBody>
          <a:bodyPr>
            <a:normAutofit/>
          </a:bodyPr>
          <a:lstStyle>
            <a:lvl1pPr>
              <a:defRPr sz="3500">
                <a:solidFill>
                  <a:srgbClr val="4926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8150" y="1230631"/>
            <a:ext cx="8323846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38150" y="1230631"/>
            <a:ext cx="8323846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2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747-280A-4401-B42A-A0CD5C2A50A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D9C2-C2A3-4DCE-AA17-220E9B548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8151" y="365126"/>
            <a:ext cx="8323847" cy="865506"/>
          </a:xfrm>
        </p:spPr>
        <p:txBody>
          <a:bodyPr>
            <a:normAutofit/>
          </a:bodyPr>
          <a:lstStyle>
            <a:lvl1pPr>
              <a:defRPr sz="3500">
                <a:solidFill>
                  <a:srgbClr val="4926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8150" y="1230631"/>
            <a:ext cx="8323846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38150" y="1230631"/>
            <a:ext cx="8323846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25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457200"/>
            <a:ext cx="4109787" cy="1600200"/>
          </a:xfrm>
        </p:spPr>
        <p:txBody>
          <a:bodyPr anchor="b"/>
          <a:lstStyle>
            <a:lvl1pPr>
              <a:defRPr sz="3200">
                <a:solidFill>
                  <a:srgbClr val="4926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938" y="1143000"/>
            <a:ext cx="4214060" cy="4718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151" y="2049462"/>
            <a:ext cx="410978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747-280A-4401-B42A-A0CD5C2A50A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D9C2-C2A3-4DCE-AA17-220E9B548E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38151" y="2057400"/>
            <a:ext cx="4109787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38151" y="2057400"/>
            <a:ext cx="4109787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45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747-280A-4401-B42A-A0CD5C2A50A6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D9C2-C2A3-4DCE-AA17-220E9B548E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8151" y="457200"/>
            <a:ext cx="4109787" cy="1600200"/>
          </a:xfrm>
        </p:spPr>
        <p:txBody>
          <a:bodyPr anchor="b"/>
          <a:lstStyle>
            <a:lvl1pPr>
              <a:defRPr sz="3200">
                <a:solidFill>
                  <a:srgbClr val="492675"/>
                </a:solidFill>
              </a:defRPr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8151" y="2049462"/>
            <a:ext cx="410978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en-US" b="1" dirty="0" smtClean="0"/>
              <a:t>Person 1, Title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P: 555.555.5555</a:t>
            </a:r>
            <a:br>
              <a:rPr lang="en-US" dirty="0" smtClean="0"/>
            </a:br>
            <a:r>
              <a:rPr lang="en-US" dirty="0" smtClean="0"/>
              <a:t>E: </a:t>
            </a:r>
            <a:r>
              <a:rPr lang="en-US" dirty="0" smtClean="0">
                <a:hlinkClick r:id="rId2"/>
              </a:rPr>
              <a:t>person1@us.gt.com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Person 2, Title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P: 555.555.5555</a:t>
            </a:r>
            <a:br>
              <a:rPr lang="en-US" dirty="0" smtClean="0"/>
            </a:br>
            <a:r>
              <a:rPr lang="en-US" dirty="0" smtClean="0"/>
              <a:t>E: </a:t>
            </a:r>
            <a:r>
              <a:rPr lang="en-US" dirty="0" smtClean="0">
                <a:hlinkClick r:id="rId3"/>
              </a:rPr>
              <a:t>person2@us.gt.com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Person 3, Title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P: 555.555.5555</a:t>
            </a:r>
            <a:br>
              <a:rPr lang="en-US" dirty="0" smtClean="0"/>
            </a:br>
            <a:r>
              <a:rPr lang="en-US" dirty="0" smtClean="0"/>
              <a:t>E: </a:t>
            </a:r>
            <a:r>
              <a:rPr lang="en-US" dirty="0" smtClean="0">
                <a:hlinkClick r:id="rId4"/>
              </a:rPr>
              <a:t>person3@us.gt.com</a:t>
            </a:r>
            <a:endParaRPr lang="en-US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8151" y="2057400"/>
            <a:ext cx="4109787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38151" y="2057400"/>
            <a:ext cx="4109787" cy="0"/>
          </a:xfrm>
          <a:prstGeom prst="line">
            <a:avLst/>
          </a:prstGeom>
          <a:ln>
            <a:solidFill>
              <a:srgbClr val="49267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02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1" y="365128"/>
            <a:ext cx="83238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1" y="1825625"/>
            <a:ext cx="83238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1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D747-280A-4401-B42A-A0CD5C2A50A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597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D9C2-C2A3-4DCE-AA17-220E9B548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67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66" y="546038"/>
            <a:ext cx="7976705" cy="593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467" y="1600200"/>
            <a:ext cx="80104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97" r="43985" b="23232"/>
          <a:stretch/>
        </p:blipFill>
        <p:spPr>
          <a:xfrm>
            <a:off x="246580" y="6221686"/>
            <a:ext cx="2599362" cy="5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9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5C5799"/>
          </a:solidFill>
          <a:latin typeface="Arial Narrow"/>
          <a:ea typeface="+mj-ea"/>
          <a:cs typeface="Arial Narrow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2286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2286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2286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286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1" y="4558364"/>
            <a:ext cx="8323847" cy="13825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Implementing Higher Education Decision Cost and Revenue Best Practices at JCCC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1" y="6035905"/>
            <a:ext cx="8323847" cy="621093"/>
          </a:xfrm>
        </p:spPr>
        <p:txBody>
          <a:bodyPr>
            <a:normAutofit/>
          </a:bodyPr>
          <a:lstStyle/>
          <a:p>
            <a:r>
              <a:rPr lang="en-US" dirty="0" smtClean="0"/>
              <a:t>May 2, 2017</a:t>
            </a:r>
          </a:p>
        </p:txBody>
      </p:sp>
      <p:pic>
        <p:nvPicPr>
          <p:cNvPr id="4" name="Picture 3" descr="http://www.devpb.com/joco/images/JCCC_Logo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97" y="1002222"/>
            <a:ext cx="5378954" cy="139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5" name="Picture 4" descr="PIL_cmyk_hor_1.jpg"/>
          <p:cNvPicPr/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6438" y="381494"/>
            <a:ext cx="257556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Reporting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Reports: </a:t>
            </a:r>
            <a:r>
              <a:rPr lang="en-US" dirty="0" smtClean="0"/>
              <a:t>Executive Summary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3" y="1482810"/>
            <a:ext cx="8324685" cy="47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Reports: </a:t>
            </a:r>
            <a:r>
              <a:rPr lang="en-US" dirty="0" smtClean="0"/>
              <a:t>Course </a:t>
            </a:r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1" y="1507525"/>
            <a:ext cx="8323847" cy="47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Reports: </a:t>
            </a:r>
            <a:r>
              <a:rPr lang="en-US" dirty="0" smtClean="0"/>
              <a:t>Course Margin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16" y="1532237"/>
            <a:ext cx="8329164" cy="47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Reports: </a:t>
            </a:r>
            <a:r>
              <a:rPr lang="en-US" dirty="0" smtClean="0"/>
              <a:t>Course Analytics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1" y="1479401"/>
            <a:ext cx="8323847" cy="47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Reports: Course Level 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1" y="1539344"/>
            <a:ext cx="8317702" cy="47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Reports: </a:t>
            </a:r>
            <a:r>
              <a:rPr lang="en-US" dirty="0" smtClean="0"/>
              <a:t>Cost by Activity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532237"/>
            <a:ext cx="8323847" cy="479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JCCC Cost and Revenue Model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JCCC Higher Education Cost and Revenue Model -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1678075"/>
            <a:ext cx="8323847" cy="47401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New insights into program margin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New insights into facility utilization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Ability to compare course delivery methods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Support existing reporting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Understand impact of different allocation scenarios for ad-valorem tax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JCCC Higher Education Cost and Revenue Model –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1678075"/>
            <a:ext cx="8323847" cy="47401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Consider the goals of the institution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Academic leadership is key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Data was in silos; helped standardize data dictionary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Address the fear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26771" y="5503866"/>
            <a:ext cx="7346606" cy="434625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prstClr val="black"/>
                </a:solidFill>
              </a:rPr>
              <a:t>Things to </a:t>
            </a:r>
            <a:r>
              <a:rPr lang="en-US" sz="2000" i="1" dirty="0" smtClean="0">
                <a:solidFill>
                  <a:prstClr val="black"/>
                </a:solidFill>
              </a:rPr>
              <a:t>prepare </a:t>
            </a:r>
            <a:r>
              <a:rPr lang="en-US" sz="2000" i="1" dirty="0">
                <a:solidFill>
                  <a:prstClr val="black"/>
                </a:solidFill>
              </a:rPr>
              <a:t>for and </a:t>
            </a:r>
            <a:r>
              <a:rPr lang="en-US" sz="2000" i="1" dirty="0" smtClean="0">
                <a:solidFill>
                  <a:prstClr val="black"/>
                </a:solidFill>
              </a:rPr>
              <a:t>consider </a:t>
            </a:r>
            <a:r>
              <a:rPr lang="en-US" sz="2000" i="1" dirty="0">
                <a:solidFill>
                  <a:prstClr val="black"/>
                </a:solidFill>
              </a:rPr>
              <a:t>before you jump in</a:t>
            </a:r>
          </a:p>
        </p:txBody>
      </p:sp>
    </p:spTree>
    <p:extLst>
      <p:ext uri="{BB962C8B-B14F-4D97-AF65-F5344CB8AC3E}">
        <p14:creationId xmlns:p14="http://schemas.microsoft.com/office/powerpoint/2010/main" val="30621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JCCC Model Objectives</a:t>
            </a:r>
          </a:p>
          <a:p>
            <a:r>
              <a:rPr lang="en-US" dirty="0" smtClean="0"/>
              <a:t>Model Design</a:t>
            </a:r>
          </a:p>
          <a:p>
            <a:r>
              <a:rPr lang="en-US" dirty="0" smtClean="0"/>
              <a:t>Model Reporting Capabilities</a:t>
            </a:r>
          </a:p>
          <a:p>
            <a:r>
              <a:rPr lang="en-US" dirty="0" smtClean="0"/>
              <a:t>JCCC Model Use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D9C2-C2A3-4DCE-AA17-220E9B548E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JCCC Higher Education Cost and Revenue Model – Future Vision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79066" y="1295112"/>
            <a:ext cx="8864933" cy="765926"/>
          </a:xfrm>
          <a:custGeom>
            <a:avLst/>
            <a:gdLst>
              <a:gd name="connsiteX0" fmla="*/ 0 w 8602938"/>
              <a:gd name="connsiteY0" fmla="*/ 312777 h 1251108"/>
              <a:gd name="connsiteX1" fmla="*/ 7977384 w 8602938"/>
              <a:gd name="connsiteY1" fmla="*/ 312777 h 1251108"/>
              <a:gd name="connsiteX2" fmla="*/ 7977384 w 8602938"/>
              <a:gd name="connsiteY2" fmla="*/ 0 h 1251108"/>
              <a:gd name="connsiteX3" fmla="*/ 8602938 w 8602938"/>
              <a:gd name="connsiteY3" fmla="*/ 625554 h 1251108"/>
              <a:gd name="connsiteX4" fmla="*/ 7977384 w 8602938"/>
              <a:gd name="connsiteY4" fmla="*/ 1251108 h 1251108"/>
              <a:gd name="connsiteX5" fmla="*/ 7977384 w 8602938"/>
              <a:gd name="connsiteY5" fmla="*/ 938331 h 1251108"/>
              <a:gd name="connsiteX6" fmla="*/ 0 w 8602938"/>
              <a:gd name="connsiteY6" fmla="*/ 938331 h 1251108"/>
              <a:gd name="connsiteX7" fmla="*/ 0 w 8602938"/>
              <a:gd name="connsiteY7" fmla="*/ 312777 h 12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2938" h="1251108">
                <a:moveTo>
                  <a:pt x="0" y="312777"/>
                </a:moveTo>
                <a:lnTo>
                  <a:pt x="7977384" y="312777"/>
                </a:lnTo>
                <a:lnTo>
                  <a:pt x="7977384" y="0"/>
                </a:lnTo>
                <a:lnTo>
                  <a:pt x="8602938" y="625554"/>
                </a:lnTo>
                <a:lnTo>
                  <a:pt x="7977384" y="1251108"/>
                </a:lnTo>
                <a:lnTo>
                  <a:pt x="7977384" y="938331"/>
                </a:lnTo>
                <a:lnTo>
                  <a:pt x="0" y="938331"/>
                </a:lnTo>
                <a:lnTo>
                  <a:pt x="0" y="312777"/>
                </a:lnTo>
                <a:close/>
              </a:path>
            </a:pathLst>
          </a:custGeom>
          <a:solidFill>
            <a:srgbClr val="3C1D6E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369927" rIns="566777" bIns="51139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50"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Simple Allocations</a:t>
            </a:r>
          </a:p>
        </p:txBody>
      </p:sp>
      <p:sp>
        <p:nvSpPr>
          <p:cNvPr id="5" name="Freeform 4"/>
          <p:cNvSpPr/>
          <p:nvPr/>
        </p:nvSpPr>
        <p:spPr>
          <a:xfrm>
            <a:off x="300951" y="1895764"/>
            <a:ext cx="1425913" cy="1855352"/>
          </a:xfrm>
          <a:custGeom>
            <a:avLst/>
            <a:gdLst>
              <a:gd name="connsiteX0" fmla="*/ 0 w 1502577"/>
              <a:gd name="connsiteY0" fmla="*/ 0 h 1695314"/>
              <a:gd name="connsiteX1" fmla="*/ 1502577 w 1502577"/>
              <a:gd name="connsiteY1" fmla="*/ 0 h 1695314"/>
              <a:gd name="connsiteX2" fmla="*/ 1502577 w 1502577"/>
              <a:gd name="connsiteY2" fmla="*/ 1695314 h 1695314"/>
              <a:gd name="connsiteX3" fmla="*/ 0 w 1502577"/>
              <a:gd name="connsiteY3" fmla="*/ 1695314 h 1695314"/>
              <a:gd name="connsiteX4" fmla="*/ 0 w 1502577"/>
              <a:gd name="connsiteY4" fmla="*/ 0 h 169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577" h="1695314">
                <a:moveTo>
                  <a:pt x="0" y="0"/>
                </a:moveTo>
                <a:lnTo>
                  <a:pt x="1502577" y="0"/>
                </a:lnTo>
                <a:lnTo>
                  <a:pt x="1502577" y="1695314"/>
                </a:lnTo>
                <a:lnTo>
                  <a:pt x="0" y="1695314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828485">
                <a:alpha val="50000"/>
              </a:srgb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0" indent="-119063" algn="l" defTabSz="533400">
              <a:spcBef>
                <a:spcPct val="0"/>
              </a:spcBef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</a:rPr>
              <a:t>Limited or no allocation ability</a:t>
            </a:r>
            <a:endParaRPr lang="en-US" sz="1200" kern="1200" dirty="0">
              <a:solidFill>
                <a:schemeClr val="tx1"/>
              </a:solidFill>
            </a:endParaRPr>
          </a:p>
          <a:p>
            <a:pPr marL="119063" lvl="0" indent="-119063" algn="l" defTabSz="533400">
              <a:spcBef>
                <a:spcPct val="0"/>
              </a:spcBef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</a:rPr>
              <a:t>Rules hard coded</a:t>
            </a:r>
            <a:endParaRPr lang="en-US" sz="1200" kern="1200" dirty="0">
              <a:solidFill>
                <a:schemeClr val="tx1"/>
              </a:solidFill>
            </a:endParaRPr>
          </a:p>
          <a:p>
            <a:pPr marL="119063" lvl="0" indent="-119063" algn="l" defTabSz="533400">
              <a:spcBef>
                <a:spcPct val="0"/>
              </a:spcBef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</a:rPr>
              <a:t>Spreadsheet based</a:t>
            </a:r>
            <a:endParaRPr lang="en-US" sz="1200" kern="1200" dirty="0">
              <a:solidFill>
                <a:schemeClr val="tx1"/>
              </a:solidFill>
            </a:endParaRPr>
          </a:p>
          <a:p>
            <a:pPr marL="119063" lvl="0" indent="-119063" algn="l" defTabSz="533400">
              <a:spcBef>
                <a:spcPct val="0"/>
              </a:spcBef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</a:rPr>
              <a:t>Only covers partial set of data (e.g. covers labor only)</a:t>
            </a:r>
            <a:endParaRPr lang="en-US" sz="12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03067" y="1667645"/>
            <a:ext cx="7340932" cy="768096"/>
          </a:xfrm>
          <a:custGeom>
            <a:avLst/>
            <a:gdLst>
              <a:gd name="connsiteX0" fmla="*/ 0 w 7013115"/>
              <a:gd name="connsiteY0" fmla="*/ 312777 h 1251108"/>
              <a:gd name="connsiteX1" fmla="*/ 6387561 w 7013115"/>
              <a:gd name="connsiteY1" fmla="*/ 312777 h 1251108"/>
              <a:gd name="connsiteX2" fmla="*/ 6387561 w 7013115"/>
              <a:gd name="connsiteY2" fmla="*/ 0 h 1251108"/>
              <a:gd name="connsiteX3" fmla="*/ 7013115 w 7013115"/>
              <a:gd name="connsiteY3" fmla="*/ 625554 h 1251108"/>
              <a:gd name="connsiteX4" fmla="*/ 6387561 w 7013115"/>
              <a:gd name="connsiteY4" fmla="*/ 1251108 h 1251108"/>
              <a:gd name="connsiteX5" fmla="*/ 6387561 w 7013115"/>
              <a:gd name="connsiteY5" fmla="*/ 938331 h 1251108"/>
              <a:gd name="connsiteX6" fmla="*/ 0 w 7013115"/>
              <a:gd name="connsiteY6" fmla="*/ 938331 h 1251108"/>
              <a:gd name="connsiteX7" fmla="*/ 0 w 7013115"/>
              <a:gd name="connsiteY7" fmla="*/ 312777 h 12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3115" h="1251108">
                <a:moveTo>
                  <a:pt x="0" y="312777"/>
                </a:moveTo>
                <a:lnTo>
                  <a:pt x="6387561" y="312777"/>
                </a:lnTo>
                <a:lnTo>
                  <a:pt x="6387561" y="0"/>
                </a:lnTo>
                <a:lnTo>
                  <a:pt x="7013115" y="625554"/>
                </a:lnTo>
                <a:lnTo>
                  <a:pt x="6387561" y="1251108"/>
                </a:lnTo>
                <a:lnTo>
                  <a:pt x="6387561" y="938331"/>
                </a:lnTo>
                <a:lnTo>
                  <a:pt x="0" y="938331"/>
                </a:lnTo>
                <a:lnTo>
                  <a:pt x="0" y="312777"/>
                </a:lnTo>
                <a:close/>
              </a:path>
            </a:pathLst>
          </a:custGeom>
          <a:solidFill>
            <a:srgbClr val="3C1D6E">
              <a:alpha val="55000"/>
            </a:srgb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369927" rIns="566777" bIns="51139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50"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Transparency and Improved Analysis</a:t>
            </a:r>
          </a:p>
        </p:txBody>
      </p:sp>
      <p:sp>
        <p:nvSpPr>
          <p:cNvPr id="7" name="Freeform 6"/>
          <p:cNvSpPr/>
          <p:nvPr/>
        </p:nvSpPr>
        <p:spPr>
          <a:xfrm>
            <a:off x="1824950" y="2274070"/>
            <a:ext cx="1426464" cy="2034102"/>
          </a:xfrm>
          <a:custGeom>
            <a:avLst/>
            <a:gdLst>
              <a:gd name="connsiteX0" fmla="*/ 0 w 1502577"/>
              <a:gd name="connsiteY0" fmla="*/ 0 h 1954717"/>
              <a:gd name="connsiteX1" fmla="*/ 1502577 w 1502577"/>
              <a:gd name="connsiteY1" fmla="*/ 0 h 1954717"/>
              <a:gd name="connsiteX2" fmla="*/ 1502577 w 1502577"/>
              <a:gd name="connsiteY2" fmla="*/ 1954717 h 1954717"/>
              <a:gd name="connsiteX3" fmla="*/ 0 w 1502577"/>
              <a:gd name="connsiteY3" fmla="*/ 1954717 h 1954717"/>
              <a:gd name="connsiteX4" fmla="*/ 0 w 1502577"/>
              <a:gd name="connsiteY4" fmla="*/ 0 h 195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577" h="1954717">
                <a:moveTo>
                  <a:pt x="0" y="0"/>
                </a:moveTo>
                <a:lnTo>
                  <a:pt x="1502577" y="0"/>
                </a:lnTo>
                <a:lnTo>
                  <a:pt x="1502577" y="1954717"/>
                </a:lnTo>
                <a:lnTo>
                  <a:pt x="0" y="1954717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828485">
                <a:alpha val="50000"/>
              </a:srgb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Costing performed using model that allows </a:t>
            </a:r>
            <a:r>
              <a:rPr lang="en-US" sz="1200" b="1" dirty="0">
                <a:solidFill>
                  <a:srgbClr val="4F2D7F"/>
                </a:solidFill>
              </a:rPr>
              <a:t>transparency</a:t>
            </a:r>
            <a:r>
              <a:rPr lang="en-US" sz="1200" dirty="0">
                <a:solidFill>
                  <a:schemeClr val="tx1"/>
                </a:solidFill>
              </a:rPr>
              <a:t> back to source of the allocation</a:t>
            </a:r>
          </a:p>
          <a:p>
            <a:pPr marL="119063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Allows 'what-if' analysis to determine impact of allocation factor decision</a:t>
            </a:r>
          </a:p>
        </p:txBody>
      </p:sp>
      <p:sp>
        <p:nvSpPr>
          <p:cNvPr id="8" name="Freeform 7"/>
          <p:cNvSpPr/>
          <p:nvPr/>
        </p:nvSpPr>
        <p:spPr>
          <a:xfrm>
            <a:off x="3327616" y="2047812"/>
            <a:ext cx="5816383" cy="768096"/>
          </a:xfrm>
          <a:custGeom>
            <a:avLst/>
            <a:gdLst>
              <a:gd name="connsiteX0" fmla="*/ 0 w 5423292"/>
              <a:gd name="connsiteY0" fmla="*/ 312777 h 1251108"/>
              <a:gd name="connsiteX1" fmla="*/ 4797738 w 5423292"/>
              <a:gd name="connsiteY1" fmla="*/ 312777 h 1251108"/>
              <a:gd name="connsiteX2" fmla="*/ 4797738 w 5423292"/>
              <a:gd name="connsiteY2" fmla="*/ 0 h 1251108"/>
              <a:gd name="connsiteX3" fmla="*/ 5423292 w 5423292"/>
              <a:gd name="connsiteY3" fmla="*/ 625554 h 1251108"/>
              <a:gd name="connsiteX4" fmla="*/ 4797738 w 5423292"/>
              <a:gd name="connsiteY4" fmla="*/ 1251108 h 1251108"/>
              <a:gd name="connsiteX5" fmla="*/ 4797738 w 5423292"/>
              <a:gd name="connsiteY5" fmla="*/ 938331 h 1251108"/>
              <a:gd name="connsiteX6" fmla="*/ 0 w 5423292"/>
              <a:gd name="connsiteY6" fmla="*/ 938331 h 1251108"/>
              <a:gd name="connsiteX7" fmla="*/ 0 w 5423292"/>
              <a:gd name="connsiteY7" fmla="*/ 312777 h 12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3292" h="1251108">
                <a:moveTo>
                  <a:pt x="0" y="312777"/>
                </a:moveTo>
                <a:lnTo>
                  <a:pt x="4797738" y="312777"/>
                </a:lnTo>
                <a:lnTo>
                  <a:pt x="4797738" y="0"/>
                </a:lnTo>
                <a:lnTo>
                  <a:pt x="5423292" y="625554"/>
                </a:lnTo>
                <a:lnTo>
                  <a:pt x="4797738" y="1251108"/>
                </a:lnTo>
                <a:lnTo>
                  <a:pt x="4797738" y="938331"/>
                </a:lnTo>
                <a:lnTo>
                  <a:pt x="0" y="938331"/>
                </a:lnTo>
                <a:lnTo>
                  <a:pt x="0" y="312777"/>
                </a:lnTo>
                <a:close/>
              </a:path>
            </a:pathLst>
          </a:custGeom>
          <a:solidFill>
            <a:srgbClr val="3C1D6E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369927" rIns="566777" bIns="51139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50"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Accurate Overhead Allocations</a:t>
            </a:r>
          </a:p>
        </p:txBody>
      </p:sp>
      <p:sp>
        <p:nvSpPr>
          <p:cNvPr id="9" name="Freeform 8"/>
          <p:cNvSpPr/>
          <p:nvPr/>
        </p:nvSpPr>
        <p:spPr>
          <a:xfrm>
            <a:off x="3341799" y="2658245"/>
            <a:ext cx="1426464" cy="3175992"/>
          </a:xfrm>
          <a:custGeom>
            <a:avLst/>
            <a:gdLst>
              <a:gd name="connsiteX0" fmla="*/ 0 w 1502577"/>
              <a:gd name="connsiteY0" fmla="*/ 0 h 2147433"/>
              <a:gd name="connsiteX1" fmla="*/ 1502577 w 1502577"/>
              <a:gd name="connsiteY1" fmla="*/ 0 h 2147433"/>
              <a:gd name="connsiteX2" fmla="*/ 1502577 w 1502577"/>
              <a:gd name="connsiteY2" fmla="*/ 2147433 h 2147433"/>
              <a:gd name="connsiteX3" fmla="*/ 0 w 1502577"/>
              <a:gd name="connsiteY3" fmla="*/ 2147433 h 2147433"/>
              <a:gd name="connsiteX4" fmla="*/ 0 w 1502577"/>
              <a:gd name="connsiteY4" fmla="*/ 0 h 214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577" h="2147433">
                <a:moveTo>
                  <a:pt x="0" y="0"/>
                </a:moveTo>
                <a:lnTo>
                  <a:pt x="1502577" y="0"/>
                </a:lnTo>
                <a:lnTo>
                  <a:pt x="1502577" y="2147433"/>
                </a:lnTo>
                <a:lnTo>
                  <a:pt x="0" y="2147433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828485">
                <a:alpha val="50000"/>
              </a:srgb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Cause and Effect relationship established between resources and activities based on </a:t>
            </a:r>
            <a:r>
              <a:rPr lang="en-US" sz="1200" dirty="0" smtClean="0">
                <a:solidFill>
                  <a:schemeClr val="tx1"/>
                </a:solidFill>
              </a:rPr>
              <a:t>overhead </a:t>
            </a:r>
            <a:r>
              <a:rPr lang="en-US" sz="1200" dirty="0">
                <a:solidFill>
                  <a:schemeClr val="tx1"/>
                </a:solidFill>
              </a:rPr>
              <a:t>and indirect </a:t>
            </a:r>
            <a:r>
              <a:rPr lang="en-US" sz="1200" dirty="0" smtClean="0">
                <a:solidFill>
                  <a:schemeClr val="tx1"/>
                </a:solidFill>
              </a:rPr>
              <a:t>costs</a:t>
            </a:r>
            <a:endParaRPr lang="en-US" sz="1200" dirty="0">
              <a:solidFill>
                <a:schemeClr val="tx1"/>
              </a:solidFill>
            </a:endParaRPr>
          </a:p>
          <a:p>
            <a:pPr marL="119063" lvl="0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Ability to determine </a:t>
            </a:r>
            <a:r>
              <a:rPr lang="en-US" sz="1200" b="1" dirty="0" smtClean="0">
                <a:solidFill>
                  <a:srgbClr val="4F2D7F"/>
                </a:solidFill>
              </a:rPr>
              <a:t>fully burdened cost </a:t>
            </a:r>
            <a:r>
              <a:rPr lang="en-US" sz="1200" dirty="0" smtClean="0">
                <a:solidFill>
                  <a:schemeClr val="tx1"/>
                </a:solidFill>
              </a:rPr>
              <a:t>with consistency and transparency</a:t>
            </a:r>
            <a:endParaRPr lang="en-US" sz="1200" dirty="0">
              <a:solidFill>
                <a:schemeClr val="tx1"/>
              </a:solidFill>
            </a:endParaRPr>
          </a:p>
          <a:p>
            <a:pPr marL="119063" lvl="0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F2D7F"/>
                </a:solidFill>
              </a:rPr>
              <a:t>Revenue </a:t>
            </a:r>
            <a:r>
              <a:rPr lang="en-US" sz="1200" dirty="0" smtClean="0">
                <a:solidFill>
                  <a:schemeClr val="tx1"/>
                </a:solidFill>
              </a:rPr>
              <a:t>inclusion allows inclusive  </a:t>
            </a:r>
            <a:r>
              <a:rPr lang="en-US" sz="1200" b="1" dirty="0">
                <a:solidFill>
                  <a:srgbClr val="4F2D7F"/>
                </a:solidFill>
              </a:rPr>
              <a:t>margin</a:t>
            </a:r>
            <a:r>
              <a:rPr lang="en-US" sz="1200" dirty="0" smtClean="0">
                <a:solidFill>
                  <a:schemeClr val="tx1"/>
                </a:solidFill>
              </a:rPr>
              <a:t> analysis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52166" y="2439392"/>
            <a:ext cx="4291834" cy="768096"/>
          </a:xfrm>
          <a:custGeom>
            <a:avLst/>
            <a:gdLst>
              <a:gd name="connsiteX0" fmla="*/ 0 w 3832609"/>
              <a:gd name="connsiteY0" fmla="*/ 312777 h 1251108"/>
              <a:gd name="connsiteX1" fmla="*/ 3207055 w 3832609"/>
              <a:gd name="connsiteY1" fmla="*/ 312777 h 1251108"/>
              <a:gd name="connsiteX2" fmla="*/ 3207055 w 3832609"/>
              <a:gd name="connsiteY2" fmla="*/ 0 h 1251108"/>
              <a:gd name="connsiteX3" fmla="*/ 3832609 w 3832609"/>
              <a:gd name="connsiteY3" fmla="*/ 625554 h 1251108"/>
              <a:gd name="connsiteX4" fmla="*/ 3207055 w 3832609"/>
              <a:gd name="connsiteY4" fmla="*/ 1251108 h 1251108"/>
              <a:gd name="connsiteX5" fmla="*/ 3207055 w 3832609"/>
              <a:gd name="connsiteY5" fmla="*/ 938331 h 1251108"/>
              <a:gd name="connsiteX6" fmla="*/ 0 w 3832609"/>
              <a:gd name="connsiteY6" fmla="*/ 938331 h 1251108"/>
              <a:gd name="connsiteX7" fmla="*/ 0 w 3832609"/>
              <a:gd name="connsiteY7" fmla="*/ 312777 h 12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2609" h="1251108">
                <a:moveTo>
                  <a:pt x="0" y="312777"/>
                </a:moveTo>
                <a:lnTo>
                  <a:pt x="3207055" y="312777"/>
                </a:lnTo>
                <a:lnTo>
                  <a:pt x="3207055" y="0"/>
                </a:lnTo>
                <a:lnTo>
                  <a:pt x="3832609" y="625554"/>
                </a:lnTo>
                <a:lnTo>
                  <a:pt x="3207055" y="1251108"/>
                </a:lnTo>
                <a:lnTo>
                  <a:pt x="3207055" y="938331"/>
                </a:lnTo>
                <a:lnTo>
                  <a:pt x="0" y="938331"/>
                </a:lnTo>
                <a:lnTo>
                  <a:pt x="0" y="312777"/>
                </a:lnTo>
                <a:close/>
              </a:path>
            </a:pathLst>
          </a:custGeom>
          <a:solidFill>
            <a:srgbClr val="3C1D6E">
              <a:alpha val="85000"/>
            </a:srgb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369927" rIns="566777" bIns="51139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66750"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Full Costing and Advanced Analysis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875807" y="3047712"/>
            <a:ext cx="1827700" cy="3222628"/>
          </a:xfrm>
          <a:custGeom>
            <a:avLst/>
            <a:gdLst>
              <a:gd name="connsiteX0" fmla="*/ 0 w 1501241"/>
              <a:gd name="connsiteY0" fmla="*/ 0 h 2317359"/>
              <a:gd name="connsiteX1" fmla="*/ 1501241 w 1501241"/>
              <a:gd name="connsiteY1" fmla="*/ 0 h 2317359"/>
              <a:gd name="connsiteX2" fmla="*/ 1501241 w 1501241"/>
              <a:gd name="connsiteY2" fmla="*/ 2317359 h 2317359"/>
              <a:gd name="connsiteX3" fmla="*/ 0 w 1501241"/>
              <a:gd name="connsiteY3" fmla="*/ 2317359 h 2317359"/>
              <a:gd name="connsiteX4" fmla="*/ 0 w 1501241"/>
              <a:gd name="connsiteY4" fmla="*/ 0 h 231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241" h="2317359">
                <a:moveTo>
                  <a:pt x="0" y="0"/>
                </a:moveTo>
                <a:lnTo>
                  <a:pt x="1501241" y="0"/>
                </a:lnTo>
                <a:lnTo>
                  <a:pt x="1501241" y="2317359"/>
                </a:lnTo>
                <a:lnTo>
                  <a:pt x="0" y="2317359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828485">
                <a:alpha val="50000"/>
              </a:srgb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Cause and Effect relationship established along entire value chain </a:t>
            </a:r>
          </a:p>
          <a:p>
            <a:pPr marL="119063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Use model as basis for conducting:</a:t>
            </a:r>
          </a:p>
          <a:p>
            <a:pPr marL="282575" lvl="1" indent="-119063" defTabSz="5334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F2D7F"/>
                </a:solidFill>
              </a:rPr>
              <a:t>Pricing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analysis</a:t>
            </a:r>
          </a:p>
          <a:p>
            <a:pPr marL="282575" lvl="1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F2D7F"/>
                </a:solidFill>
              </a:rPr>
              <a:t>Marginal cost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analysis</a:t>
            </a:r>
            <a:endParaRPr lang="en-US" sz="1200" dirty="0">
              <a:solidFill>
                <a:schemeClr val="tx1"/>
              </a:solidFill>
            </a:endParaRPr>
          </a:p>
          <a:p>
            <a:pPr marL="282575" lvl="1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F2D7F"/>
                </a:solidFill>
              </a:rPr>
              <a:t>Capacity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analysis and </a:t>
            </a:r>
            <a:r>
              <a:rPr lang="en-US" sz="1200" dirty="0" smtClean="0">
                <a:solidFill>
                  <a:schemeClr val="tx1"/>
                </a:solidFill>
              </a:rPr>
              <a:t>management</a:t>
            </a:r>
            <a:endParaRPr lang="en-US" sz="1200" dirty="0">
              <a:solidFill>
                <a:schemeClr val="tx1"/>
              </a:solidFill>
            </a:endParaRPr>
          </a:p>
          <a:p>
            <a:pPr marL="282575" lvl="1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F2D7F"/>
                </a:solidFill>
              </a:rPr>
              <a:t>Fixed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and </a:t>
            </a:r>
            <a:r>
              <a:rPr lang="en-US" sz="1200" b="1" dirty="0">
                <a:solidFill>
                  <a:srgbClr val="4F2D7F"/>
                </a:solidFill>
              </a:rPr>
              <a:t>variable</a:t>
            </a:r>
            <a:r>
              <a:rPr lang="en-US" sz="1200" dirty="0">
                <a:solidFill>
                  <a:schemeClr val="tx1"/>
                </a:solidFill>
              </a:rPr>
              <a:t> cost </a:t>
            </a:r>
            <a:r>
              <a:rPr lang="en-US" sz="1200" dirty="0" smtClean="0">
                <a:solidFill>
                  <a:schemeClr val="tx1"/>
                </a:solidFill>
              </a:rPr>
              <a:t>analysis</a:t>
            </a:r>
            <a:endParaRPr lang="en-US" sz="1200" dirty="0">
              <a:solidFill>
                <a:schemeClr val="tx1"/>
              </a:solidFill>
            </a:endParaRPr>
          </a:p>
          <a:p>
            <a:pPr marL="282575" lvl="1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F2D7F"/>
                </a:solidFill>
              </a:rPr>
              <a:t>Benchmarking</a:t>
            </a:r>
            <a:endParaRPr lang="en-US" sz="1200" dirty="0">
              <a:solidFill>
                <a:schemeClr val="tx1"/>
              </a:solidFill>
            </a:endParaRPr>
          </a:p>
          <a:p>
            <a:pPr marL="282575" lvl="1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Portfolio </a:t>
            </a:r>
            <a:r>
              <a:rPr lang="en-US" sz="1200" b="1" dirty="0">
                <a:solidFill>
                  <a:srgbClr val="4F2D7F"/>
                </a:solidFill>
              </a:rPr>
              <a:t>optimization</a:t>
            </a:r>
            <a:endParaRPr lang="en-US" sz="1200" dirty="0">
              <a:solidFill>
                <a:schemeClr val="tx1"/>
              </a:solidFill>
            </a:endParaRPr>
          </a:p>
          <a:p>
            <a:pPr marL="282575" lvl="1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F2D7F"/>
                </a:solidFill>
              </a:rPr>
              <a:t>Cost-to-serve</a:t>
            </a:r>
            <a:r>
              <a:rPr lang="en-US" sz="1200" dirty="0" smtClean="0">
                <a:solidFill>
                  <a:schemeClr val="tx1"/>
                </a:solidFill>
              </a:rPr>
              <a:t> analysis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777950" y="2824266"/>
            <a:ext cx="2366049" cy="768096"/>
          </a:xfrm>
          <a:custGeom>
            <a:avLst/>
            <a:gdLst>
              <a:gd name="connsiteX0" fmla="*/ 0 w 2242786"/>
              <a:gd name="connsiteY0" fmla="*/ 312777 h 1251108"/>
              <a:gd name="connsiteX1" fmla="*/ 1617232 w 2242786"/>
              <a:gd name="connsiteY1" fmla="*/ 312777 h 1251108"/>
              <a:gd name="connsiteX2" fmla="*/ 1617232 w 2242786"/>
              <a:gd name="connsiteY2" fmla="*/ 0 h 1251108"/>
              <a:gd name="connsiteX3" fmla="*/ 2242786 w 2242786"/>
              <a:gd name="connsiteY3" fmla="*/ 625554 h 1251108"/>
              <a:gd name="connsiteX4" fmla="*/ 1617232 w 2242786"/>
              <a:gd name="connsiteY4" fmla="*/ 1251108 h 1251108"/>
              <a:gd name="connsiteX5" fmla="*/ 1617232 w 2242786"/>
              <a:gd name="connsiteY5" fmla="*/ 938331 h 1251108"/>
              <a:gd name="connsiteX6" fmla="*/ 0 w 2242786"/>
              <a:gd name="connsiteY6" fmla="*/ 938331 h 1251108"/>
              <a:gd name="connsiteX7" fmla="*/ 0 w 2242786"/>
              <a:gd name="connsiteY7" fmla="*/ 312777 h 12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2786" h="1251108">
                <a:moveTo>
                  <a:pt x="0" y="312777"/>
                </a:moveTo>
                <a:lnTo>
                  <a:pt x="1617232" y="312777"/>
                </a:lnTo>
                <a:lnTo>
                  <a:pt x="1617232" y="0"/>
                </a:lnTo>
                <a:lnTo>
                  <a:pt x="2242786" y="625554"/>
                </a:lnTo>
                <a:lnTo>
                  <a:pt x="1617232" y="1251108"/>
                </a:lnTo>
                <a:lnTo>
                  <a:pt x="1617232" y="938331"/>
                </a:lnTo>
                <a:lnTo>
                  <a:pt x="0" y="938331"/>
                </a:lnTo>
                <a:lnTo>
                  <a:pt x="0" y="312777"/>
                </a:lnTo>
                <a:close/>
              </a:path>
            </a:pathLst>
          </a:custGeom>
          <a:solidFill>
            <a:srgbClr val="3C1D6E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369927" rIns="566777" bIns="51139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66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bg1"/>
                </a:solidFill>
              </a:rPr>
              <a:t>Predictive Planning</a:t>
            </a:r>
            <a:endParaRPr lang="en-US" sz="1400" b="1" kern="1200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803351" y="3428715"/>
            <a:ext cx="1654516" cy="3039809"/>
          </a:xfrm>
          <a:custGeom>
            <a:avLst/>
            <a:gdLst>
              <a:gd name="connsiteX0" fmla="*/ 0 w 1502577"/>
              <a:gd name="connsiteY0" fmla="*/ 0 h 2686272"/>
              <a:gd name="connsiteX1" fmla="*/ 1502577 w 1502577"/>
              <a:gd name="connsiteY1" fmla="*/ 0 h 2686272"/>
              <a:gd name="connsiteX2" fmla="*/ 1502577 w 1502577"/>
              <a:gd name="connsiteY2" fmla="*/ 2686272 h 2686272"/>
              <a:gd name="connsiteX3" fmla="*/ 0 w 1502577"/>
              <a:gd name="connsiteY3" fmla="*/ 2686272 h 2686272"/>
              <a:gd name="connsiteX4" fmla="*/ 0 w 1502577"/>
              <a:gd name="connsiteY4" fmla="*/ 0 h 268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577" h="2686272">
                <a:moveTo>
                  <a:pt x="0" y="0"/>
                </a:moveTo>
                <a:lnTo>
                  <a:pt x="1502577" y="0"/>
                </a:lnTo>
                <a:lnTo>
                  <a:pt x="1502577" y="2686272"/>
                </a:lnTo>
                <a:lnTo>
                  <a:pt x="0" y="268627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828485">
                <a:alpha val="50000"/>
              </a:srgb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lvl="0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Use cost and capacity analysis to </a:t>
            </a:r>
            <a:r>
              <a:rPr lang="en-US" sz="1200" b="1" dirty="0">
                <a:solidFill>
                  <a:srgbClr val="4F2D7F"/>
                </a:solidFill>
              </a:rPr>
              <a:t>predict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b="1" dirty="0">
                <a:solidFill>
                  <a:srgbClr val="4F2D7F"/>
                </a:solidFill>
              </a:rPr>
              <a:t>plan</a:t>
            </a:r>
            <a:r>
              <a:rPr lang="en-US" sz="1200" dirty="0">
                <a:solidFill>
                  <a:schemeClr val="tx1"/>
                </a:solidFill>
              </a:rPr>
              <a:t> resource allocation </a:t>
            </a:r>
            <a:r>
              <a:rPr lang="en-US" sz="1200" dirty="0" smtClean="0">
                <a:solidFill>
                  <a:schemeClr val="tx1"/>
                </a:solidFill>
              </a:rPr>
              <a:t>requirements based on </a:t>
            </a:r>
            <a:r>
              <a:rPr lang="en-US" sz="1200" b="1" dirty="0">
                <a:solidFill>
                  <a:srgbClr val="4F2D7F"/>
                </a:solidFill>
              </a:rPr>
              <a:t>demand</a:t>
            </a:r>
            <a:endParaRPr lang="en-US" sz="1200" dirty="0">
              <a:solidFill>
                <a:schemeClr val="tx1"/>
              </a:solidFill>
            </a:endParaRPr>
          </a:p>
          <a:p>
            <a:pPr marL="119063" lvl="0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Ensure the costs of producing </a:t>
            </a:r>
            <a:r>
              <a:rPr lang="en-US" sz="1200" dirty="0" smtClean="0">
                <a:solidFill>
                  <a:schemeClr val="tx1"/>
                </a:solidFill>
              </a:rPr>
              <a:t>a service </a:t>
            </a:r>
            <a:r>
              <a:rPr lang="en-US" sz="1200" dirty="0">
                <a:solidFill>
                  <a:schemeClr val="tx1"/>
                </a:solidFill>
              </a:rPr>
              <a:t>are </a:t>
            </a:r>
            <a:r>
              <a:rPr lang="en-US" sz="1200" b="1" dirty="0">
                <a:solidFill>
                  <a:srgbClr val="4F2D7F"/>
                </a:solidFill>
              </a:rPr>
              <a:t>meeting strategic objectives</a:t>
            </a:r>
            <a:endParaRPr lang="en-US" sz="1200" dirty="0">
              <a:solidFill>
                <a:schemeClr val="tx1"/>
              </a:solidFill>
            </a:endParaRPr>
          </a:p>
          <a:p>
            <a:pPr marL="119063" lvl="0" indent="-119063" defTabSz="533400">
              <a:lnSpc>
                <a:spcPct val="90000"/>
              </a:lnSpc>
              <a:spcAft>
                <a:spcPts val="300"/>
              </a:spcAft>
              <a:buClr>
                <a:srgbClr val="8E93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Evaluate plans to reorganize </a:t>
            </a:r>
            <a:r>
              <a:rPr lang="en-US" sz="1200" dirty="0">
                <a:solidFill>
                  <a:schemeClr val="tx1"/>
                </a:solidFill>
              </a:rPr>
              <a:t>and/or discontinue programs that do not </a:t>
            </a:r>
            <a:r>
              <a:rPr lang="en-US" sz="1200" b="1" dirty="0">
                <a:solidFill>
                  <a:srgbClr val="4F2D7F"/>
                </a:solidFill>
              </a:rPr>
              <a:t>align to strategy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/>
        </p:nvSpPr>
        <p:spPr>
          <a:xfrm>
            <a:off x="6820872" y="63198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6FD9C2-C2A3-4DCE-AA17-220E9B548E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A6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73433" y="1256690"/>
            <a:ext cx="7772400" cy="1470025"/>
          </a:xfrm>
        </p:spPr>
        <p:txBody>
          <a:bodyPr/>
          <a:lstStyle/>
          <a:p>
            <a:r>
              <a:rPr lang="en-US" dirty="0" smtClean="0"/>
              <a:t>Have Questions?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73433" y="2524047"/>
            <a:ext cx="7772400" cy="1752600"/>
          </a:xfrm>
        </p:spPr>
        <p:txBody>
          <a:bodyPr/>
          <a:lstStyle/>
          <a:p>
            <a:r>
              <a:rPr lang="en-US" dirty="0" smtClean="0"/>
              <a:t>We've got         nswers!</a:t>
            </a:r>
            <a:endParaRPr lang="en-US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86" y="1736716"/>
            <a:ext cx="2880360" cy="2880360"/>
          </a:xfrm>
          <a:prstGeom prst="rect">
            <a:avLst/>
          </a:prstGeom>
        </p:spPr>
      </p:pic>
      <p:pic>
        <p:nvPicPr>
          <p:cNvPr id="5" name="Picture 4" descr="PIL_cmyk_hor_1.jpg"/>
          <p:cNvPicPr/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9404" y="6332220"/>
            <a:ext cx="2575560" cy="525780"/>
          </a:xfrm>
          <a:prstGeom prst="rect">
            <a:avLst/>
          </a:prstGeom>
        </p:spPr>
      </p:pic>
      <p:pic>
        <p:nvPicPr>
          <p:cNvPr id="8" name="Picture 7" descr="http://www.devpb.com/joco/images/JCCC_Logo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56" y="4489444"/>
            <a:ext cx="5378954" cy="139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112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JCCC Model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JCCC Higher Education Cost and Revenue Model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1678075"/>
            <a:ext cx="8323847" cy="4740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4F2D7F"/>
                </a:solidFill>
              </a:rPr>
              <a:t>Maximize resources to deliver quality of education outcomes to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 insight into the revenue-cost margins and performance of the institution not previously 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Provide fuller understanding of how various aspects of the institution's operations impact margin and </a:t>
            </a:r>
            <a:r>
              <a:rPr lang="en-US" dirty="0" smtClean="0"/>
              <a:t>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92" y="4687453"/>
            <a:ext cx="2191306" cy="19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JCCC Higher Education Cost and Revenue Model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1678075"/>
            <a:ext cx="8323847" cy="4740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4F2D7F"/>
                </a:solidFill>
              </a:rPr>
              <a:t>Maximize resources to deliver quality of education outcomes to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Ask more informed questions as to why resources are consumed as described in the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Analyze </a:t>
            </a:r>
            <a:r>
              <a:rPr lang="en-US" dirty="0" smtClean="0"/>
              <a:t>class sizes and durations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Determine capacity utilization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81" y="4218687"/>
            <a:ext cx="2415817" cy="21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JCCC Higher Education Cost and Revenue Model – Desired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1678075"/>
            <a:ext cx="8323847" cy="47401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Insight into Program Margin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Support the Instructional Program Review Process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Insight into Facility Utilization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Support Existing Reporting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Support the new Administrative and Service Area Review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Education </a:t>
            </a:r>
            <a:r>
              <a:rPr lang="en-US" dirty="0"/>
              <a:t>C</a:t>
            </a:r>
            <a:r>
              <a:rPr lang="en-US" dirty="0" smtClean="0"/>
              <a:t>ost and Revenue Model - Design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92448" y="1382233"/>
            <a:ext cx="7415252" cy="5251822"/>
            <a:chOff x="984469" y="1476533"/>
            <a:chExt cx="7175063" cy="5040563"/>
          </a:xfrm>
        </p:grpSpPr>
        <p:grpSp>
          <p:nvGrpSpPr>
            <p:cNvPr id="23" name="Group 22"/>
            <p:cNvGrpSpPr/>
            <p:nvPr/>
          </p:nvGrpSpPr>
          <p:grpSpPr>
            <a:xfrm>
              <a:off x="984469" y="1476533"/>
              <a:ext cx="7175063" cy="5040563"/>
              <a:chOff x="984469" y="1476533"/>
              <a:chExt cx="7175063" cy="504056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984469" y="1476533"/>
                <a:ext cx="7175063" cy="5040563"/>
                <a:chOff x="984469" y="1476533"/>
                <a:chExt cx="7175063" cy="5040563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984470" y="4365104"/>
                  <a:ext cx="7175062" cy="215199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r"/>
                  <a:r>
                    <a:rPr lang="en-US" dirty="0" smtClean="0">
                      <a:solidFill>
                        <a:schemeClr val="tx1"/>
                      </a:solidFill>
                    </a:rPr>
                    <a:t>Data Sources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551879" y="5713960"/>
                  <a:ext cx="1636609" cy="732682"/>
                </a:xfrm>
                <a:prstGeom prst="rect">
                  <a:avLst/>
                </a:prstGeom>
                <a:solidFill>
                  <a:srgbClr val="7A68AE">
                    <a:alpha val="70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>
                    <a:spcAft>
                      <a:spcPts val="1000"/>
                    </a:spcAft>
                    <a:defRPr sz="1100" b="1">
                      <a:solidFill>
                        <a:schemeClr val="bg1"/>
                      </a:solidFill>
                      <a:latin typeface="Calibri" pitchFamily="34" charset="0"/>
                    </a:defRPr>
                  </a:lvl1pPr>
                </a:lstStyle>
                <a:p>
                  <a:r>
                    <a:rPr lang="en-US" dirty="0"/>
                    <a:t>Timetable Information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Room Class Type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Hours by Course</a:t>
                  </a:r>
                </a:p>
              </p:txBody>
            </p:sp>
            <p:sp>
              <p:nvSpPr>
                <p:cNvPr id="34" name="Rectangle 5"/>
                <p:cNvSpPr>
                  <a:spLocks noChangeArrowheads="1"/>
                </p:cNvSpPr>
                <p:nvPr/>
              </p:nvSpPr>
              <p:spPr bwMode="auto">
                <a:xfrm>
                  <a:off x="984469" y="1752452"/>
                  <a:ext cx="1352448" cy="2220056"/>
                </a:xfrm>
                <a:prstGeom prst="rect">
                  <a:avLst/>
                </a:prstGeom>
                <a:solidFill>
                  <a:srgbClr val="DFD9E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100" b="1" dirty="0">
                      <a:latin typeface="Calibri" pitchFamily="34" charset="0"/>
                    </a:rPr>
                    <a:t>GL Resources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6"/>
                <p:cNvSpPr>
                  <a:spLocks noChangeArrowheads="1"/>
                </p:cNvSpPr>
                <p:nvPr/>
              </p:nvSpPr>
              <p:spPr bwMode="auto">
                <a:xfrm>
                  <a:off x="3443395" y="1752452"/>
                  <a:ext cx="1108484" cy="1162869"/>
                </a:xfrm>
                <a:prstGeom prst="rect">
                  <a:avLst/>
                </a:prstGeom>
                <a:solidFill>
                  <a:srgbClr val="7A68AE">
                    <a:alpha val="3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100" b="1" smtClean="0">
                      <a:latin typeface="Calibri" pitchFamily="34" charset="0"/>
                    </a:rPr>
                    <a:t>HR </a:t>
                  </a:r>
                  <a:r>
                    <a:rPr lang="en-US" sz="1100" b="1">
                      <a:latin typeface="Calibri" pitchFamily="34" charset="0"/>
                    </a:rPr>
                    <a:t>Resources</a:t>
                  </a:r>
                  <a:endParaRPr lang="en-US" b="1">
                    <a:latin typeface="Calibri" pitchFamily="34" charset="0"/>
                  </a:endParaRPr>
                </a:p>
              </p:txBody>
            </p:sp>
            <p:sp>
              <p:nvSpPr>
                <p:cNvPr id="36" name="Rectangle 7"/>
                <p:cNvSpPr>
                  <a:spLocks noChangeArrowheads="1"/>
                </p:cNvSpPr>
                <p:nvPr/>
              </p:nvSpPr>
              <p:spPr bwMode="auto">
                <a:xfrm>
                  <a:off x="4547070" y="1752452"/>
                  <a:ext cx="1110277" cy="2220056"/>
                </a:xfrm>
                <a:prstGeom prst="rect">
                  <a:avLst/>
                </a:prstGeom>
                <a:solidFill>
                  <a:srgbClr val="7A68AE">
                    <a:alpha val="50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100" b="1" dirty="0">
                      <a:latin typeface="Calibri" pitchFamily="34" charset="0"/>
                    </a:rPr>
                    <a:t>Activities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8"/>
                <p:cNvSpPr>
                  <a:spLocks noChangeArrowheads="1"/>
                </p:cNvSpPr>
                <p:nvPr/>
              </p:nvSpPr>
              <p:spPr bwMode="auto">
                <a:xfrm>
                  <a:off x="5657347" y="1752452"/>
                  <a:ext cx="1110278" cy="2220056"/>
                </a:xfrm>
                <a:prstGeom prst="rect">
                  <a:avLst/>
                </a:prstGeom>
                <a:solidFill>
                  <a:srgbClr val="7A68AE">
                    <a:alpha val="70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1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Courses by School/Dept.</a:t>
                  </a:r>
                  <a:endParaRPr lang="en-US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8" name="Rectangle 9"/>
                <p:cNvSpPr>
                  <a:spLocks noChangeArrowheads="1"/>
                </p:cNvSpPr>
                <p:nvPr/>
              </p:nvSpPr>
              <p:spPr bwMode="auto">
                <a:xfrm>
                  <a:off x="6767624" y="1752452"/>
                  <a:ext cx="1391907" cy="2220056"/>
                </a:xfrm>
                <a:prstGeom prst="rect">
                  <a:avLst/>
                </a:prstGeom>
                <a:solidFill>
                  <a:srgbClr val="7A68AE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1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Programs by School/Dept.</a:t>
                  </a:r>
                  <a:endParaRPr lang="en-US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9" name="Rectangle 10"/>
                <p:cNvSpPr>
                  <a:spLocks noChangeArrowheads="1"/>
                </p:cNvSpPr>
                <p:nvPr/>
              </p:nvSpPr>
              <p:spPr bwMode="auto">
                <a:xfrm>
                  <a:off x="984469" y="1476533"/>
                  <a:ext cx="7175063" cy="27773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A68AE"/>
                    </a:gs>
                    <a:gs pos="80000">
                      <a:srgbClr val="660066">
                        <a:tint val="44500"/>
                        <a:satMod val="160000"/>
                      </a:srgbClr>
                    </a:gs>
                    <a:gs pos="100000">
                      <a:srgbClr val="660066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College Management Model</a:t>
                  </a:r>
                  <a:endParaRPr lang="en-US" sz="12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6036355" y="3886363"/>
                  <a:ext cx="0" cy="18259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oval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051010" y="5453998"/>
                  <a:ext cx="1182157" cy="995699"/>
                </a:xfrm>
                <a:prstGeom prst="rect">
                  <a:avLst/>
                </a:prstGeom>
                <a:solidFill>
                  <a:srgbClr val="DFD9E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>
                    <a:spcAft>
                      <a:spcPts val="1000"/>
                    </a:spcAft>
                    <a:defRPr sz="1100" b="1">
                      <a:latin typeface="Calibri" pitchFamily="34" charset="0"/>
                    </a:defRPr>
                  </a:lvl1pPr>
                </a:lstStyle>
                <a:p>
                  <a:pPr algn="l"/>
                  <a:r>
                    <a:rPr lang="en-US" dirty="0"/>
                    <a:t>General Ledger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GL structure and expenditure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GL activity assignments</a:t>
                  </a:r>
                </a:p>
              </p:txBody>
            </p:sp>
            <p:sp>
              <p:nvSpPr>
                <p:cNvPr id="42" name="Rectangle 30"/>
                <p:cNvSpPr>
                  <a:spLocks noChangeArrowheads="1"/>
                </p:cNvSpPr>
                <p:nvPr/>
              </p:nvSpPr>
              <p:spPr bwMode="auto">
                <a:xfrm>
                  <a:off x="2337954" y="2915320"/>
                  <a:ext cx="1110278" cy="1057187"/>
                </a:xfrm>
                <a:prstGeom prst="rect">
                  <a:avLst/>
                </a:prstGeom>
                <a:solidFill>
                  <a:srgbClr val="7A68AE">
                    <a:alpha val="2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100" b="1">
                      <a:latin typeface="Calibri" pitchFamily="34" charset="0"/>
                    </a:rPr>
                    <a:t>Assets</a:t>
                  </a:r>
                  <a:endParaRPr lang="en-US" b="1">
                    <a:latin typeface="Calibri" pitchFamily="34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/>
              </p:nvSpPr>
              <p:spPr bwMode="auto">
                <a:xfrm>
                  <a:off x="6755885" y="4499910"/>
                  <a:ext cx="1300963" cy="1615531"/>
                </a:xfrm>
                <a:prstGeom prst="rect">
                  <a:avLst/>
                </a:prstGeom>
                <a:solidFill>
                  <a:srgbClr val="7A68AE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100" b="1" dirty="0">
                      <a:solidFill>
                        <a:schemeClr val="bg1"/>
                      </a:solidFill>
                      <a:latin typeface="Calibri" pitchFamily="34" charset="0"/>
                    </a:rPr>
                    <a:t>Student Records</a:t>
                  </a:r>
                </a:p>
                <a:p>
                  <a:pPr marL="111125" indent="-111125">
                    <a:buFont typeface="Arial" pitchFamily="34" charset="0"/>
                    <a:buChar char="•"/>
                  </a:pPr>
                  <a:r>
                    <a:rPr lang="en-US" sz="1000" dirty="0">
                      <a:solidFill>
                        <a:schemeClr val="bg1"/>
                      </a:solidFill>
                      <a:latin typeface="Calibri" pitchFamily="34" charset="0"/>
                    </a:rPr>
                    <a:t>Course by Program</a:t>
                  </a:r>
                </a:p>
                <a:p>
                  <a:pPr marL="111125" indent="-111125">
                    <a:buFont typeface="Arial" pitchFamily="34" charset="0"/>
                    <a:buChar char="•"/>
                  </a:pPr>
                  <a:r>
                    <a:rPr lang="en-US" sz="1000" dirty="0">
                      <a:solidFill>
                        <a:schemeClr val="bg1"/>
                      </a:solidFill>
                      <a:latin typeface="Calibri" pitchFamily="34" charset="0"/>
                    </a:rPr>
                    <a:t>Program</a:t>
                  </a:r>
                </a:p>
                <a:p>
                  <a:pPr marL="111125" indent="-111125">
                    <a:buFont typeface="Arial" pitchFamily="34" charset="0"/>
                    <a:buChar char="•"/>
                  </a:pPr>
                  <a:r>
                    <a:rPr lang="en-US" sz="1000" dirty="0">
                      <a:solidFill>
                        <a:schemeClr val="bg1"/>
                      </a:solidFill>
                      <a:latin typeface="Calibri" pitchFamily="34" charset="0"/>
                    </a:rPr>
                    <a:t>School/Dept.</a:t>
                  </a:r>
                </a:p>
                <a:p>
                  <a:pPr marL="111125" indent="-111125">
                    <a:buFont typeface="Arial" pitchFamily="34" charset="0"/>
                    <a:buChar char="•"/>
                  </a:pPr>
                  <a:r>
                    <a:rPr lang="en-US" sz="1000" dirty="0">
                      <a:solidFill>
                        <a:schemeClr val="bg1"/>
                      </a:solidFill>
                      <a:latin typeface="Calibri" pitchFamily="34" charset="0"/>
                    </a:rPr>
                    <a:t>Campus</a:t>
                  </a:r>
                </a:p>
                <a:p>
                  <a:pPr marL="111125" indent="-111125">
                    <a:buFont typeface="Arial" pitchFamily="34" charset="0"/>
                    <a:buChar char="•"/>
                  </a:pPr>
                  <a:r>
                    <a:rPr lang="en-US" sz="1000" dirty="0">
                      <a:solidFill>
                        <a:schemeClr val="bg1"/>
                      </a:solidFill>
                      <a:latin typeface="Calibri" pitchFamily="34" charset="0"/>
                    </a:rPr>
                    <a:t>Teaching Period</a:t>
                  </a:r>
                </a:p>
                <a:p>
                  <a:pPr marL="111125" indent="-111125">
                    <a:buFont typeface="Arial" pitchFamily="34" charset="0"/>
                    <a:buChar char="•"/>
                  </a:pPr>
                  <a:r>
                    <a:rPr lang="en-US" sz="1000" dirty="0">
                      <a:solidFill>
                        <a:schemeClr val="bg1"/>
                      </a:solidFill>
                      <a:latin typeface="Calibri" pitchFamily="34" charset="0"/>
                    </a:rPr>
                    <a:t>Course &amp; Program Level</a:t>
                  </a:r>
                </a:p>
                <a:p>
                  <a:pPr marL="111125" indent="-111125">
                    <a:buFont typeface="Arial" pitchFamily="34" charset="0"/>
                    <a:buChar char="•"/>
                  </a:pPr>
                  <a:r>
                    <a:rPr lang="en-US" sz="1000" dirty="0">
                      <a:solidFill>
                        <a:schemeClr val="bg1"/>
                      </a:solidFill>
                      <a:latin typeface="Calibri" pitchFamily="34" charset="0"/>
                    </a:rPr>
                    <a:t>Fee </a:t>
                  </a:r>
                  <a:r>
                    <a:rPr lang="en-US" sz="10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Type</a:t>
                  </a:r>
                  <a:endParaRPr lang="en-US" sz="10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312763" y="4441723"/>
                  <a:ext cx="1221968" cy="677345"/>
                </a:xfrm>
                <a:prstGeom prst="rect">
                  <a:avLst/>
                </a:prstGeom>
                <a:solidFill>
                  <a:srgbClr val="7A68AE">
                    <a:alpha val="3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>
                    <a:spcAft>
                      <a:spcPts val="1000"/>
                    </a:spcAft>
                    <a:defRPr sz="1100" b="1">
                      <a:latin typeface="Calibri" pitchFamily="34" charset="0"/>
                    </a:defRPr>
                  </a:lvl1pPr>
                </a:lstStyle>
                <a:p>
                  <a:r>
                    <a:rPr lang="en-US" dirty="0"/>
                    <a:t>Payroll / HR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Payroll structure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Personnel</a:t>
                  </a:r>
                </a:p>
              </p:txBody>
            </p:sp>
            <p:sp>
              <p:nvSpPr>
                <p:cNvPr id="45" name="Right Arrow 44"/>
                <p:cNvSpPr/>
                <p:nvPr/>
              </p:nvSpPr>
              <p:spPr>
                <a:xfrm>
                  <a:off x="2166626" y="2295616"/>
                  <a:ext cx="1545829" cy="164678"/>
                </a:xfrm>
                <a:prstGeom prst="rightArrow">
                  <a:avLst/>
                </a:prstGeom>
                <a:solidFill>
                  <a:schemeClr val="tx2">
                    <a:lumMod val="50000"/>
                  </a:schemeClr>
                </a:solidFill>
                <a:ln w="158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ight Arrow 45"/>
                <p:cNvSpPr/>
                <p:nvPr/>
              </p:nvSpPr>
              <p:spPr>
                <a:xfrm>
                  <a:off x="6397317" y="3501008"/>
                  <a:ext cx="526468" cy="164678"/>
                </a:xfrm>
                <a:prstGeom prst="rightArrow">
                  <a:avLst/>
                </a:prstGeom>
                <a:solidFill>
                  <a:srgbClr val="DFD9E7"/>
                </a:solidFill>
                <a:ln w="15875">
                  <a:solidFill>
                    <a:srgbClr val="66006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Curved Up Arrow 46"/>
                <p:cNvSpPr/>
                <p:nvPr/>
              </p:nvSpPr>
              <p:spPr>
                <a:xfrm rot="5400000">
                  <a:off x="4743730" y="3105417"/>
                  <a:ext cx="411694" cy="196179"/>
                </a:xfrm>
                <a:prstGeom prst="curvedUpArrow">
                  <a:avLst/>
                </a:prstGeom>
                <a:solidFill>
                  <a:srgbClr val="DFD9E7"/>
                </a:solidFill>
                <a:ln w="15875">
                  <a:solidFill>
                    <a:srgbClr val="66006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ight Arrow 47"/>
                <p:cNvSpPr/>
                <p:nvPr/>
              </p:nvSpPr>
              <p:spPr>
                <a:xfrm>
                  <a:off x="2166626" y="3574031"/>
                  <a:ext cx="569516" cy="164678"/>
                </a:xfrm>
                <a:prstGeom prst="rightArrow">
                  <a:avLst/>
                </a:prstGeom>
                <a:solidFill>
                  <a:schemeClr val="tx2">
                    <a:lumMod val="50000"/>
                  </a:schemeClr>
                </a:solidFill>
                <a:ln w="158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ight Arrow 48"/>
                <p:cNvSpPr/>
                <p:nvPr/>
              </p:nvSpPr>
              <p:spPr>
                <a:xfrm>
                  <a:off x="5339644" y="2585965"/>
                  <a:ext cx="488157" cy="164678"/>
                </a:xfrm>
                <a:prstGeom prst="rightArrow">
                  <a:avLst/>
                </a:prstGeom>
                <a:solidFill>
                  <a:srgbClr val="DFD9E7"/>
                </a:solidFill>
                <a:ln w="15875">
                  <a:solidFill>
                    <a:srgbClr val="66006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ight Arrow 49"/>
                <p:cNvSpPr/>
                <p:nvPr/>
              </p:nvSpPr>
              <p:spPr>
                <a:xfrm rot="19095082" flipV="1">
                  <a:off x="3257837" y="2842870"/>
                  <a:ext cx="379613" cy="143769"/>
                </a:xfrm>
                <a:prstGeom prst="rightArrow">
                  <a:avLst/>
                </a:prstGeom>
                <a:solidFill>
                  <a:schemeClr val="tx2">
                    <a:lumMod val="50000"/>
                  </a:schemeClr>
                </a:solidFill>
                <a:ln w="158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Curved Up Arrow 50"/>
                <p:cNvSpPr/>
                <p:nvPr/>
              </p:nvSpPr>
              <p:spPr>
                <a:xfrm rot="16200000">
                  <a:off x="5023257" y="3085048"/>
                  <a:ext cx="411694" cy="196179"/>
                </a:xfrm>
                <a:prstGeom prst="curvedUpArrow">
                  <a:avLst/>
                </a:prstGeom>
                <a:solidFill>
                  <a:srgbClr val="DFD9E7"/>
                </a:solidFill>
                <a:ln w="15875">
                  <a:solidFill>
                    <a:srgbClr val="66006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637888" y="3739828"/>
                  <a:ext cx="0" cy="76008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oval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357235" y="3761396"/>
                  <a:ext cx="0" cy="169260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oval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010282" y="3745495"/>
                  <a:ext cx="0" cy="140835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oval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68063" y="2750642"/>
                  <a:ext cx="2073" cy="170404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oval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6472672" y="3755730"/>
                  <a:ext cx="1165216" cy="74417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oval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3350728" y="3350299"/>
                  <a:ext cx="2685626" cy="23620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oval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352817" y="5153851"/>
                  <a:ext cx="1300203" cy="1287893"/>
                </a:xfrm>
                <a:prstGeom prst="rect">
                  <a:avLst/>
                </a:prstGeom>
                <a:solidFill>
                  <a:srgbClr val="7A68AE">
                    <a:alpha val="25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>
                    <a:spcAft>
                      <a:spcPts val="1000"/>
                    </a:spcAft>
                    <a:defRPr sz="1100" b="1">
                      <a:latin typeface="Calibri" pitchFamily="34" charset="0"/>
                    </a:defRPr>
                  </a:lvl1pPr>
                </a:lstStyle>
                <a:p>
                  <a:r>
                    <a:rPr lang="en-US" dirty="0"/>
                    <a:t>Asset / Space Data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Entity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Campus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Buildings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Rooms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Room Type</a:t>
                  </a:r>
                </a:p>
                <a:p>
                  <a:pPr marL="111125" indent="-111125" algn="l">
                    <a:spcAft>
                      <a:spcPts val="0"/>
                    </a:spcAft>
                    <a:buFont typeface="Arial" pitchFamily="34" charset="0"/>
                    <a:buChar char="•"/>
                  </a:pPr>
                  <a:r>
                    <a:rPr lang="en-US" sz="1000" b="0" dirty="0"/>
                    <a:t>Floor Area</a:t>
                  </a:r>
                </a:p>
              </p:txBody>
            </p:sp>
          </p:grpSp>
          <p:sp>
            <p:nvSpPr>
              <p:cNvPr id="26" name="Right Arrow 25"/>
              <p:cNvSpPr/>
              <p:nvPr/>
            </p:nvSpPr>
            <p:spPr>
              <a:xfrm>
                <a:off x="2166626" y="2291439"/>
                <a:ext cx="1546614" cy="161702"/>
              </a:xfrm>
              <a:prstGeom prst="rightArrow">
                <a:avLst/>
              </a:prstGeom>
              <a:solidFill>
                <a:srgbClr val="DFD9E7"/>
              </a:solidFill>
              <a:ln w="15875">
                <a:solidFill>
                  <a:srgbClr val="6600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2166625" y="2499064"/>
                <a:ext cx="2659765" cy="161701"/>
              </a:xfrm>
              <a:prstGeom prst="rightArrow">
                <a:avLst/>
              </a:prstGeom>
              <a:solidFill>
                <a:srgbClr val="DFD9E7"/>
              </a:solidFill>
              <a:ln w="15875">
                <a:solidFill>
                  <a:srgbClr val="6600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2166626" y="3572130"/>
                <a:ext cx="565951" cy="161702"/>
              </a:xfrm>
              <a:prstGeom prst="rightArrow">
                <a:avLst/>
              </a:prstGeom>
              <a:solidFill>
                <a:srgbClr val="DFD9E7"/>
              </a:solidFill>
              <a:ln w="15875">
                <a:solidFill>
                  <a:srgbClr val="6600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19095082" flipV="1">
                <a:off x="3259623" y="2840905"/>
                <a:ext cx="379613" cy="143769"/>
              </a:xfrm>
              <a:prstGeom prst="rightArrow">
                <a:avLst/>
              </a:prstGeom>
              <a:solidFill>
                <a:srgbClr val="DFD9E7"/>
              </a:solidFill>
              <a:ln w="15875">
                <a:solidFill>
                  <a:srgbClr val="6600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3331563" y="3571622"/>
                <a:ext cx="2659765" cy="161701"/>
              </a:xfrm>
              <a:prstGeom prst="rightArrow">
                <a:avLst/>
              </a:prstGeom>
              <a:solidFill>
                <a:srgbClr val="DFD9E7"/>
              </a:solidFill>
              <a:ln w="15875">
                <a:solidFill>
                  <a:srgbClr val="6600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Arrow 30"/>
              <p:cNvSpPr/>
              <p:nvPr/>
            </p:nvSpPr>
            <p:spPr>
              <a:xfrm>
                <a:off x="3331563" y="3409354"/>
                <a:ext cx="1494828" cy="164678"/>
              </a:xfrm>
              <a:prstGeom prst="rightArrow">
                <a:avLst/>
              </a:prstGeom>
              <a:solidFill>
                <a:srgbClr val="DFD9E7"/>
              </a:solidFill>
              <a:ln w="15875">
                <a:solidFill>
                  <a:srgbClr val="6600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ight Arrow 23"/>
            <p:cNvSpPr/>
            <p:nvPr/>
          </p:nvSpPr>
          <p:spPr>
            <a:xfrm>
              <a:off x="4333431" y="2288463"/>
              <a:ext cx="488157" cy="164678"/>
            </a:xfrm>
            <a:prstGeom prst="rightArrow">
              <a:avLst/>
            </a:prstGeom>
            <a:solidFill>
              <a:srgbClr val="DFD9E7"/>
            </a:solidFill>
            <a:ln w="15875">
              <a:solidFill>
                <a:srgbClr val="66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22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Education </a:t>
            </a:r>
            <a:r>
              <a:rPr lang="en-US" dirty="0"/>
              <a:t>C</a:t>
            </a:r>
            <a:r>
              <a:rPr lang="en-US" dirty="0" smtClean="0"/>
              <a:t>ost and Revenue </a:t>
            </a:r>
            <a:r>
              <a:rPr lang="en-US" dirty="0"/>
              <a:t>Model - </a:t>
            </a:r>
            <a:r>
              <a:rPr lang="en-US" dirty="0" smtClean="0"/>
              <a:t>Cost Flow (Academic Example)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23059" y="3776699"/>
            <a:ext cx="1487424" cy="2393071"/>
          </a:xfrm>
          <a:prstGeom prst="rect">
            <a:avLst/>
          </a:prstGeom>
          <a:solidFill>
            <a:srgbClr val="DFD9E7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Department Level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767291" y="4600128"/>
            <a:ext cx="1170432" cy="49987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Physics Major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767291" y="5243385"/>
            <a:ext cx="1170432" cy="49987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English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Major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038643" y="4389479"/>
            <a:ext cx="1170432" cy="26822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A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38643" y="4828624"/>
            <a:ext cx="1170432" cy="26822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B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038643" y="5267769"/>
            <a:ext cx="1170432" cy="26822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C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038643" y="5706913"/>
            <a:ext cx="1170432" cy="26822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D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853211" y="5565379"/>
            <a:ext cx="1103498" cy="37098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Teaching Activities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032870" y="3682809"/>
            <a:ext cx="1170432" cy="49987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029981" y="2021914"/>
            <a:ext cx="1170432" cy="49987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Auxiliaries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0608" y="5427619"/>
            <a:ext cx="500798" cy="285750"/>
            <a:chOff x="988237" y="5439194"/>
            <a:chExt cx="500798" cy="28575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954" y="5439194"/>
              <a:ext cx="269081" cy="28575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988237" y="5458959"/>
              <a:ext cx="3535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TA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46044" y="5068301"/>
            <a:ext cx="995362" cy="285750"/>
            <a:chOff x="493673" y="5079876"/>
            <a:chExt cx="995362" cy="28575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954" y="5079876"/>
              <a:ext cx="269081" cy="28575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93673" y="5099641"/>
              <a:ext cx="848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Adjunct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6044" y="4727488"/>
            <a:ext cx="995362" cy="285750"/>
            <a:chOff x="493673" y="4739063"/>
            <a:chExt cx="995362" cy="285750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954" y="4739063"/>
              <a:ext cx="269081" cy="28575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93673" y="4758828"/>
              <a:ext cx="848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Professor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46044" y="5770300"/>
            <a:ext cx="995362" cy="285750"/>
            <a:chOff x="493673" y="5781875"/>
            <a:chExt cx="995362" cy="28575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954" y="5781875"/>
              <a:ext cx="269081" cy="28575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93673" y="5801640"/>
              <a:ext cx="848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Tutor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14396" y="4373384"/>
            <a:ext cx="1227010" cy="285750"/>
            <a:chOff x="262025" y="4384959"/>
            <a:chExt cx="1227010" cy="285750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954" y="4384959"/>
              <a:ext cx="269081" cy="285750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262025" y="4404724"/>
              <a:ext cx="10797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Non-Academic</a:t>
              </a:r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2853211" y="5030691"/>
            <a:ext cx="1103498" cy="37098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Activities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850824" y="4474220"/>
            <a:ext cx="1108275" cy="37098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Administrative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Activities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850824" y="3720170"/>
            <a:ext cx="1108275" cy="37098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Administrative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Activities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850824" y="2299382"/>
            <a:ext cx="1108275" cy="22646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Serv.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2850824" y="2608992"/>
            <a:ext cx="1108275" cy="23064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Facilities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850824" y="2922777"/>
            <a:ext cx="1108275" cy="22646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2850824" y="3232385"/>
            <a:ext cx="1108275" cy="23320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Finance / HR</a:t>
            </a:r>
          </a:p>
        </p:txBody>
      </p:sp>
      <p:cxnSp>
        <p:nvCxnSpPr>
          <p:cNvPr id="91" name="Straight Arrow Connector 90"/>
          <p:cNvCxnSpPr>
            <a:stCxn id="62" idx="3"/>
            <a:endCxn id="60" idx="1"/>
          </p:cNvCxnSpPr>
          <p:nvPr/>
        </p:nvCxnSpPr>
        <p:spPr>
          <a:xfrm>
            <a:off x="7209075" y="4523592"/>
            <a:ext cx="558216" cy="326473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92" name="Straight Arrow Connector 91"/>
          <p:cNvCxnSpPr>
            <a:stCxn id="62" idx="3"/>
            <a:endCxn id="61" idx="1"/>
          </p:cNvCxnSpPr>
          <p:nvPr/>
        </p:nvCxnSpPr>
        <p:spPr>
          <a:xfrm>
            <a:off x="7209075" y="4523591"/>
            <a:ext cx="558216" cy="969730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93" name="Straight Arrow Connector 92"/>
          <p:cNvCxnSpPr>
            <a:stCxn id="63" idx="3"/>
            <a:endCxn id="60" idx="1"/>
          </p:cNvCxnSpPr>
          <p:nvPr/>
        </p:nvCxnSpPr>
        <p:spPr>
          <a:xfrm flipV="1">
            <a:off x="7209075" y="4850064"/>
            <a:ext cx="558216" cy="112672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94" name="Straight Arrow Connector 93"/>
          <p:cNvCxnSpPr>
            <a:stCxn id="64" idx="3"/>
            <a:endCxn id="60" idx="1"/>
          </p:cNvCxnSpPr>
          <p:nvPr/>
        </p:nvCxnSpPr>
        <p:spPr>
          <a:xfrm flipV="1">
            <a:off x="7209075" y="4850065"/>
            <a:ext cx="558216" cy="551817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95" name="Straight Arrow Connector 94"/>
          <p:cNvCxnSpPr>
            <a:stCxn id="64" idx="3"/>
            <a:endCxn id="61" idx="1"/>
          </p:cNvCxnSpPr>
          <p:nvPr/>
        </p:nvCxnSpPr>
        <p:spPr>
          <a:xfrm>
            <a:off x="7209075" y="5401881"/>
            <a:ext cx="558216" cy="91440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96" name="Straight Arrow Connector 95"/>
          <p:cNvCxnSpPr>
            <a:stCxn id="65" idx="3"/>
            <a:endCxn id="61" idx="1"/>
          </p:cNvCxnSpPr>
          <p:nvPr/>
        </p:nvCxnSpPr>
        <p:spPr>
          <a:xfrm flipV="1">
            <a:off x="7209075" y="5493321"/>
            <a:ext cx="558216" cy="347704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97" name="Straight Arrow Connector 96"/>
          <p:cNvCxnSpPr>
            <a:stCxn id="66" idx="3"/>
            <a:endCxn id="116" idx="1"/>
          </p:cNvCxnSpPr>
          <p:nvPr/>
        </p:nvCxnSpPr>
        <p:spPr>
          <a:xfrm flipV="1">
            <a:off x="3956709" y="5174567"/>
            <a:ext cx="1734748" cy="576302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98" name="Straight Arrow Connector 97"/>
          <p:cNvCxnSpPr>
            <a:stCxn id="79" idx="3"/>
            <a:endCxn id="66" idx="1"/>
          </p:cNvCxnSpPr>
          <p:nvPr/>
        </p:nvCxnSpPr>
        <p:spPr>
          <a:xfrm flipV="1">
            <a:off x="1541407" y="5750869"/>
            <a:ext cx="1311805" cy="162306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99" name="Straight Arrow Connector 98"/>
          <p:cNvCxnSpPr>
            <a:stCxn id="70" idx="3"/>
            <a:endCxn id="66" idx="1"/>
          </p:cNvCxnSpPr>
          <p:nvPr/>
        </p:nvCxnSpPr>
        <p:spPr>
          <a:xfrm>
            <a:off x="1541407" y="5570495"/>
            <a:ext cx="1311805" cy="180375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00" name="Straight Arrow Connector 99"/>
          <p:cNvCxnSpPr>
            <a:stCxn id="73" idx="3"/>
            <a:endCxn id="66" idx="1"/>
          </p:cNvCxnSpPr>
          <p:nvPr/>
        </p:nvCxnSpPr>
        <p:spPr>
          <a:xfrm>
            <a:off x="1541407" y="5211177"/>
            <a:ext cx="1311805" cy="539693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01" name="Straight Arrow Connector 100"/>
          <p:cNvCxnSpPr>
            <a:stCxn id="73" idx="3"/>
            <a:endCxn id="85" idx="1"/>
          </p:cNvCxnSpPr>
          <p:nvPr/>
        </p:nvCxnSpPr>
        <p:spPr>
          <a:xfrm flipV="1">
            <a:off x="1541407" y="4659710"/>
            <a:ext cx="1309417" cy="551466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02" name="Straight Arrow Connector 101"/>
          <p:cNvCxnSpPr>
            <a:stCxn id="76" idx="3"/>
            <a:endCxn id="85" idx="1"/>
          </p:cNvCxnSpPr>
          <p:nvPr/>
        </p:nvCxnSpPr>
        <p:spPr>
          <a:xfrm flipV="1">
            <a:off x="1541407" y="4659711"/>
            <a:ext cx="1309417" cy="210653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03" name="Straight Arrow Connector 102"/>
          <p:cNvCxnSpPr>
            <a:stCxn id="76" idx="3"/>
            <a:endCxn id="84" idx="1"/>
          </p:cNvCxnSpPr>
          <p:nvPr/>
        </p:nvCxnSpPr>
        <p:spPr>
          <a:xfrm>
            <a:off x="1541407" y="4870363"/>
            <a:ext cx="1311805" cy="345818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04" name="Straight Arrow Connector 103"/>
          <p:cNvCxnSpPr>
            <a:stCxn id="76" idx="3"/>
            <a:endCxn id="66" idx="1"/>
          </p:cNvCxnSpPr>
          <p:nvPr/>
        </p:nvCxnSpPr>
        <p:spPr>
          <a:xfrm>
            <a:off x="1541407" y="4870363"/>
            <a:ext cx="1311805" cy="880506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05" name="Straight Arrow Connector 104"/>
          <p:cNvCxnSpPr>
            <a:stCxn id="82" idx="3"/>
            <a:endCxn id="85" idx="1"/>
          </p:cNvCxnSpPr>
          <p:nvPr/>
        </p:nvCxnSpPr>
        <p:spPr>
          <a:xfrm>
            <a:off x="1541407" y="4516260"/>
            <a:ext cx="1309417" cy="143451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06" name="Straight Arrow Connector 105"/>
          <p:cNvCxnSpPr>
            <a:stCxn id="84" idx="3"/>
            <a:endCxn id="67" idx="1"/>
          </p:cNvCxnSpPr>
          <p:nvPr/>
        </p:nvCxnSpPr>
        <p:spPr>
          <a:xfrm flipV="1">
            <a:off x="3956710" y="3932745"/>
            <a:ext cx="2076161" cy="1283436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07" name="Curved Connector 106"/>
          <p:cNvCxnSpPr>
            <a:stCxn id="86" idx="1"/>
            <a:endCxn id="85" idx="1"/>
          </p:cNvCxnSpPr>
          <p:nvPr/>
        </p:nvCxnSpPr>
        <p:spPr>
          <a:xfrm rot="10800000" flipV="1">
            <a:off x="2850823" y="3905660"/>
            <a:ext cx="12700" cy="754050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08" name="Curved Connector 107"/>
          <p:cNvCxnSpPr>
            <a:stCxn id="86" idx="1"/>
            <a:endCxn id="84" idx="1"/>
          </p:cNvCxnSpPr>
          <p:nvPr/>
        </p:nvCxnSpPr>
        <p:spPr>
          <a:xfrm rot="10800000" flipH="1" flipV="1">
            <a:off x="2850823" y="3905660"/>
            <a:ext cx="2388" cy="1310521"/>
          </a:xfrm>
          <a:prstGeom prst="curvedConnector3">
            <a:avLst>
              <a:gd name="adj1" fmla="val -17741709"/>
            </a:avLst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09" name="Curved Connector 108"/>
          <p:cNvCxnSpPr>
            <a:stCxn id="86" idx="1"/>
            <a:endCxn id="66" idx="1"/>
          </p:cNvCxnSpPr>
          <p:nvPr/>
        </p:nvCxnSpPr>
        <p:spPr>
          <a:xfrm rot="10800000" flipH="1" flipV="1">
            <a:off x="2850823" y="3905660"/>
            <a:ext cx="2388" cy="1845209"/>
          </a:xfrm>
          <a:prstGeom prst="curvedConnector3">
            <a:avLst>
              <a:gd name="adj1" fmla="val -26421106"/>
            </a:avLst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10" name="Curved Connector 109"/>
          <p:cNvCxnSpPr>
            <a:stCxn id="85" idx="1"/>
            <a:endCxn id="84" idx="1"/>
          </p:cNvCxnSpPr>
          <p:nvPr/>
        </p:nvCxnSpPr>
        <p:spPr>
          <a:xfrm rot="10800000" flipH="1" flipV="1">
            <a:off x="2850823" y="4659710"/>
            <a:ext cx="2388" cy="556471"/>
          </a:xfrm>
          <a:prstGeom prst="curvedConnector3">
            <a:avLst>
              <a:gd name="adj1" fmla="val -8551759"/>
            </a:avLst>
          </a:prstGeom>
          <a:noFill/>
          <a:ln w="9525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111" name="Curved Connector 110"/>
          <p:cNvCxnSpPr>
            <a:stCxn id="85" idx="1"/>
            <a:endCxn id="66" idx="1"/>
          </p:cNvCxnSpPr>
          <p:nvPr/>
        </p:nvCxnSpPr>
        <p:spPr>
          <a:xfrm rot="10800000" flipH="1" flipV="1">
            <a:off x="2850823" y="4659710"/>
            <a:ext cx="2388" cy="1091159"/>
          </a:xfrm>
          <a:prstGeom prst="curvedConnector3">
            <a:avLst>
              <a:gd name="adj1" fmla="val -12636181"/>
            </a:avLst>
          </a:prstGeom>
          <a:noFill/>
          <a:ln w="9525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112" name="Curved Connector 111"/>
          <p:cNvCxnSpPr>
            <a:stCxn id="90" idx="3"/>
            <a:endCxn id="86" idx="3"/>
          </p:cNvCxnSpPr>
          <p:nvPr/>
        </p:nvCxnSpPr>
        <p:spPr>
          <a:xfrm>
            <a:off x="3959098" y="3348988"/>
            <a:ext cx="12700" cy="556672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cxnSp>
        <p:nvCxnSpPr>
          <p:cNvPr id="113" name="Curved Connector 112"/>
          <p:cNvCxnSpPr>
            <a:stCxn id="90" idx="3"/>
            <a:endCxn id="85" idx="3"/>
          </p:cNvCxnSpPr>
          <p:nvPr/>
        </p:nvCxnSpPr>
        <p:spPr>
          <a:xfrm>
            <a:off x="3959098" y="3348988"/>
            <a:ext cx="12700" cy="1310722"/>
          </a:xfrm>
          <a:prstGeom prst="curvedConnector3">
            <a:avLst>
              <a:gd name="adj1" fmla="val 2664000"/>
            </a:avLst>
          </a:prstGeom>
          <a:noFill/>
          <a:ln w="9525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cxnSp>
        <p:nvCxnSpPr>
          <p:cNvPr id="114" name="Curved Connector 113"/>
          <p:cNvCxnSpPr>
            <a:stCxn id="90" idx="3"/>
            <a:endCxn id="84" idx="3"/>
          </p:cNvCxnSpPr>
          <p:nvPr/>
        </p:nvCxnSpPr>
        <p:spPr>
          <a:xfrm flipH="1">
            <a:off x="3956710" y="3348989"/>
            <a:ext cx="2389" cy="1867193"/>
          </a:xfrm>
          <a:prstGeom prst="curvedConnector3">
            <a:avLst>
              <a:gd name="adj1" fmla="val -18754960"/>
            </a:avLst>
          </a:prstGeom>
          <a:noFill/>
          <a:ln w="9525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cxnSp>
        <p:nvCxnSpPr>
          <p:cNvPr id="115" name="Curved Connector 114"/>
          <p:cNvCxnSpPr>
            <a:stCxn id="90" idx="3"/>
            <a:endCxn id="66" idx="3"/>
          </p:cNvCxnSpPr>
          <p:nvPr/>
        </p:nvCxnSpPr>
        <p:spPr>
          <a:xfrm flipH="1">
            <a:off x="3956710" y="3348989"/>
            <a:ext cx="2389" cy="2401881"/>
          </a:xfrm>
          <a:prstGeom prst="curvedConnector3">
            <a:avLst>
              <a:gd name="adj1" fmla="val -24368690"/>
            </a:avLst>
          </a:prstGeom>
          <a:noFill/>
          <a:ln w="9525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16" name="Left Brace 115"/>
          <p:cNvSpPr/>
          <p:nvPr/>
        </p:nvSpPr>
        <p:spPr>
          <a:xfrm>
            <a:off x="5691458" y="4377987"/>
            <a:ext cx="301145" cy="1593161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850824" y="1989773"/>
            <a:ext cx="1108275" cy="22646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Auxiliaries</a:t>
            </a:r>
          </a:p>
        </p:txBody>
      </p:sp>
      <p:cxnSp>
        <p:nvCxnSpPr>
          <p:cNvPr id="118" name="Straight Arrow Connector 117"/>
          <p:cNvCxnSpPr>
            <a:stCxn id="117" idx="3"/>
            <a:endCxn id="68" idx="1"/>
          </p:cNvCxnSpPr>
          <p:nvPr/>
        </p:nvCxnSpPr>
        <p:spPr>
          <a:xfrm>
            <a:off x="3959099" y="2103008"/>
            <a:ext cx="2070883" cy="168843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sp>
        <p:nvSpPr>
          <p:cNvPr id="119" name="Left Brace 118"/>
          <p:cNvSpPr/>
          <p:nvPr/>
        </p:nvSpPr>
        <p:spPr>
          <a:xfrm>
            <a:off x="5426238" y="2021915"/>
            <a:ext cx="311261" cy="3949233"/>
          </a:xfrm>
          <a:prstGeom prst="leftBrac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0" name="Straight Arrow Connector 119"/>
          <p:cNvCxnSpPr>
            <a:stCxn id="87" idx="3"/>
            <a:endCxn id="116" idx="1"/>
          </p:cNvCxnSpPr>
          <p:nvPr/>
        </p:nvCxnSpPr>
        <p:spPr>
          <a:xfrm>
            <a:off x="3959099" y="2412617"/>
            <a:ext cx="1732359" cy="276195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21" name="Straight Arrow Connector 120"/>
          <p:cNvCxnSpPr>
            <a:stCxn id="88" idx="3"/>
            <a:endCxn id="119" idx="1"/>
          </p:cNvCxnSpPr>
          <p:nvPr/>
        </p:nvCxnSpPr>
        <p:spPr>
          <a:xfrm>
            <a:off x="3959099" y="2724315"/>
            <a:ext cx="1467139" cy="1272217"/>
          </a:xfrm>
          <a:prstGeom prst="straightConnector1">
            <a:avLst/>
          </a:prstGeom>
          <a:noFill/>
          <a:ln w="9525" cap="flat" cmpd="sng" algn="ctr">
            <a:solidFill>
              <a:srgbClr val="B1059D"/>
            </a:solidFill>
            <a:prstDash val="solid"/>
            <a:tailEnd type="triangle"/>
          </a:ln>
          <a:effectLst/>
        </p:spPr>
      </p:cxnSp>
      <p:cxnSp>
        <p:nvCxnSpPr>
          <p:cNvPr id="122" name="Straight Arrow Connector 121"/>
          <p:cNvCxnSpPr>
            <a:stCxn id="89" idx="3"/>
            <a:endCxn id="119" idx="1"/>
          </p:cNvCxnSpPr>
          <p:nvPr/>
        </p:nvCxnSpPr>
        <p:spPr>
          <a:xfrm>
            <a:off x="3959099" y="3036011"/>
            <a:ext cx="1467139" cy="960520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sp>
        <p:nvSpPr>
          <p:cNvPr id="123" name="Rectangle 122"/>
          <p:cNvSpPr/>
          <p:nvPr/>
        </p:nvSpPr>
        <p:spPr>
          <a:xfrm>
            <a:off x="223059" y="2869521"/>
            <a:ext cx="1487424" cy="638889"/>
          </a:xfrm>
          <a:prstGeom prst="rect">
            <a:avLst/>
          </a:prstGeom>
          <a:solidFill>
            <a:srgbClr val="DFD9E7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School Level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24" y="3139166"/>
            <a:ext cx="269081" cy="28575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02" y="4099556"/>
            <a:ext cx="238125" cy="238125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314397" y="4095293"/>
            <a:ext cx="1079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Non-Labor</a:t>
            </a:r>
          </a:p>
        </p:txBody>
      </p:sp>
      <p:cxnSp>
        <p:nvCxnSpPr>
          <p:cNvPr id="127" name="Straight Arrow Connector 126"/>
          <p:cNvCxnSpPr>
            <a:stCxn id="125" idx="3"/>
            <a:endCxn id="85" idx="1"/>
          </p:cNvCxnSpPr>
          <p:nvPr/>
        </p:nvCxnSpPr>
        <p:spPr>
          <a:xfrm>
            <a:off x="1521227" y="4218618"/>
            <a:ext cx="1329597" cy="441092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28" name="Straight Arrow Connector 127"/>
          <p:cNvCxnSpPr>
            <a:stCxn id="123" idx="3"/>
            <a:endCxn id="86" idx="1"/>
          </p:cNvCxnSpPr>
          <p:nvPr/>
        </p:nvCxnSpPr>
        <p:spPr>
          <a:xfrm>
            <a:off x="1710483" y="3188966"/>
            <a:ext cx="1140340" cy="716695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sp>
        <p:nvSpPr>
          <p:cNvPr id="129" name="Rectangle 128"/>
          <p:cNvSpPr/>
          <p:nvPr/>
        </p:nvSpPr>
        <p:spPr>
          <a:xfrm>
            <a:off x="223661" y="2009108"/>
            <a:ext cx="1487424" cy="638889"/>
          </a:xfrm>
          <a:prstGeom prst="rect">
            <a:avLst/>
          </a:prstGeom>
          <a:solidFill>
            <a:srgbClr val="DFD9E7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Level</a:t>
            </a:r>
          </a:p>
        </p:txBody>
      </p:sp>
      <p:cxnSp>
        <p:nvCxnSpPr>
          <p:cNvPr id="130" name="Straight Arrow Connector 129"/>
          <p:cNvCxnSpPr>
            <a:stCxn id="129" idx="3"/>
            <a:endCxn id="117" idx="1"/>
          </p:cNvCxnSpPr>
          <p:nvPr/>
        </p:nvCxnSpPr>
        <p:spPr>
          <a:xfrm flipV="1">
            <a:off x="1711085" y="2103008"/>
            <a:ext cx="1139738" cy="225545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31" name="Straight Arrow Connector 130"/>
          <p:cNvCxnSpPr>
            <a:stCxn id="129" idx="3"/>
            <a:endCxn id="87" idx="1"/>
          </p:cNvCxnSpPr>
          <p:nvPr/>
        </p:nvCxnSpPr>
        <p:spPr>
          <a:xfrm>
            <a:off x="1711085" y="2328552"/>
            <a:ext cx="1139738" cy="84064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32" name="Straight Arrow Connector 131"/>
          <p:cNvCxnSpPr>
            <a:stCxn id="129" idx="3"/>
            <a:endCxn id="88" idx="1"/>
          </p:cNvCxnSpPr>
          <p:nvPr/>
        </p:nvCxnSpPr>
        <p:spPr>
          <a:xfrm>
            <a:off x="1711085" y="2328552"/>
            <a:ext cx="1139738" cy="395762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33" name="Straight Arrow Connector 132"/>
          <p:cNvCxnSpPr>
            <a:stCxn id="129" idx="3"/>
            <a:endCxn id="89" idx="1"/>
          </p:cNvCxnSpPr>
          <p:nvPr/>
        </p:nvCxnSpPr>
        <p:spPr>
          <a:xfrm>
            <a:off x="1711085" y="2328553"/>
            <a:ext cx="1139738" cy="707459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cxnSp>
        <p:nvCxnSpPr>
          <p:cNvPr id="134" name="Straight Arrow Connector 133"/>
          <p:cNvCxnSpPr>
            <a:stCxn id="129" idx="3"/>
            <a:endCxn id="90" idx="1"/>
          </p:cNvCxnSpPr>
          <p:nvPr/>
        </p:nvCxnSpPr>
        <p:spPr>
          <a:xfrm>
            <a:off x="1711085" y="2328552"/>
            <a:ext cx="1139738" cy="1020436"/>
          </a:xfrm>
          <a:prstGeom prst="straightConnector1">
            <a:avLst/>
          </a:prstGeom>
          <a:noFill/>
          <a:ln w="9525" cap="flat" cmpd="sng" algn="ctr">
            <a:solidFill>
              <a:srgbClr val="4F2683"/>
            </a:solidFill>
            <a:prstDash val="solid"/>
            <a:tailEnd type="triangle"/>
          </a:ln>
          <a:effectLst/>
        </p:spPr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9" y="3169973"/>
            <a:ext cx="224136" cy="224136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88947" y="1625622"/>
            <a:ext cx="1755648" cy="195072"/>
          </a:xfrm>
          <a:prstGeom prst="rect">
            <a:avLst/>
          </a:prstGeom>
          <a:solidFill>
            <a:srgbClr val="9FA617"/>
          </a:solidFill>
          <a:ln w="25400" cap="flat" cmpd="sng" algn="ctr">
            <a:solidFill>
              <a:srgbClr val="9FA61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2527136" y="1625622"/>
            <a:ext cx="1755648" cy="195072"/>
          </a:xfrm>
          <a:prstGeom prst="rect">
            <a:avLst/>
          </a:prstGeom>
          <a:solidFill>
            <a:srgbClr val="9FA617"/>
          </a:solidFill>
          <a:ln w="25400" cap="flat" cmpd="sng" algn="ctr">
            <a:solidFill>
              <a:srgbClr val="9FA61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ACTIVITIES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746035" y="1625622"/>
            <a:ext cx="3191688" cy="201380"/>
          </a:xfrm>
          <a:prstGeom prst="rect">
            <a:avLst/>
          </a:prstGeom>
          <a:solidFill>
            <a:srgbClr val="9FA617"/>
          </a:solidFill>
          <a:ln w="25400" cap="flat" cmpd="sng" algn="ctr">
            <a:solidFill>
              <a:srgbClr val="9FA61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570703" y="4816573"/>
            <a:ext cx="414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FTE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576262" y="4138751"/>
            <a:ext cx="414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FTE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928150" y="4121909"/>
            <a:ext cx="414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FTE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571359" y="3215662"/>
            <a:ext cx="79009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B1059D"/>
                </a:solidFill>
                <a:effectLst/>
                <a:uLnTx/>
                <a:uFillTx/>
              </a:rPr>
              <a:t>SQ. FEET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069915" y="2629695"/>
            <a:ext cx="93415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# STUDENTS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664111" y="2634091"/>
            <a:ext cx="2350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FULLY LOADED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COST &amp; REVENUE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BY MAJOR</a:t>
            </a: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1" y="3162980"/>
            <a:ext cx="238125" cy="23812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24" y="2268962"/>
            <a:ext cx="269081" cy="28575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9" y="2299769"/>
            <a:ext cx="224136" cy="224136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1" y="2292776"/>
            <a:ext cx="238125" cy="238125"/>
          </a:xfrm>
          <a:prstGeom prst="rect">
            <a:avLst/>
          </a:prstGeom>
        </p:spPr>
      </p:pic>
      <p:sp>
        <p:nvSpPr>
          <p:cNvPr id="149" name="Rectangle 148"/>
          <p:cNvSpPr/>
          <p:nvPr/>
        </p:nvSpPr>
        <p:spPr>
          <a:xfrm>
            <a:off x="323022" y="2478509"/>
            <a:ext cx="551650" cy="1949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323022" y="3342109"/>
            <a:ext cx="551650" cy="1949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726247" y="2478509"/>
            <a:ext cx="551650" cy="1949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26247" y="3342109"/>
            <a:ext cx="551650" cy="1949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</a:t>
            </a: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6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16" grpId="0" animBg="1"/>
      <p:bldP spid="117" grpId="0" animBg="1"/>
      <p:bldP spid="119" grpId="0" animBg="1"/>
      <p:bldP spid="123" grpId="0" animBg="1"/>
      <p:bldP spid="126" grpId="0"/>
      <p:bldP spid="129" grpId="0" animBg="1"/>
      <p:bldP spid="139" grpId="0"/>
      <p:bldP spid="140" grpId="0"/>
      <p:bldP spid="141" grpId="0"/>
      <p:bldP spid="142" grpId="0"/>
      <p:bldP spid="143" grpId="0"/>
      <p:bldP spid="144" grpId="0"/>
      <p:bldP spid="149" grpId="0"/>
      <p:bldP spid="150" grpId="0"/>
      <p:bldP spid="151" grpId="0"/>
      <p:bldP spid="152" grpId="0"/>
    </p:bldLst>
  </p:timing>
</p:sld>
</file>

<file path=ppt/theme/theme1.xml><?xml version="1.0" encoding="utf-8"?>
<a:theme xmlns:a="http://schemas.openxmlformats.org/drawingml/2006/main" name="PublicSector2016">
  <a:themeElements>
    <a:clrScheme name="Grant Thornton Colors">
      <a:dk1>
        <a:sysClr val="windowText" lastClr="000000"/>
      </a:dk1>
      <a:lt1>
        <a:sysClr val="window" lastClr="FFFFFF"/>
      </a:lt1>
      <a:dk2>
        <a:srgbClr val="824BB0"/>
      </a:dk2>
      <a:lt2>
        <a:srgbClr val="747678"/>
      </a:lt2>
      <a:accent1>
        <a:srgbClr val="4F2D7F"/>
      </a:accent1>
      <a:accent2>
        <a:srgbClr val="C30045"/>
      </a:accent2>
      <a:accent3>
        <a:srgbClr val="B1059D"/>
      </a:accent3>
      <a:accent4>
        <a:srgbClr val="006D55"/>
      </a:accent4>
      <a:accent5>
        <a:srgbClr val="7AB800"/>
      </a:accent5>
      <a:accent6>
        <a:srgbClr val="FF7900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licSector2016" id="{7FB9321F-B987-4B14-9AA7-17DFA5877105}" vid="{EAC1456C-1C40-4A8A-8908-EF0C17B005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algn="ctr">
          <a:noFill/>
          <a:miter lim="800000"/>
          <a:headEnd type="none" w="sm" len="sm"/>
          <a:tailEnd/>
        </a:ln>
      </a:spPr>
      <a:bodyPr lIns="0" tIns="36000" rIns="0" bIns="36000" anchor="ctr"/>
      <a:lstStyle>
        <a:defPPr algn="ctr">
          <a:spcBef>
            <a:spcPts val="0"/>
          </a:spcBef>
          <a:defRPr sz="1000" dirty="0">
            <a:solidFill>
              <a:schemeClr val="tx2"/>
            </a:solidFill>
            <a:latin typeface="Arial" panose="020B0604020202020204" pitchFamily="34" charset="0"/>
            <a:ea typeface="ＭＳ Ｐゴシック" pitchFamily="50" charset="-128"/>
            <a:cs typeface="Arial" panose="020B0604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 fontScale="70000" lnSpcReduction="20000"/>
      </a:bodyPr>
      <a:lstStyle>
        <a:defPPr>
          <a:defRPr dirty="0" smtClean="0">
            <a:solidFill>
              <a:srgbClr val="33256D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7431</TotalTime>
  <Words>624</Words>
  <Application>Microsoft Office PowerPoint</Application>
  <PresentationFormat>On-screen Show (4:3)</PresentationFormat>
  <Paragraphs>166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Wingdings</vt:lpstr>
      <vt:lpstr>PublicSector2016</vt:lpstr>
      <vt:lpstr>Office Theme</vt:lpstr>
      <vt:lpstr>Implementing Higher Education Decision Cost and Revenue Best Practices at JCCC</vt:lpstr>
      <vt:lpstr>Agenda</vt:lpstr>
      <vt:lpstr>JCCC Model Objectives</vt:lpstr>
      <vt:lpstr>JCCC Higher Education Cost and Revenue Model - Objectives</vt:lpstr>
      <vt:lpstr>JCCC Higher Education Cost and Revenue Model - Objectives</vt:lpstr>
      <vt:lpstr>JCCC Higher Education Cost and Revenue Model – Desired Outputs</vt:lpstr>
      <vt:lpstr>Model Design</vt:lpstr>
      <vt:lpstr>Higher Education Cost and Revenue Model - Design</vt:lpstr>
      <vt:lpstr>Higher Education Cost and Revenue Model - Cost Flow (Academic Example)</vt:lpstr>
      <vt:lpstr>Model Reporting Capabilities</vt:lpstr>
      <vt:lpstr>Example Reports: Executive Summary</vt:lpstr>
      <vt:lpstr>Example Reports: Course View</vt:lpstr>
      <vt:lpstr>Example Reports: Course Margin</vt:lpstr>
      <vt:lpstr>Example Reports: Course Analytics</vt:lpstr>
      <vt:lpstr>Example Reports: Course Level Review</vt:lpstr>
      <vt:lpstr>Example Reports: Cost by Activity</vt:lpstr>
      <vt:lpstr>JCCC Cost and Revenue Model Use</vt:lpstr>
      <vt:lpstr>JCCC Higher Education Cost and Revenue Model - Uses</vt:lpstr>
      <vt:lpstr>JCCC Higher Education Cost and Revenue Model – Lessons Learned</vt:lpstr>
      <vt:lpstr>JCCC Higher Education Cost and Revenue Model – Future Vision</vt:lpstr>
      <vt:lpstr>Have Questions?</vt:lpstr>
    </vt:vector>
  </TitlesOfParts>
  <Company>Grant Thornton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Funes, Gloria</dc:creator>
  <cp:lastModifiedBy>Lemon, Mark</cp:lastModifiedBy>
  <cp:revision>141</cp:revision>
  <cp:lastPrinted>2016-02-10T22:39:07Z</cp:lastPrinted>
  <dcterms:created xsi:type="dcterms:W3CDTF">2015-04-23T18:36:28Z</dcterms:created>
  <dcterms:modified xsi:type="dcterms:W3CDTF">2017-04-18T15:49:09Z</dcterms:modified>
</cp:coreProperties>
</file>