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71" r:id="rId3"/>
    <p:sldMasterId id="2147483683" r:id="rId4"/>
    <p:sldMasterId id="2147483689" r:id="rId5"/>
    <p:sldMasterId id="2147483713" r:id="rId6"/>
    <p:sldMasterId id="2147483719" r:id="rId7"/>
  </p:sldMasterIdLst>
  <p:notesMasterIdLst>
    <p:notesMasterId r:id="rId54"/>
  </p:notesMasterIdLst>
  <p:handoutMasterIdLst>
    <p:handoutMasterId r:id="rId55"/>
  </p:handoutMasterIdLst>
  <p:sldIdLst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859CA2B-D757-4013-BEF6-3BCB2981CFFA}">
          <p14:sldIdLst>
            <p14:sldId id="275"/>
          </p14:sldIdLst>
        </p14:section>
        <p14:section name="Lou" id="{6AD0D9DA-3C04-4B15-8F31-6BC38E3D6FBC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Melissa" id="{CE097E77-2D29-4888-BBE6-0FDADA396431}">
          <p14:sldIdLst>
            <p14:sldId id="27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Mike" id="{1914DC6D-04A8-490D-A4EF-A951102913CB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Natalie" id="{BF1FD6A7-1446-4EAD-9913-B92FF230200D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8" autoAdjust="0"/>
    <p:restoredTop sz="86407" autoAdjust="0"/>
  </p:normalViewPr>
  <p:slideViewPr>
    <p:cSldViewPr snapToGrid="0" snapToObjects="1">
      <p:cViewPr varScale="1">
        <p:scale>
          <a:sx n="76" d="100"/>
          <a:sy n="76" d="100"/>
        </p:scale>
        <p:origin x="1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SCORECARD WITH MULTIPLE MEASURES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Based on Percent Ranks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100% = Best</a:t>
            </a:r>
          </a:p>
        </c:rich>
      </c:tx>
      <c:layout>
        <c:manualLayout>
          <c:xMode val="edge"/>
          <c:yMode val="edge"/>
          <c:x val="7.7591863517060371E-3"/>
          <c:y val="1.51805188792740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543283756197148"/>
          <c:y val="0.12512840306726367"/>
          <c:w val="0.55493895671476134"/>
          <c:h val="0.8156606851549757"/>
        </c:manualLayout>
      </c:layout>
      <c:radarChart>
        <c:radarStyle val="marker"/>
        <c:varyColors val="0"/>
        <c:ser>
          <c:idx val="0"/>
          <c:order val="0"/>
          <c:tx>
            <c:strRef>
              <c:f>Main!$C$265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Main!$B$266:$B$270</c:f>
              <c:strCache>
                <c:ptCount val="5"/>
                <c:pt idx="0">
                  <c:v>Student Satisfaction</c:v>
                </c:pt>
                <c:pt idx="1">
                  <c:v>Grad Rates </c:v>
                </c:pt>
                <c:pt idx="2">
                  <c:v>Transfer Rates</c:v>
                </c:pt>
                <c:pt idx="3">
                  <c:v>Undecided Decision Rates</c:v>
                </c:pt>
                <c:pt idx="4">
                  <c:v>Economic Impact</c:v>
                </c:pt>
              </c:strCache>
            </c:strRef>
          </c:cat>
          <c:val>
            <c:numRef>
              <c:f>Main!$C$266:$C$270</c:f>
              <c:numCache>
                <c:formatCode>0%</c:formatCode>
                <c:ptCount val="5"/>
                <c:pt idx="0">
                  <c:v>0.93</c:v>
                </c:pt>
                <c:pt idx="1">
                  <c:v>0.93</c:v>
                </c:pt>
                <c:pt idx="2">
                  <c:v>1</c:v>
                </c:pt>
                <c:pt idx="3">
                  <c:v>0.8600000000000001</c:v>
                </c:pt>
                <c:pt idx="4">
                  <c:v>0.18000000000000002</c:v>
                </c:pt>
              </c:numCache>
            </c:numRef>
          </c:val>
        </c:ser>
        <c:ser>
          <c:idx val="3"/>
          <c:order val="1"/>
          <c:tx>
            <c:strRef>
              <c:f>Main!$D$265</c:f>
              <c:strCache>
                <c:ptCount val="1"/>
                <c:pt idx="0">
                  <c:v>Y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Main!$B$266:$B$270</c:f>
              <c:strCache>
                <c:ptCount val="5"/>
                <c:pt idx="0">
                  <c:v>Student Satisfaction</c:v>
                </c:pt>
                <c:pt idx="1">
                  <c:v>Grad Rates </c:v>
                </c:pt>
                <c:pt idx="2">
                  <c:v>Transfer Rates</c:v>
                </c:pt>
                <c:pt idx="3">
                  <c:v>Undecided Decision Rates</c:v>
                </c:pt>
                <c:pt idx="4">
                  <c:v>Economic Impact</c:v>
                </c:pt>
              </c:strCache>
            </c:strRef>
          </c:cat>
          <c:val>
            <c:numRef>
              <c:f>Main!$D$266:$D$270</c:f>
              <c:numCache>
                <c:formatCode>0%</c:formatCode>
                <c:ptCount val="5"/>
                <c:pt idx="0">
                  <c:v>0.64000000000000012</c:v>
                </c:pt>
                <c:pt idx="1">
                  <c:v>0.56999999999999995</c:v>
                </c:pt>
                <c:pt idx="2">
                  <c:v>0.92</c:v>
                </c:pt>
                <c:pt idx="3">
                  <c:v>0.67000000000000015</c:v>
                </c:pt>
                <c:pt idx="4">
                  <c:v>0.5</c:v>
                </c:pt>
              </c:numCache>
            </c:numRef>
          </c:val>
        </c:ser>
        <c:ser>
          <c:idx val="1"/>
          <c:order val="2"/>
          <c:tx>
            <c:strRef>
              <c:f>Main!$E$265</c:f>
              <c:strCache>
                <c:ptCount val="1"/>
                <c:pt idx="0">
                  <c:v>L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Main!$B$266:$B$270</c:f>
              <c:strCache>
                <c:ptCount val="5"/>
                <c:pt idx="0">
                  <c:v>Student Satisfaction</c:v>
                </c:pt>
                <c:pt idx="1">
                  <c:v>Grad Rates </c:v>
                </c:pt>
                <c:pt idx="2">
                  <c:v>Transfer Rates</c:v>
                </c:pt>
                <c:pt idx="3">
                  <c:v>Undecided Decision Rates</c:v>
                </c:pt>
                <c:pt idx="4">
                  <c:v>Economic Impact</c:v>
                </c:pt>
              </c:strCache>
            </c:strRef>
          </c:cat>
          <c:val>
            <c:numRef>
              <c:f>Main!$E$266:$E$270</c:f>
              <c:numCache>
                <c:formatCode>0%</c:formatCode>
                <c:ptCount val="5"/>
                <c:pt idx="0">
                  <c:v>0.43000000000000005</c:v>
                </c:pt>
                <c:pt idx="1">
                  <c:v>0.43000000000000005</c:v>
                </c:pt>
                <c:pt idx="2">
                  <c:v>0.46</c:v>
                </c:pt>
                <c:pt idx="3">
                  <c:v>0.56000000000000005</c:v>
                </c:pt>
                <c:pt idx="4">
                  <c:v>0.75000000000000011</c:v>
                </c:pt>
              </c:numCache>
            </c:numRef>
          </c:val>
        </c:ser>
        <c:ser>
          <c:idx val="2"/>
          <c:order val="3"/>
          <c:tx>
            <c:strRef>
              <c:f>Main!$F$265</c:f>
              <c:strCache>
                <c:ptCount val="1"/>
                <c:pt idx="0">
                  <c:v>P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Main!$B$266:$B$270</c:f>
              <c:strCache>
                <c:ptCount val="5"/>
                <c:pt idx="0">
                  <c:v>Student Satisfaction</c:v>
                </c:pt>
                <c:pt idx="1">
                  <c:v>Grad Rates </c:v>
                </c:pt>
                <c:pt idx="2">
                  <c:v>Transfer Rates</c:v>
                </c:pt>
                <c:pt idx="3">
                  <c:v>Undecided Decision Rates</c:v>
                </c:pt>
                <c:pt idx="4">
                  <c:v>Economic Impact</c:v>
                </c:pt>
              </c:strCache>
            </c:strRef>
          </c:cat>
          <c:val>
            <c:numRef>
              <c:f>Main!$F$266:$F$270</c:f>
              <c:numCache>
                <c:formatCode>0%</c:formatCode>
                <c:ptCount val="5"/>
                <c:pt idx="0">
                  <c:v>0.8580000000000001</c:v>
                </c:pt>
                <c:pt idx="1">
                  <c:v>0.79</c:v>
                </c:pt>
                <c:pt idx="2">
                  <c:v>0.69000000000000006</c:v>
                </c:pt>
                <c:pt idx="3">
                  <c:v>0.11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Main!$G$265</c:f>
              <c:strCache>
                <c:ptCount val="1"/>
                <c:pt idx="0">
                  <c:v>J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strRef>
              <c:f>Main!$B$266:$B$270</c:f>
              <c:strCache>
                <c:ptCount val="5"/>
                <c:pt idx="0">
                  <c:v>Student Satisfaction</c:v>
                </c:pt>
                <c:pt idx="1">
                  <c:v>Grad Rates </c:v>
                </c:pt>
                <c:pt idx="2">
                  <c:v>Transfer Rates</c:v>
                </c:pt>
                <c:pt idx="3">
                  <c:v>Undecided Decision Rates</c:v>
                </c:pt>
                <c:pt idx="4">
                  <c:v>Economic Impact</c:v>
                </c:pt>
              </c:strCache>
            </c:strRef>
          </c:cat>
          <c:val>
            <c:numRef>
              <c:f>Main!$G$266:$G$270</c:f>
              <c:numCache>
                <c:formatCode>0%</c:formatCode>
                <c:ptCount val="5"/>
                <c:pt idx="0">
                  <c:v>1</c:v>
                </c:pt>
                <c:pt idx="1">
                  <c:v>0.8600000000000001</c:v>
                </c:pt>
                <c:pt idx="2">
                  <c:v>0</c:v>
                </c:pt>
                <c:pt idx="3">
                  <c:v>0.92</c:v>
                </c:pt>
                <c:pt idx="4">
                  <c:v>0.75000000000000011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473432"/>
        <c:axId val="353475784"/>
      </c:radarChart>
      <c:catAx>
        <c:axId val="3534734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475784"/>
        <c:crosses val="autoZero"/>
        <c:auto val="0"/>
        <c:lblAlgn val="ctr"/>
        <c:lblOffset val="100"/>
        <c:noMultiLvlLbl val="0"/>
      </c:catAx>
      <c:valAx>
        <c:axId val="353475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47343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07407407407428"/>
          <c:y val="3.485838779956428E-2"/>
          <c:w val="8.7407407407407392E-2"/>
          <c:h val="0.319172113289760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AF0F1-3709-4989-9199-16B3D3CABF8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30C7C-A3B4-416A-B068-0E20DAFA1414}" type="pres">
      <dgm:prSet presAssocID="{EC2AF0F1-3709-4989-9199-16B3D3CABF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A4E08-4459-4B38-937F-FD9E081EF6D8}" type="presOf" srcId="{EC2AF0F1-3709-4989-9199-16B3D3CABF8D}" destId="{A5030C7C-A3B4-416A-B068-0E20DAFA1414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242C55C-F227-4B83-9009-822D161FF44F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B4F5FA-604D-47BE-B532-9B7014F5B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739BA02-A4C5-434A-BA30-36BDD83F6F9B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907E7E-BBF9-478A-A10C-7EA0D31EE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IPEDS and NCCBP: Measures graduation rates by cohorts.  Unduplicated headcounts (meaning someone that graduates with an AA and a certificate gets counted only once).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First-time:  start in summer, yes I count in the cohort.  Start in the summer, time out for a year, and start again in fall, then I am not first-time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Full-time:  12 hours – but if you go to college “full-time – taking 12 hours each semester– you can not graduate in 2 years”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Co-</a:t>
            </a:r>
            <a:r>
              <a:rPr lang="en-US" baseline="0" dirty="0" err="1" smtClean="0"/>
              <a:t>horts</a:t>
            </a:r>
            <a:r>
              <a:rPr lang="en-US" baseline="0" dirty="0" smtClean="0"/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Does it includes certificates. 150% of “normal time” or 3 year rates.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Transfers not included.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many students are actually included in this number:  degree-seeking only, part-time not counted, if you don’t “fit” in a cohort you are not counted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metric is a hot mess.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Business example:  if a client told me they wanted to use % of product failures, rejects or seconds produced as a KPI, then said they would define that as only production on the first-shift, only count products produced by full-time people, only count one type of product even though the factory produces 4 products, etc. I would tell them they were crazy.  They were not measuring their production effectiveness, efficiency or their true costs.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in higher ed. We have graduation rates.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2BC8-E833-4995-9C62-6ECE70AF17D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focus on displaying</a:t>
            </a:r>
            <a:r>
              <a:rPr lang="en-US" baseline="0" dirty="0" smtClean="0"/>
              <a:t> current data but a shift to use the data to forecast/predict what will happen.</a:t>
            </a:r>
          </a:p>
          <a:p>
            <a:r>
              <a:rPr lang="en-US" baseline="0" dirty="0" smtClean="0"/>
              <a:t>Big data integrating IR data with our Starfish CRM holistic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E7E-BBF9-478A-A10C-7EA0D31EE3C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8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6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Stakeholders want/need accurate, concise, easy to understand, up to date data and information about organizational</a:t>
            </a:r>
            <a:r>
              <a:rPr lang="en-US" baseline="0" dirty="0" smtClean="0"/>
              <a:t> performance</a:t>
            </a:r>
          </a:p>
          <a:p>
            <a:endParaRPr lang="en-US" baseline="0" dirty="0" smtClean="0"/>
          </a:p>
          <a:p>
            <a:r>
              <a:rPr lang="en-US" dirty="0" smtClean="0"/>
              <a:t>PO Box example – We are creating our PO box system with the Pulse/scorecard. Rather than going off to various departments/resources</a:t>
            </a:r>
            <a:r>
              <a:rPr lang="en-US" baseline="0" dirty="0" smtClean="0"/>
              <a:t> – key metrics now included within Pulse/scorecard for quick reference.  Pulling the </a:t>
            </a:r>
            <a:r>
              <a:rPr lang="en-US" b="1" baseline="0" dirty="0" smtClean="0"/>
              <a:t>best metrics from different depts. </a:t>
            </a:r>
            <a:endParaRPr lang="en-US" baseline="0" dirty="0" smtClean="0"/>
          </a:p>
          <a:p>
            <a:r>
              <a:rPr lang="en-US" baseline="0" dirty="0" smtClean="0"/>
              <a:t>Operational success on todays work &amp; strategic success in preparing for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Scorecards provides</a:t>
            </a:r>
            <a:r>
              <a:rPr lang="en-US" baseline="0" dirty="0" smtClean="0"/>
              <a:t> the information tied to strategic goals to build awareness and inform discussion</a:t>
            </a:r>
          </a:p>
          <a:p>
            <a:r>
              <a:rPr lang="en-US" baseline="0" dirty="0" smtClean="0"/>
              <a:t>Measures institutional characteristics that are important and meaningful.</a:t>
            </a:r>
          </a:p>
          <a:p>
            <a:r>
              <a:rPr lang="en-US" baseline="0" dirty="0" smtClean="0"/>
              <a:t>Measures performance in areas in which it must be successful to survive.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A5111-ECF2-46EC-A368-FC9A0E4207D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3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to build in drill down/through</a:t>
            </a:r>
            <a:r>
              <a:rPr lang="en-US" baseline="0" dirty="0" smtClean="0"/>
              <a:t> capabilities using </a:t>
            </a:r>
            <a:r>
              <a:rPr lang="en-US" baseline="0" dirty="0" err="1" smtClean="0"/>
              <a:t>Cognos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1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Does not measure Everything! </a:t>
            </a:r>
          </a:p>
          <a:p>
            <a:endParaRPr lang="en-US" dirty="0" smtClean="0"/>
          </a:p>
          <a:p>
            <a:r>
              <a:rPr lang="en-US" dirty="0" smtClean="0"/>
              <a:t>Credit hours increased 3.0% from Census to </a:t>
            </a:r>
            <a:r>
              <a:rPr lang="en-US" dirty="0" err="1" smtClean="0"/>
              <a:t>EoT</a:t>
            </a:r>
            <a:r>
              <a:rPr lang="en-US" dirty="0" smtClean="0"/>
              <a:t> compared to 2.3% fall 14 (initiatives of more short term courses &amp; </a:t>
            </a:r>
            <a:r>
              <a:rPr lang="en-US" dirty="0" err="1" smtClean="0"/>
              <a:t>winterim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Percent students withdrawing declined.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8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Continuing Ed seats</a:t>
            </a:r>
            <a:r>
              <a:rPr lang="en-US" baseline="0" dirty="0" smtClean="0"/>
              <a:t> occupied up compared to same time last year (+14)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8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not measuring everything</a:t>
            </a:r>
            <a:r>
              <a:rPr lang="en-US" baseline="0" dirty="0" smtClean="0"/>
              <a:t> – but those metrics we can tie to our monthly pulse – KPI’s &amp; strategic direction/plan</a:t>
            </a:r>
          </a:p>
          <a:p>
            <a:pPr marL="0" lvl="1" defTabSz="931774">
              <a:defRPr/>
            </a:pPr>
            <a:r>
              <a:rPr lang="en-US" dirty="0" smtClean="0"/>
              <a:t>Need to have good understanding of historical data to design good forward-looking metrics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Pulse allows us to identify and adjust where needed to impact trends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4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not measuring everything</a:t>
            </a:r>
            <a:r>
              <a:rPr lang="en-US" baseline="0" dirty="0" smtClean="0"/>
              <a:t> – but those metrics we can tie to our monthly pulse – KPI’s &amp; strategic direction/plan</a:t>
            </a:r>
          </a:p>
          <a:p>
            <a:pPr marL="0" lvl="1" defTabSz="931774">
              <a:defRPr/>
            </a:pPr>
            <a:r>
              <a:rPr lang="en-US" smtClean="0"/>
              <a:t>Need to have good understanding of historical data to design good forward-looking metrics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Pulse allows us to identify and adjust where needed to impact trends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44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CFD7-6D27-4C69-A210-A57C0F27E35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know this –</a:t>
            </a:r>
            <a:r>
              <a:rPr lang="en-US" baseline="0" dirty="0" smtClean="0"/>
              <a:t>Why are you using graduation rates as a KPI. </a:t>
            </a:r>
          </a:p>
          <a:p>
            <a:r>
              <a:rPr lang="en-US" baseline="0" dirty="0" smtClean="0"/>
              <a:t>Are unfair when you try to compare 4-year to 2-year institutions. Or even various kinds of two-year institutions.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2BC8-E833-4995-9C62-6ECE70AF17D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8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suggested</a:t>
            </a:r>
            <a:r>
              <a:rPr lang="en-US" baseline="0" dirty="0" smtClean="0"/>
              <a:t> one but there are many more possibilities.  A combination of graduation, certificate completions and transfer rates might work.</a:t>
            </a:r>
          </a:p>
          <a:p>
            <a:r>
              <a:rPr lang="en-US" baseline="0" dirty="0" smtClean="0"/>
              <a:t>Or you might go back and look at success from the student’s perspective with satisfaction measures..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might not be key performance indicators for the whole college, but might be KPIs for your chief academic officer, or advising, etc.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Stop here and ask if they have KPIs for all areas of their college.  The President’s office, student services, etc.  KPIs cascade throughout the organization.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as we look at some ideas for KPIs that might be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2BC8-E833-4995-9C62-6ECE70AF17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2BC8-E833-4995-9C62-6ECE70AF17D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6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6F3AC-9076-410D-ABCA-11D6416EE31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6F3AC-9076-410D-ABCA-11D6416EE31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6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6F3AC-9076-410D-ABCA-11D6416EE31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E7E-BBF9-478A-A10C-7EA0D31EE3C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E7E-BBF9-478A-A10C-7EA0D31EE3C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MCC-PPT-mast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MCC-PPT-mast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6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8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5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2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9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3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4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7372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5790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2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327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600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79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739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10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36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2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3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3636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4028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95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8089"/>
            <a:ext cx="4033786" cy="3468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74346" y="2658089"/>
            <a:ext cx="4012454" cy="3468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73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EEECE1"/>
                </a:solidFill>
              </a:rPr>
              <a:pPr/>
              <a:t>5/1/2017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defTabSz="914400"/>
            <a:fld id="{6E2D2B3B-882E-40F3-A32F-6DD516915044}" type="slidenum">
              <a:rPr lang="en-US" smtClean="0">
                <a:solidFill>
                  <a:srgbClr val="7F7F7F"/>
                </a:solidFill>
              </a:rPr>
              <a:pPr defTabSz="914400"/>
              <a:t>‹#›</a:t>
            </a:fld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27D-49DF-4EF2-AB11-6CEB0691783E}" type="datetimeFigureOut">
              <a:rPr lang="en-US" smtClean="0">
                <a:solidFill>
                  <a:srgbClr val="EEECE1"/>
                </a:solidFill>
              </a:rPr>
              <a:pPr/>
              <a:t>5/1/2017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395020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395020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27D-49DF-4EF2-AB11-6CEB0691783E}" type="datetimeFigureOut">
              <a:rPr lang="en-US" smtClean="0">
                <a:solidFill>
                  <a:srgbClr val="EEECE1"/>
                </a:solidFill>
              </a:rPr>
              <a:pPr/>
              <a:t>5/1/2017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defTabSz="914400"/>
            <a:fld id="{72051FC0-B81B-455D-9DA7-B174D93BB36B}" type="slidenum">
              <a:rPr lang="en-US" smtClean="0">
                <a:solidFill>
                  <a:srgbClr val="7F7F7F"/>
                </a:solidFill>
              </a:rPr>
              <a:pPr defTabSz="9144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27D-49DF-4EF2-AB11-6CEB0691783E}" type="datetimeFigureOut">
              <a:rPr lang="en-US" smtClean="0">
                <a:solidFill>
                  <a:srgbClr val="EEECE1"/>
                </a:solidFill>
              </a:rPr>
              <a:pPr/>
              <a:t>5/1/2017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defTabSz="914400"/>
            <a:fld id="{72051FC0-B81B-455D-9DA7-B174D93BB36B}" type="slidenum">
              <a:rPr lang="en-US" smtClean="0">
                <a:solidFill>
                  <a:srgbClr val="7F7F7F"/>
                </a:solidFill>
              </a:rPr>
              <a:pPr defTabSz="9144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7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27D-49DF-4EF2-AB11-6CEB0691783E}" type="datetimeFigureOut">
              <a:rPr lang="en-US" smtClean="0">
                <a:solidFill>
                  <a:srgbClr val="EEECE1"/>
                </a:solidFill>
              </a:rPr>
              <a:pPr/>
              <a:t>5/1/2017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defTabSz="914400"/>
            <a:fld id="{72051FC0-B81B-455D-9DA7-B174D93BB36B}" type="slidenum">
              <a:rPr lang="en-US" smtClean="0">
                <a:solidFill>
                  <a:srgbClr val="7F7F7F"/>
                </a:solidFill>
              </a:rPr>
              <a:pPr defTabSz="914400"/>
              <a:t>‹#›</a:t>
            </a:fld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5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1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5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92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8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7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0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0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55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1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4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8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8089"/>
            <a:ext cx="4033786" cy="3468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74346" y="2658089"/>
            <a:ext cx="4012454" cy="3468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6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212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0" y="0"/>
            <a:ext cx="6858000" cy="6858000"/>
            <a:chOff x="3048000" y="0"/>
            <a:chExt cx="9144000" cy="6858000"/>
          </a:xfrm>
        </p:grpSpPr>
        <p:pic>
          <p:nvPicPr>
            <p:cNvPr id="12" name="Picture 1" descr="CE Powerpoint screen1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3692107" y="5003321"/>
              <a:ext cx="4356338" cy="1168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4864100" cy="1470025"/>
          </a:xfrm>
        </p:spPr>
        <p:txBody>
          <a:bodyPr/>
          <a:lstStyle>
            <a:lvl1pPr algn="l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35376"/>
            <a:ext cx="4864100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8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2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7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8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5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10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1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3048" y="2689226"/>
            <a:ext cx="7852796" cy="1681163"/>
          </a:xfrm>
        </p:spPr>
        <p:txBody>
          <a:bodyPr/>
          <a:lstStyle>
            <a:lvl1pPr marL="0" indent="0" algn="r">
              <a:buNone/>
              <a:defRPr sz="4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583979" y="4444653"/>
            <a:ext cx="3081461" cy="914400"/>
          </a:xfrm>
        </p:spPr>
        <p:txBody>
          <a:bodyPr/>
          <a:lstStyle>
            <a:lvl1pPr marL="0" indent="0" algn="r">
              <a:buNone/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21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6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5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5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3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32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8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2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8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9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7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30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pic>
        <p:nvPicPr>
          <p:cNvPr id="7" name="Picture 1" descr="CE Powerpoint screen2.tif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7"/>
          <a:stretch/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1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0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2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Admin/Desktop/MCC-PPT2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Admin/Desktop/MCC-PPT2.jpg" TargetMode="External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1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12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1678"/>
            <a:ext cx="8229599" cy="373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/>
              <a:t>5/1/2017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8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375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D638F80-598A-4D76-8C17-139F44DD2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76888"/>
            <a:ext cx="244316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007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6878227D-49DF-4EF2-AB11-6CEB0691783E}" type="datetimeFigureOut">
              <a:rPr lang="en-US" smtClean="0">
                <a:solidFill>
                  <a:srgbClr val="EEECE1"/>
                </a:solidFill>
              </a:rPr>
              <a:pPr defTabSz="914400"/>
              <a:t>5/1/2017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75653"/>
            <a:ext cx="1600204" cy="11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tabLst>
          <a:tab pos="2625725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35A9BF8-8CD8-4B6B-8FBF-66DF036D2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C018BFC-7C65-405C-BE88-3268556E3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9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1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12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1678"/>
            <a:ext cx="8229599" cy="373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/>
            <a:fld id="{3478D69A-1704-4E08-A5D7-00E3D1C40A57}" type="datetimeFigureOut">
              <a:rPr lang="en-US" smtClean="0">
                <a:solidFill>
                  <a:srgbClr val="363534">
                    <a:tint val="75000"/>
                  </a:srgbClr>
                </a:solidFill>
              </a:rPr>
              <a:pPr defTabSz="685800"/>
              <a:t>5/2/2017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/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/>
            <a:fld id="{12BAE653-82E0-4758-938B-6BCDC4902F8D}" type="slidenum">
              <a:rPr lang="en-US" smtClean="0">
                <a:solidFill>
                  <a:srgbClr val="363534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635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J0Zzpmc3TAhWDxYMKHdLsD-0QjRwIBw&amp;url=https://www.ucl.ac.uk/big-data/bdi&amp;psig=AFQjCNFVH20yp8hqQmAjvovoAOdoPta8zQ&amp;ust=149367670741592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cc.edu/c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cc.edu/c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SPEED </a:t>
            </a:r>
            <a:r>
              <a:rPr lang="en-US" sz="6600" dirty="0" err="1" smtClean="0"/>
              <a:t>DATAing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542103"/>
            <a:ext cx="7929000" cy="76826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Benchmarking Conference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98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35482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Lou Guthrie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louguthrie@jccc.edu </a:t>
            </a:r>
            <a:r>
              <a:rPr lang="en-US" dirty="0"/>
              <a:t>| </a:t>
            </a:r>
            <a:r>
              <a:rPr lang="en-US" dirty="0" smtClean="0"/>
              <a:t>@</a:t>
            </a:r>
            <a:r>
              <a:rPr lang="en-US" dirty="0" err="1" smtClean="0"/>
              <a:t>LouAGuthrie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www.benchmarkinginstitute.org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@</a:t>
            </a:r>
            <a:r>
              <a:rPr lang="en-US" dirty="0" err="1" smtClean="0"/>
              <a:t>EdBenchmark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Johnson County Community College 2014. All rights reserved.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07" y="3911887"/>
            <a:ext cx="538162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Trending Data Model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Melissa Giese</a:t>
            </a:r>
          </a:p>
          <a:p>
            <a:r>
              <a:rPr lang="en-US" dirty="0" smtClean="0"/>
              <a:t>Director of Institutional Research &amp; Assessment</a:t>
            </a:r>
          </a:p>
          <a:p>
            <a:r>
              <a:rPr lang="en-US" dirty="0" smtClean="0"/>
              <a:t>melissa.giese@mcckc.edu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217"/>
            <a:ext cx="8229600" cy="19112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Changing </a:t>
            </a:r>
            <a:br>
              <a:rPr lang="en-US" sz="4400" dirty="0" smtClean="0"/>
            </a:br>
            <a:r>
              <a:rPr lang="en-US" sz="4400" dirty="0" smtClean="0"/>
              <a:t>Expectations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PERCEPTION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Image result for data but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090" y="288554"/>
            <a:ext cx="4405981" cy="59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a Data Culture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Blackboard Analytics</a:t>
            </a:r>
          </a:p>
          <a:p>
            <a:r>
              <a:rPr lang="en-US" dirty="0" smtClean="0"/>
              <a:t>Self Service model</a:t>
            </a:r>
          </a:p>
          <a:p>
            <a:r>
              <a:rPr lang="en-US" dirty="0" smtClean="0"/>
              <a:t>Empowering employees</a:t>
            </a:r>
          </a:p>
          <a:p>
            <a:r>
              <a:rPr lang="en-US" dirty="0" smtClean="0"/>
              <a:t>Interactive Dashboards</a:t>
            </a:r>
          </a:p>
          <a:p>
            <a:pPr lvl="1"/>
            <a:r>
              <a:rPr lang="en-US" dirty="0" err="1" smtClean="0"/>
              <a:t>Factbooks</a:t>
            </a:r>
            <a:endParaRPr lang="en-US" dirty="0" smtClean="0"/>
          </a:p>
          <a:p>
            <a:pPr lvl="1"/>
            <a:r>
              <a:rPr lang="en-US" dirty="0" smtClean="0"/>
              <a:t>Enrollment KPI’s</a:t>
            </a:r>
          </a:p>
          <a:p>
            <a:endParaRPr lang="en-US" dirty="0" smtClean="0"/>
          </a:p>
        </p:txBody>
      </p:sp>
      <p:pic>
        <p:nvPicPr>
          <p:cNvPr id="32770" name="Picture 2" descr="Image result for data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886" y="2461678"/>
            <a:ext cx="3962894" cy="3077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I Office - Internet Explor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064" y="743578"/>
            <a:ext cx="8907576" cy="5012841"/>
          </a:xfrm>
        </p:spPr>
      </p:pic>
    </p:spTree>
    <p:extLst>
      <p:ext uri="{BB962C8B-B14F-4D97-AF65-F5344CB8AC3E}">
        <p14:creationId xmlns:p14="http://schemas.microsoft.com/office/powerpoint/2010/main" val="24057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9915"/>
            <a:ext cx="4431324" cy="535221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1" y="1547446"/>
            <a:ext cx="4212587" cy="40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I Office - Internet Explor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049" y="442127"/>
            <a:ext cx="8901589" cy="5347478"/>
          </a:xfrm>
        </p:spPr>
      </p:pic>
    </p:spTree>
    <p:extLst>
      <p:ext uri="{BB962C8B-B14F-4D97-AF65-F5344CB8AC3E}">
        <p14:creationId xmlns:p14="http://schemas.microsoft.com/office/powerpoint/2010/main" val="21526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Image result for whats n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28412"/>
            <a:ext cx="4866169" cy="18398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240" y="2461678"/>
            <a:ext cx="6385559" cy="3731801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District Wide Training </a:t>
            </a:r>
          </a:p>
          <a:p>
            <a:pPr lvl="1"/>
            <a:r>
              <a:rPr lang="en-US" dirty="0" smtClean="0"/>
              <a:t>Data “help desk”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500" dirty="0" smtClean="0"/>
              <a:t>Performance Funding Measures</a:t>
            </a:r>
          </a:p>
          <a:p>
            <a:pPr lvl="1"/>
            <a:r>
              <a:rPr lang="en-US" dirty="0" smtClean="0"/>
              <a:t>NCCBP MO 66</a:t>
            </a:r>
            <a:r>
              <a:rPr lang="en-US" baseline="30000" dirty="0" smtClean="0"/>
              <a:t>th</a:t>
            </a:r>
            <a:r>
              <a:rPr lang="en-US" dirty="0" smtClean="0"/>
              <a:t> percentile benchmarks</a:t>
            </a:r>
          </a:p>
          <a:p>
            <a:r>
              <a:rPr lang="en-US" sz="3500" dirty="0" smtClean="0"/>
              <a:t>Strategic Planning</a:t>
            </a:r>
          </a:p>
          <a:p>
            <a:pPr lvl="1"/>
            <a:r>
              <a:rPr lang="en-US" dirty="0" smtClean="0"/>
              <a:t>Dashboards with KPI’s</a:t>
            </a:r>
          </a:p>
          <a:p>
            <a:pPr lvl="1"/>
            <a:r>
              <a:rPr lang="en-US" dirty="0" smtClean="0"/>
              <a:t>NCCBP benchmarks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41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IR Forecast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4218"/>
            <a:ext cx="8229599" cy="3859262"/>
          </a:xfrm>
        </p:spPr>
        <p:txBody>
          <a:bodyPr/>
          <a:lstStyle/>
          <a:p>
            <a:r>
              <a:rPr lang="en-US" dirty="0" smtClean="0"/>
              <a:t>Predictive Analytics</a:t>
            </a:r>
          </a:p>
          <a:p>
            <a:pPr lvl="1"/>
            <a:r>
              <a:rPr lang="en-US" dirty="0" smtClean="0"/>
              <a:t>Enrollment forecasting</a:t>
            </a:r>
          </a:p>
          <a:p>
            <a:pPr lvl="1"/>
            <a:r>
              <a:rPr lang="en-US" dirty="0" smtClean="0"/>
              <a:t>Holistic approach</a:t>
            </a:r>
          </a:p>
          <a:p>
            <a:pPr lvl="1"/>
            <a:r>
              <a:rPr lang="en-US" dirty="0" smtClean="0"/>
              <a:t>Student Success</a:t>
            </a:r>
          </a:p>
          <a:p>
            <a:pPr lvl="2"/>
            <a:r>
              <a:rPr lang="en-US" dirty="0" smtClean="0"/>
              <a:t>Non cognitive</a:t>
            </a:r>
          </a:p>
          <a:p>
            <a:pPr lvl="1"/>
            <a:r>
              <a:rPr lang="en-US" dirty="0" smtClean="0"/>
              <a:t>Starfish data</a:t>
            </a:r>
          </a:p>
          <a:p>
            <a:pPr lvl="1"/>
            <a:r>
              <a:rPr lang="en-US" dirty="0" smtClean="0"/>
              <a:t>Blackboard Learn data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2050" name="Picture 2" descr="Image result for big dat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7574" y="1191218"/>
            <a:ext cx="4396426" cy="4499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68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543800" cy="3127375"/>
          </a:xfrm>
        </p:spPr>
        <p:txBody>
          <a:bodyPr/>
          <a:lstStyle/>
          <a:p>
            <a:r>
              <a:rPr lang="en-US" dirty="0" smtClean="0"/>
              <a:t>Tracking Continuing Education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6461760" cy="1066800"/>
          </a:xfrm>
        </p:spPr>
        <p:txBody>
          <a:bodyPr/>
          <a:lstStyle/>
          <a:p>
            <a:r>
              <a:rPr lang="en-US" dirty="0" smtClean="0"/>
              <a:t>Mike Souder</a:t>
            </a:r>
          </a:p>
          <a:p>
            <a:r>
              <a:rPr lang="en-US" dirty="0" smtClean="0"/>
              <a:t>Dean of 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1920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976" y="842963"/>
            <a:ext cx="66579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61" y="871538"/>
            <a:ext cx="665825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3" y="3414713"/>
            <a:ext cx="28575" cy="28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013" y="3529013"/>
            <a:ext cx="28575" cy="28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885" y="3646885"/>
            <a:ext cx="21431" cy="21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50"/>
            <a:ext cx="8315325" cy="152876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28713" y="1910495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Speed </a:t>
            </a:r>
            <a:r>
              <a:rPr lang="en-US" dirty="0" err="1" smtClean="0"/>
              <a:t>Dataing</a:t>
            </a:r>
            <a:r>
              <a:rPr lang="en-US" dirty="0" smtClean="0"/>
              <a:t>:  Measuring Student Success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128713" y="3781261"/>
            <a:ext cx="6858000" cy="1241822"/>
          </a:xfrm>
        </p:spPr>
        <p:txBody>
          <a:bodyPr/>
          <a:lstStyle/>
          <a:p>
            <a:r>
              <a:rPr lang="en-US" dirty="0" smtClean="0"/>
              <a:t>Dr. Lou Guthrie, Benchmarking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2092036" y="4837258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1627906" y="4561768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267690" y="4208580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907474" y="3933090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Setting Goals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20836" y="1383002"/>
          <a:ext cx="3657600" cy="159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Continuing</a:t>
                      </a:r>
                      <a:r>
                        <a:rPr lang="en-US" baseline="0" dirty="0" smtClean="0"/>
                        <a:t> Ed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X,XXX,XXX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82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0272" y="2744955"/>
            <a:ext cx="3283527" cy="88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7F7F7F"/>
                </a:solidFill>
              </a:rPr>
              <a:t>Allocating Goals</a:t>
            </a:r>
            <a:endParaRPr lang="en-US" sz="3200" b="1" dirty="0">
              <a:solidFill>
                <a:srgbClr val="7F7F7F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33400" y="3657600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Models to Track Performance</a:t>
            </a:r>
            <a:br>
              <a:rPr lang="en-US" sz="3200" b="1" dirty="0" smtClean="0"/>
            </a:br>
            <a:r>
              <a:rPr lang="en-US" sz="2400" b="1" dirty="0" smtClean="0"/>
              <a:t>Enrollment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31251"/>
            <a:ext cx="7620000" cy="149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70332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3505200"/>
            <a:ext cx="374985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Models to Track Performance</a:t>
            </a:r>
            <a:br>
              <a:rPr lang="en-US" sz="3200" b="1" dirty="0" smtClean="0"/>
            </a:br>
            <a:r>
              <a:rPr lang="en-US" sz="2400" b="1" dirty="0" smtClean="0"/>
              <a:t>Enrollment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4565"/>
            <a:ext cx="5929163" cy="297801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22564" y="4953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036"/>
                <a:gridCol w="2209800"/>
                <a:gridCol w="2175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thru March</a:t>
                      </a:r>
                    </a:p>
                    <a:p>
                      <a:pPr algn="ctr"/>
                      <a:r>
                        <a:rPr lang="en-US" dirty="0" smtClean="0"/>
                        <a:t>(74%</a:t>
                      </a:r>
                      <a:r>
                        <a:rPr lang="en-US" baseline="0" dirty="0" smtClean="0"/>
                        <a:t> of Goal)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thru Mar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YY,YYY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895600" y="2913573"/>
            <a:ext cx="2209800" cy="2344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6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Models to Track Performance</a:t>
            </a:r>
            <a:br>
              <a:rPr lang="en-US" sz="3200" b="1" dirty="0" smtClean="0"/>
            </a:br>
            <a:r>
              <a:rPr lang="en-US" sz="2400" b="1" dirty="0" smtClean="0"/>
              <a:t>Operating Margin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0433"/>
            <a:ext cx="4065802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02" y="2130433"/>
            <a:ext cx="4071083" cy="24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Creating a Model to Track Performance</a:t>
            </a:r>
            <a:br>
              <a:rPr lang="en-US" sz="3200" dirty="0" smtClean="0"/>
            </a:br>
            <a:r>
              <a:rPr lang="en-US" sz="2400" dirty="0" smtClean="0"/>
              <a:t>Operating Margin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524001"/>
            <a:ext cx="6331176" cy="2971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22564" y="4953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436"/>
                <a:gridCol w="2286000"/>
                <a:gridCol w="1946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thru March</a:t>
                      </a:r>
                    </a:p>
                    <a:p>
                      <a:pPr algn="ctr"/>
                      <a:r>
                        <a:rPr lang="en-US" dirty="0" smtClean="0"/>
                        <a:t>(114%</a:t>
                      </a:r>
                      <a:r>
                        <a:rPr lang="en-US" baseline="0" dirty="0" smtClean="0"/>
                        <a:t> of Goal)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thru Mar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YYY,YYY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048000" y="2819400"/>
            <a:ext cx="220980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914400"/>
          </a:xfrm>
        </p:spPr>
        <p:txBody>
          <a:bodyPr/>
          <a:lstStyle/>
          <a:p>
            <a:pPr algn="ctr"/>
            <a:r>
              <a:rPr lang="en-US" sz="3600" dirty="0" smtClean="0"/>
              <a:t>Control Chart for Enrollment?</a:t>
            </a:r>
            <a:br>
              <a:rPr lang="en-US" sz="3600" dirty="0" smtClean="0"/>
            </a:br>
            <a:r>
              <a:rPr lang="en-US" sz="3600" dirty="0" smtClean="0"/>
              <a:t>Just for Fun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5943600" cy="3279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54727"/>
            <a:ext cx="405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7F7F7F"/>
                </a:solidFill>
              </a:rPr>
              <a:t>How do you check enrollment today?</a:t>
            </a: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0600" y="199136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036"/>
                <a:gridCol w="2209800"/>
                <a:gridCol w="2175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FY16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YY,YYY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3" y="457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srgbClr val="7F7F7F"/>
                </a:solidFill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3" y="1406999"/>
            <a:ext cx="3657607" cy="2731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060" y="4343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srgbClr val="7F7F7F"/>
                </a:solidFill>
                <a:hlinkClick r:id="rId3"/>
              </a:rPr>
              <a:t>www.jccc.edu/ce</a:t>
            </a:r>
            <a:endParaRPr lang="en-US" sz="2400" dirty="0" smtClean="0">
              <a:solidFill>
                <a:srgbClr val="7F7F7F"/>
              </a:solidFill>
            </a:endParaRPr>
          </a:p>
          <a:p>
            <a:pPr algn="ctr" defTabSz="914400"/>
            <a:r>
              <a:rPr lang="en-US" sz="2400" dirty="0" smtClean="0">
                <a:solidFill>
                  <a:srgbClr val="7F7F7F"/>
                </a:solidFill>
              </a:rPr>
              <a:t>Phone: 913-469-3205</a:t>
            </a:r>
          </a:p>
          <a:p>
            <a:pPr algn="ctr" defTabSz="914400"/>
            <a:r>
              <a:rPr lang="en-US" sz="2400" dirty="0" smtClean="0">
                <a:solidFill>
                  <a:srgbClr val="7F7F7F"/>
                </a:solidFill>
              </a:rPr>
              <a:t>Email: msouder@jccc.edu</a:t>
            </a:r>
          </a:p>
        </p:txBody>
      </p:sp>
    </p:spTree>
    <p:extLst>
      <p:ext uri="{BB962C8B-B14F-4D97-AF65-F5344CB8AC3E}">
        <p14:creationId xmlns:p14="http://schemas.microsoft.com/office/powerpoint/2010/main" val="34252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908" y="2455070"/>
            <a:ext cx="5146992" cy="1102519"/>
          </a:xfrm>
        </p:spPr>
        <p:txBody>
          <a:bodyPr/>
          <a:lstStyle/>
          <a:p>
            <a:pPr algn="ctr"/>
            <a:r>
              <a:rPr lang="en-US" sz="2400" dirty="0"/>
              <a:t>Data Visualizations, Forward Looking Metrics, Scorecards &amp; KPIs </a:t>
            </a:r>
            <a:r>
              <a:rPr lang="en-US" sz="2400" b="1" dirty="0">
                <a:solidFill>
                  <a:schemeClr val="tx2"/>
                </a:solidFill>
              </a:rPr>
              <a:t>OH MY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Natalie Alleman Beyers</a:t>
            </a:r>
          </a:p>
          <a:p>
            <a:r>
              <a:rPr lang="en-US" dirty="0" smtClean="0"/>
              <a:t>Director Institutional Planning &amp; Research</a:t>
            </a:r>
          </a:p>
          <a:p>
            <a:r>
              <a:rPr lang="en-US" dirty="0" smtClean="0"/>
              <a:t>May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/>
              <a:t>Performance measures are essential</a:t>
            </a:r>
          </a:p>
          <a:p>
            <a:pPr lvl="2"/>
            <a:r>
              <a:rPr lang="en-US" sz="2400" dirty="0"/>
              <a:t>Good metrics provide the right information to inform discussion</a:t>
            </a:r>
          </a:p>
        </p:txBody>
      </p:sp>
    </p:spTree>
    <p:extLst>
      <p:ext uri="{BB962C8B-B14F-4D97-AF65-F5344CB8AC3E}">
        <p14:creationId xmlns:p14="http://schemas.microsoft.com/office/powerpoint/2010/main" val="40462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Goals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243862" y="2696789"/>
            <a:ext cx="3028950" cy="1900310"/>
          </a:xfrm>
        </p:spPr>
        <p:txBody>
          <a:bodyPr/>
          <a:lstStyle/>
          <a:p>
            <a:pPr>
              <a:spcBef>
                <a:spcPts val="1350"/>
              </a:spcBef>
            </a:pPr>
            <a:r>
              <a:rPr lang="en-US" dirty="0" smtClean="0"/>
              <a:t>Institutional focus</a:t>
            </a:r>
          </a:p>
          <a:p>
            <a:pPr>
              <a:spcBef>
                <a:spcPts val="1350"/>
              </a:spcBef>
            </a:pPr>
            <a:r>
              <a:rPr lang="en-US" dirty="0" smtClean="0"/>
              <a:t>Students</a:t>
            </a:r>
          </a:p>
          <a:p>
            <a:pPr>
              <a:spcBef>
                <a:spcPts val="1350"/>
              </a:spcBef>
            </a:pPr>
            <a:r>
              <a:rPr lang="en-US" dirty="0"/>
              <a:t>Employees</a:t>
            </a:r>
          </a:p>
          <a:p>
            <a:pPr>
              <a:spcBef>
                <a:spcPts val="1350"/>
              </a:spcBef>
            </a:pPr>
            <a:r>
              <a:rPr lang="en-US" dirty="0" smtClean="0"/>
              <a:t>Resources/Finance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7981" y="1965149"/>
            <a:ext cx="1587095" cy="1416121"/>
            <a:chOff x="3104870" y="0"/>
            <a:chExt cx="933729" cy="933729"/>
          </a:xfrm>
        </p:grpSpPr>
        <p:sp>
          <p:nvSpPr>
            <p:cNvPr id="6" name="Oval 5"/>
            <p:cNvSpPr/>
            <p:nvPr/>
          </p:nvSpPr>
          <p:spPr>
            <a:xfrm>
              <a:off x="3104870" y="0"/>
              <a:ext cx="933729" cy="933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241611" y="136741"/>
              <a:ext cx="660247" cy="660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JCCC Pulse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9326" y="4114999"/>
            <a:ext cx="1687875" cy="1566200"/>
            <a:chOff x="338587" y="1628635"/>
            <a:chExt cx="933729" cy="933729"/>
          </a:xfrm>
        </p:grpSpPr>
        <p:sp>
          <p:nvSpPr>
            <p:cNvPr id="9" name="Oval 8"/>
            <p:cNvSpPr/>
            <p:nvPr/>
          </p:nvSpPr>
          <p:spPr>
            <a:xfrm>
              <a:off x="338587" y="1628635"/>
              <a:ext cx="933729" cy="9337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475328" y="1765376"/>
              <a:ext cx="660247" cy="660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JCCC Scorecard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8442" y="3582614"/>
            <a:ext cx="406172" cy="406172"/>
            <a:chOff x="534670" y="1011253"/>
            <a:chExt cx="541562" cy="541562"/>
          </a:xfrm>
        </p:grpSpPr>
        <p:sp>
          <p:nvSpPr>
            <p:cNvPr id="14" name="Plus 13"/>
            <p:cNvSpPr/>
            <p:nvPr/>
          </p:nvSpPr>
          <p:spPr>
            <a:xfrm>
              <a:off x="534670" y="1011253"/>
              <a:ext cx="541562" cy="541562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lus 4"/>
            <p:cNvSpPr/>
            <p:nvPr/>
          </p:nvSpPr>
          <p:spPr>
            <a:xfrm>
              <a:off x="606454" y="1218346"/>
              <a:ext cx="397994" cy="127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77285" y="2568130"/>
            <a:ext cx="2043905" cy="2028969"/>
            <a:chOff x="2171141" y="2323541"/>
            <a:chExt cx="1867458" cy="1867458"/>
          </a:xfrm>
        </p:grpSpPr>
        <p:sp>
          <p:nvSpPr>
            <p:cNvPr id="17" name="Oval 16"/>
            <p:cNvSpPr/>
            <p:nvPr/>
          </p:nvSpPr>
          <p:spPr>
            <a:xfrm>
              <a:off x="2171141" y="2323541"/>
              <a:ext cx="1867458" cy="186745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444624" y="2597024"/>
              <a:ext cx="1320492" cy="1320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Strategic Plan </a:t>
              </a:r>
              <a:r>
                <a:rPr lang="en-US" dirty="0">
                  <a:solidFill>
                    <a:srgbClr val="FFFFFF"/>
                  </a:solidFill>
                </a:rPr>
                <a:t>(represented by KPIs)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better…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13" y="2345208"/>
            <a:ext cx="6682975" cy="2197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60" y="3695700"/>
            <a:ext cx="2565991" cy="2155031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3571875" y="2552700"/>
            <a:ext cx="2286000" cy="1352550"/>
          </a:xfrm>
          <a:prstGeom prst="irregularSeal2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080" y="1288263"/>
            <a:ext cx="7010400" cy="54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Pulse – Introduction &amp; Highlights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49" y="4882598"/>
            <a:ext cx="8511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363534"/>
                </a:solidFill>
              </a:rPr>
              <a:t>Current metric vs. Same Time Last Yr. vs. Previous year</a:t>
            </a:r>
          </a:p>
          <a:p>
            <a:pPr defTabSz="685800"/>
            <a:r>
              <a:rPr lang="en-US" sz="1500" dirty="0" err="1">
                <a:solidFill>
                  <a:srgbClr val="363534"/>
                </a:solidFill>
              </a:rPr>
              <a:t>Trendline</a:t>
            </a:r>
            <a:r>
              <a:rPr lang="en-US" sz="1500" dirty="0">
                <a:solidFill>
                  <a:srgbClr val="363534"/>
                </a:solidFill>
              </a:rPr>
              <a:t>: downward trend in enrollment</a:t>
            </a:r>
          </a:p>
          <a:p>
            <a:pPr defTabSz="685800"/>
            <a:r>
              <a:rPr lang="en-US" sz="1500" dirty="0">
                <a:solidFill>
                  <a:srgbClr val="363534"/>
                </a:solidFill>
              </a:rPr>
              <a:t>Continuous measure of enrolled students – Enrollment increased 5.5% (1,049) from Census to Nov 1st (compared to 5.1% Fall 2015 (978)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4" y="2157413"/>
            <a:ext cx="8891973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Pulse – Introduction &amp; Highlights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3" y="1607742"/>
            <a:ext cx="8772242" cy="36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Scorecard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year trend snapshot – Trend metrics at a glance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67" y="3197542"/>
            <a:ext cx="6098006" cy="14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Scorecard - 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0" y="2108835"/>
            <a:ext cx="4402460" cy="1711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127" y="3820478"/>
            <a:ext cx="3910031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Scorecard - 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6" y="2135460"/>
            <a:ext cx="6919364" cy="1307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12" y="3658269"/>
            <a:ext cx="3682899" cy="18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378064"/>
            <a:ext cx="8229600" cy="857250"/>
          </a:xfrm>
        </p:spPr>
        <p:txBody>
          <a:bodyPr/>
          <a:lstStyle/>
          <a:p>
            <a:r>
              <a:rPr lang="en-US" dirty="0" smtClean="0"/>
              <a:t>Enrollment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52434"/>
            <a:ext cx="8229600" cy="3394472"/>
          </a:xfrm>
        </p:spPr>
        <p:txBody>
          <a:bodyPr/>
          <a:lstStyle/>
          <a:p>
            <a:r>
              <a:rPr lang="en-US" dirty="0" smtClean="0"/>
              <a:t>Begin Tracking registration from Day 1 of open enrollment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62" y="1909684"/>
            <a:ext cx="6488823" cy="45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Enrollment Management Dashboard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3400-000003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70" y="1565996"/>
            <a:ext cx="8252730" cy="47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Service Reporting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Predictive Analytics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 Success – Guided Pathways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543800" cy="3127375"/>
          </a:xfrm>
        </p:spPr>
        <p:txBody>
          <a:bodyPr/>
          <a:lstStyle/>
          <a:p>
            <a:r>
              <a:rPr lang="en-US" dirty="0" smtClean="0"/>
              <a:t>Tracking Continuing Education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6461760" cy="1066800"/>
          </a:xfrm>
        </p:spPr>
        <p:txBody>
          <a:bodyPr/>
          <a:lstStyle/>
          <a:p>
            <a:r>
              <a:rPr lang="en-US" dirty="0" smtClean="0"/>
              <a:t>Mike Souder</a:t>
            </a:r>
          </a:p>
          <a:p>
            <a:r>
              <a:rPr lang="en-US" dirty="0" smtClean="0"/>
              <a:t>Dean of 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12643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Rates are not a good measure of student success for CCs.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056584"/>
          </a:xfrm>
        </p:spPr>
        <p:txBody>
          <a:bodyPr>
            <a:normAutofit/>
          </a:bodyPr>
          <a:lstStyle/>
          <a:p>
            <a:r>
              <a:rPr lang="en-US" dirty="0" smtClean="0"/>
              <a:t>Cover only approximately 13% of your students – FT, FT, degree-seeking</a:t>
            </a:r>
          </a:p>
          <a:p>
            <a:r>
              <a:rPr lang="en-US" dirty="0" smtClean="0"/>
              <a:t>Do not cover your part-time students</a:t>
            </a:r>
          </a:p>
          <a:p>
            <a:r>
              <a:rPr lang="en-US" dirty="0" smtClean="0"/>
              <a:t>Do not cover your transfer mission</a:t>
            </a:r>
          </a:p>
          <a:p>
            <a:r>
              <a:rPr lang="en-US" dirty="0" smtClean="0"/>
              <a:t>Do not cover your Continuing Education Students</a:t>
            </a:r>
          </a:p>
          <a:p>
            <a:r>
              <a:rPr lang="en-US" dirty="0" smtClean="0"/>
              <a:t>Do not always cover your high school (dual enrollment) students</a:t>
            </a:r>
          </a:p>
          <a:p>
            <a:r>
              <a:rPr lang="en-US" dirty="0" smtClean="0"/>
              <a:t>Sometimes covers certificates sometimes not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2092036" y="4837258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1627906" y="4561768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267690" y="4208580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907474" y="3933090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Setting Goals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20836" y="1383002"/>
          <a:ext cx="3657600" cy="159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Continuing</a:t>
                      </a:r>
                      <a:r>
                        <a:rPr lang="en-US" baseline="0" dirty="0" smtClean="0"/>
                        <a:t> Ed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X,XXX,XXX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82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0272" y="2744955"/>
            <a:ext cx="3283527" cy="88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7F7F7F"/>
                </a:solidFill>
              </a:rPr>
              <a:t>Allocating Goals</a:t>
            </a:r>
            <a:endParaRPr lang="en-US" sz="3200" b="1" dirty="0">
              <a:solidFill>
                <a:srgbClr val="7F7F7F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33400" y="3657600"/>
          <a:ext cx="3657600" cy="154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40625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Program A</a:t>
                      </a:r>
                      <a:r>
                        <a:rPr lang="en-US" baseline="0" dirty="0" smtClean="0"/>
                        <a:t> Performance Metrics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X,XXX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XXX,XXX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XX,XXX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Models to Track Performance</a:t>
            </a:r>
            <a:br>
              <a:rPr lang="en-US" sz="3200" b="1" dirty="0" smtClean="0"/>
            </a:br>
            <a:r>
              <a:rPr lang="en-US" sz="2400" b="1" dirty="0" smtClean="0"/>
              <a:t>Enrollment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31251"/>
            <a:ext cx="7620000" cy="149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70332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3505200"/>
            <a:ext cx="374985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Models to Track Performance</a:t>
            </a:r>
            <a:br>
              <a:rPr lang="en-US" sz="3200" b="1" dirty="0" smtClean="0"/>
            </a:br>
            <a:r>
              <a:rPr lang="en-US" sz="2400" b="1" dirty="0" smtClean="0"/>
              <a:t>Enrollment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4565"/>
            <a:ext cx="5929163" cy="297801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22564" y="4953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036"/>
                <a:gridCol w="2209800"/>
                <a:gridCol w="2175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thru March</a:t>
                      </a:r>
                    </a:p>
                    <a:p>
                      <a:pPr algn="ctr"/>
                      <a:r>
                        <a:rPr lang="en-US" dirty="0" smtClean="0"/>
                        <a:t>(74%</a:t>
                      </a:r>
                      <a:r>
                        <a:rPr lang="en-US" baseline="0" dirty="0" smtClean="0"/>
                        <a:t> of Goal)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thru Mar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YY,YYY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895600" y="2913573"/>
            <a:ext cx="2209800" cy="2344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Models to Track Performance</a:t>
            </a:r>
            <a:br>
              <a:rPr lang="en-US" sz="3200" b="1" dirty="0" smtClean="0"/>
            </a:br>
            <a:r>
              <a:rPr lang="en-US" sz="2400" b="1" dirty="0" smtClean="0"/>
              <a:t>Operating Margin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0433"/>
            <a:ext cx="4065802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02" y="2130433"/>
            <a:ext cx="4071083" cy="24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Creating a Model to Track Performance</a:t>
            </a:r>
            <a:br>
              <a:rPr lang="en-US" sz="3200" dirty="0" smtClean="0"/>
            </a:br>
            <a:r>
              <a:rPr lang="en-US" sz="2400" dirty="0" smtClean="0"/>
              <a:t>Operating Margin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524001"/>
            <a:ext cx="6331176" cy="2971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22564" y="4953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436"/>
                <a:gridCol w="2286000"/>
                <a:gridCol w="1946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thru March</a:t>
                      </a:r>
                    </a:p>
                    <a:p>
                      <a:pPr algn="ctr"/>
                      <a:r>
                        <a:rPr lang="en-US" dirty="0" smtClean="0"/>
                        <a:t>(114%</a:t>
                      </a:r>
                      <a:r>
                        <a:rPr lang="en-US" baseline="0" dirty="0" smtClean="0"/>
                        <a:t> of Goal)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thru Mar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XXX,XXX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YYY,YYY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048000" y="2819400"/>
            <a:ext cx="220980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914400"/>
          </a:xfrm>
        </p:spPr>
        <p:txBody>
          <a:bodyPr/>
          <a:lstStyle/>
          <a:p>
            <a:pPr algn="ctr"/>
            <a:r>
              <a:rPr lang="en-US" sz="3600" dirty="0" smtClean="0"/>
              <a:t>Control Chart for Enrollment?</a:t>
            </a:r>
            <a:br>
              <a:rPr lang="en-US" sz="3600" dirty="0" smtClean="0"/>
            </a:br>
            <a:r>
              <a:rPr lang="en-US" sz="3600" dirty="0" smtClean="0"/>
              <a:t>Just for Fun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5943600" cy="3279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54727"/>
            <a:ext cx="405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7F7F7F"/>
                </a:solidFill>
              </a:rPr>
              <a:t>How do you check enrollment today?</a:t>
            </a: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0600" y="199136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036"/>
                <a:gridCol w="2209800"/>
                <a:gridCol w="2175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FY16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YY,YYY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8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3" y="457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dirty="0" smtClean="0">
                <a:solidFill>
                  <a:srgbClr val="7F7F7F"/>
                </a:solidFill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3" y="1406999"/>
            <a:ext cx="3657607" cy="2731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060" y="4343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srgbClr val="7F7F7F"/>
                </a:solidFill>
                <a:hlinkClick r:id="rId3"/>
              </a:rPr>
              <a:t>www.jccc.edu/ce</a:t>
            </a:r>
            <a:endParaRPr lang="en-US" sz="2400" dirty="0" smtClean="0">
              <a:solidFill>
                <a:srgbClr val="7F7F7F"/>
              </a:solidFill>
            </a:endParaRPr>
          </a:p>
          <a:p>
            <a:pPr algn="ctr" defTabSz="914400"/>
            <a:r>
              <a:rPr lang="en-US" sz="2400" dirty="0" smtClean="0">
                <a:solidFill>
                  <a:srgbClr val="7F7F7F"/>
                </a:solidFill>
              </a:rPr>
              <a:t>Phone: 913-469-3205</a:t>
            </a:r>
          </a:p>
          <a:p>
            <a:pPr algn="ctr" defTabSz="914400"/>
            <a:r>
              <a:rPr lang="en-US" sz="2400" dirty="0" smtClean="0">
                <a:solidFill>
                  <a:srgbClr val="7F7F7F"/>
                </a:solidFill>
              </a:rPr>
              <a:t>Email: msouder@jccc.edu</a:t>
            </a:r>
          </a:p>
        </p:txBody>
      </p:sp>
    </p:spTree>
    <p:extLst>
      <p:ext uri="{BB962C8B-B14F-4D97-AF65-F5344CB8AC3E}">
        <p14:creationId xmlns:p14="http://schemas.microsoft.com/office/powerpoint/2010/main" val="14523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Scorecard Approach with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additional metrics</a:t>
            </a:r>
          </a:p>
          <a:p>
            <a:r>
              <a:rPr lang="en-US" dirty="0" smtClean="0"/>
              <a:t>Start by choosing your five most critical performance metrics</a:t>
            </a:r>
          </a:p>
          <a:p>
            <a:r>
              <a:rPr lang="en-US" dirty="0" smtClean="0"/>
              <a:t>You can then weight them by relative importance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KPIs for Student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97161"/>
            <a:ext cx="7886700" cy="2854573"/>
          </a:xfrm>
        </p:spPr>
        <p:txBody>
          <a:bodyPr>
            <a:normAutofit/>
          </a:bodyPr>
          <a:lstStyle/>
          <a:p>
            <a:r>
              <a:rPr lang="en-US" sz="2400" dirty="0"/>
              <a:t>On-time graduation rates for full-time (15 credit hours), first-time, major selected (take out all undecided), and take out all that indicate they plan to transfer.</a:t>
            </a:r>
          </a:p>
          <a:p>
            <a:r>
              <a:rPr lang="en-US" sz="2400" dirty="0"/>
              <a:t>Undecided students tracked.  % that have chosen major after one semester and one year.</a:t>
            </a:r>
          </a:p>
          <a:p>
            <a:r>
              <a:rPr lang="en-US" sz="2400" dirty="0"/>
              <a:t>Transfer out students:  % of those that plan to transfer when admitted that actually do transfer.</a:t>
            </a:r>
          </a:p>
        </p:txBody>
      </p:sp>
    </p:spTree>
    <p:extLst>
      <p:ext uri="{BB962C8B-B14F-4D97-AF65-F5344CB8AC3E}">
        <p14:creationId xmlns:p14="http://schemas.microsoft.com/office/powerpoint/2010/main" val="792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6" y="1033655"/>
            <a:ext cx="8555825" cy="2240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2" y="3464590"/>
            <a:ext cx="2000250" cy="1878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35" y="4546701"/>
            <a:ext cx="2643188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860" y="3240860"/>
            <a:ext cx="2234016" cy="1456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058" y="4491189"/>
            <a:ext cx="1677749" cy="1454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340" y="3042382"/>
            <a:ext cx="1263752" cy="147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6379" y="4546701"/>
            <a:ext cx="2321944" cy="1136910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8593156" y="3220368"/>
            <a:ext cx="280931" cy="13263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6193068" y="2972488"/>
            <a:ext cx="268325" cy="1518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720727" y="3180541"/>
            <a:ext cx="303981" cy="14610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1036163" y="2972488"/>
            <a:ext cx="310649" cy="627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4286371" y="2796398"/>
            <a:ext cx="338768" cy="7638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57350" y="2228851"/>
          <a:ext cx="5403653" cy="297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Index Metrics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17460" y="2021307"/>
          <a:ext cx="5688821" cy="2969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9766"/>
                <a:gridCol w="581811"/>
                <a:gridCol w="581811"/>
                <a:gridCol w="581811"/>
                <a:gridCol w="581811"/>
                <a:gridCol w="581811"/>
              </a:tblGrid>
              <a:tr h="32297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Scorecard with Multiple Metrics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46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using PERCENT RANKS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COLLEGE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88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A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L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P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J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46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Student Satisfaction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93%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64%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43%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86%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100%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46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Grad Rates 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93%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43%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79%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86%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46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Transfer Rates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100%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92%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46%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69%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Undecided Decision Rates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86%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67%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56%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11%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92%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Economic Impact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50%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75%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75%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46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Continuing Education 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25%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78%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63%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92%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38%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6046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4.15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4.08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3.26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3.37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3.91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Average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69%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68%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54%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56%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65%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82842" y="965535"/>
          <a:ext cx="7119687" cy="459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NHEBI 2015 Theme">
  <a:themeElements>
    <a:clrScheme name="NHEBI">
      <a:dk1>
        <a:sysClr val="windowText" lastClr="000000"/>
      </a:dk1>
      <a:lt1>
        <a:sysClr val="window" lastClr="FFFFFF"/>
      </a:lt1>
      <a:dk2>
        <a:srgbClr val="463F90"/>
      </a:dk2>
      <a:lt2>
        <a:srgbClr val="EAE5EB"/>
      </a:lt2>
      <a:accent1>
        <a:srgbClr val="92D050"/>
      </a:accent1>
      <a:accent2>
        <a:srgbClr val="65A3FF"/>
      </a:accent2>
      <a:accent3>
        <a:srgbClr val="755DD9"/>
      </a:accent3>
      <a:accent4>
        <a:srgbClr val="FFCC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EBI 2015 Theme" id="{4E5744BC-EB8C-45B6-91E2-501211CE4E5C}" vid="{E07850BA-747C-45A6-93BF-610896F1083F}"/>
    </a:ext>
  </a:extLst>
</a:theme>
</file>

<file path=ppt/theme/theme4.xml><?xml version="1.0" encoding="utf-8"?>
<a:theme xmlns:a="http://schemas.openxmlformats.org/drawingml/2006/main" name="Adjacency">
  <a:themeElements>
    <a:clrScheme name="Custom 6">
      <a:dk1>
        <a:srgbClr val="7F7F7F"/>
      </a:dk1>
      <a:lt1>
        <a:sysClr val="window" lastClr="FFFFFF"/>
      </a:lt1>
      <a:dk2>
        <a:srgbClr val="7F7F7F"/>
      </a:dk2>
      <a:lt2>
        <a:srgbClr val="EEECE1"/>
      </a:lt2>
      <a:accent1>
        <a:srgbClr val="797979"/>
      </a:accent1>
      <a:accent2>
        <a:srgbClr val="797979"/>
      </a:accent2>
      <a:accent3>
        <a:srgbClr val="797979"/>
      </a:accent3>
      <a:accent4>
        <a:srgbClr val="797979"/>
      </a:accent4>
      <a:accent5>
        <a:srgbClr val="797979"/>
      </a:accent5>
      <a:accent6>
        <a:srgbClr val="797979"/>
      </a:accent6>
      <a:hlink>
        <a:srgbClr val="00778D"/>
      </a:hlink>
      <a:folHlink>
        <a:srgbClr val="59595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015 JCCC new colors wide screen">
  <a:themeElements>
    <a:clrScheme name="JCCC new colors">
      <a:dk1>
        <a:srgbClr val="363534"/>
      </a:dk1>
      <a:lt1>
        <a:srgbClr val="FFFFFF"/>
      </a:lt1>
      <a:dk2>
        <a:srgbClr val="003D4C"/>
      </a:dk2>
      <a:lt2>
        <a:srgbClr val="FFFFFF"/>
      </a:lt2>
      <a:accent1>
        <a:srgbClr val="006778"/>
      </a:accent1>
      <a:accent2>
        <a:srgbClr val="0094B3"/>
      </a:accent2>
      <a:accent3>
        <a:srgbClr val="044E61"/>
      </a:accent3>
      <a:accent4>
        <a:srgbClr val="15B6E0"/>
      </a:accent4>
      <a:accent5>
        <a:srgbClr val="BEF100"/>
      </a:accent5>
      <a:accent6>
        <a:srgbClr val="FECB00"/>
      </a:accent6>
      <a:hlink>
        <a:srgbClr val="0094B3"/>
      </a:hlink>
      <a:folHlink>
        <a:srgbClr val="006778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 JCCC new colors wide screen" id="{C760FA3B-8079-4349-9258-CFC9360357BC}" vid="{F43145E1-36E9-4827-A6EC-02065E48B1B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1573</Words>
  <Application>Microsoft Office PowerPoint</Application>
  <PresentationFormat>On-screen Show (4:3)</PresentationFormat>
  <Paragraphs>376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ＭＳ Ｐゴシック</vt:lpstr>
      <vt:lpstr>Arial</vt:lpstr>
      <vt:lpstr>Calibri</vt:lpstr>
      <vt:lpstr>Calibri Light</vt:lpstr>
      <vt:lpstr>Cambria</vt:lpstr>
      <vt:lpstr>Century Gothic</vt:lpstr>
      <vt:lpstr>Lato</vt:lpstr>
      <vt:lpstr>Wingdings 2</vt:lpstr>
      <vt:lpstr>Office Theme</vt:lpstr>
      <vt:lpstr>Quotable</vt:lpstr>
      <vt:lpstr>NHEBI 2015 Theme</vt:lpstr>
      <vt:lpstr>Adjacency</vt:lpstr>
      <vt:lpstr>1_Office Theme</vt:lpstr>
      <vt:lpstr>3_Office Theme</vt:lpstr>
      <vt:lpstr>2015 JCCC new colors wide screen</vt:lpstr>
      <vt:lpstr>SPEED DATAing</vt:lpstr>
      <vt:lpstr>Speed Dataing:  Measuring Student Success</vt:lpstr>
      <vt:lpstr>Sounds better…</vt:lpstr>
      <vt:lpstr>Graduation Rates are not a good measure of student success for CCs.</vt:lpstr>
      <vt:lpstr>Balanced Scorecard Approach with Benchmarking</vt:lpstr>
      <vt:lpstr>Other KPIs for Student Success</vt:lpstr>
      <vt:lpstr>PowerPoint Presentation</vt:lpstr>
      <vt:lpstr>Creating Index Metrics</vt:lpstr>
      <vt:lpstr>PowerPoint Presentation</vt:lpstr>
      <vt:lpstr>Contact Information</vt:lpstr>
      <vt:lpstr>Trending Data Model  </vt:lpstr>
      <vt:lpstr>Changing  Expectations</vt:lpstr>
      <vt:lpstr>Building a Data Culture</vt:lpstr>
      <vt:lpstr>PowerPoint Presentation</vt:lpstr>
      <vt:lpstr>PowerPoint Presentation</vt:lpstr>
      <vt:lpstr>PowerPoint Presentation</vt:lpstr>
      <vt:lpstr>PowerPoint Presentation</vt:lpstr>
      <vt:lpstr>IR Forecast </vt:lpstr>
      <vt:lpstr>Tracking Continuing Education Performance</vt:lpstr>
      <vt:lpstr>Setting Goals</vt:lpstr>
      <vt:lpstr>Creating Models to Track Performance Enrollment</vt:lpstr>
      <vt:lpstr>Creating Models to Track Performance Enrollment</vt:lpstr>
      <vt:lpstr>Creating Models to Track Performance Operating Margin</vt:lpstr>
      <vt:lpstr>Creating a Model to Track Performance Operating Margin</vt:lpstr>
      <vt:lpstr>Control Chart for Enrollment? Just for Fun </vt:lpstr>
      <vt:lpstr>PowerPoint Presentation</vt:lpstr>
      <vt:lpstr>Data Visualizations, Forward Looking Metrics, Scorecards &amp; KPIs OH MY</vt:lpstr>
      <vt:lpstr>Overview</vt:lpstr>
      <vt:lpstr>Aligning to Goals</vt:lpstr>
      <vt:lpstr>Key Performance Indicators</vt:lpstr>
      <vt:lpstr>JCCC Pulse – Introduction &amp; Highlights</vt:lpstr>
      <vt:lpstr>JCCC Pulse – Introduction &amp; Highlights</vt:lpstr>
      <vt:lpstr>JCCC Scorecard</vt:lpstr>
      <vt:lpstr>JCCC Scorecard - Highlights</vt:lpstr>
      <vt:lpstr>JCCC Scorecard - Highlights</vt:lpstr>
      <vt:lpstr>Enrollment Tracking</vt:lpstr>
      <vt:lpstr>Strategic Enrollment Management Dashboard</vt:lpstr>
      <vt:lpstr>Up Next</vt:lpstr>
      <vt:lpstr>Tracking Continuing Education Performance</vt:lpstr>
      <vt:lpstr>Setting Goals</vt:lpstr>
      <vt:lpstr>Creating Models to Track Performance Enrollment</vt:lpstr>
      <vt:lpstr>Creating Models to Track Performance Enrollment</vt:lpstr>
      <vt:lpstr>Creating Models to Track Performance Operating Margin</vt:lpstr>
      <vt:lpstr>Creating a Model to Track Performance Operating Margin</vt:lpstr>
      <vt:lpstr>Control Chart for Enrollment? Just for Fun </vt:lpstr>
      <vt:lpstr>PowerPoint Presentation</vt:lpstr>
    </vt:vector>
  </TitlesOfParts>
  <Company>Metropolitain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Ascheman</dc:creator>
  <cp:lastModifiedBy>Melissa M.Giese</cp:lastModifiedBy>
  <cp:revision>82</cp:revision>
  <cp:lastPrinted>2017-05-01T17:36:52Z</cp:lastPrinted>
  <dcterms:created xsi:type="dcterms:W3CDTF">2010-08-20T17:03:21Z</dcterms:created>
  <dcterms:modified xsi:type="dcterms:W3CDTF">2017-05-02T13:53:49Z</dcterms:modified>
</cp:coreProperties>
</file>