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1" r:id="rId2"/>
  </p:sldMasterIdLst>
  <p:notesMasterIdLst>
    <p:notesMasterId r:id="rId25"/>
  </p:notesMasterIdLst>
  <p:sldIdLst>
    <p:sldId id="256" r:id="rId3"/>
    <p:sldId id="260" r:id="rId4"/>
    <p:sldId id="261" r:id="rId5"/>
    <p:sldId id="277" r:id="rId6"/>
    <p:sldId id="284" r:id="rId7"/>
    <p:sldId id="289" r:id="rId8"/>
    <p:sldId id="288" r:id="rId9"/>
    <p:sldId id="292" r:id="rId10"/>
    <p:sldId id="278" r:id="rId11"/>
    <p:sldId id="279" r:id="rId12"/>
    <p:sldId id="280" r:id="rId13"/>
    <p:sldId id="281" r:id="rId14"/>
    <p:sldId id="262" r:id="rId15"/>
    <p:sldId id="285" r:id="rId16"/>
    <p:sldId id="298" r:id="rId17"/>
    <p:sldId id="299" r:id="rId18"/>
    <p:sldId id="300" r:id="rId19"/>
    <p:sldId id="296" r:id="rId20"/>
    <p:sldId id="265" r:id="rId21"/>
    <p:sldId id="301" r:id="rId22"/>
    <p:sldId id="302" r:id="rId23"/>
    <p:sldId id="29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4E79"/>
    <a:srgbClr val="002164"/>
    <a:srgbClr val="0033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3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AD6B4-6BE0-476B-BBEE-FE3BF1D552FA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F365C7-CE10-4AFA-B217-D5E3815CEC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0471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58403" indent="-291694" eaLnBrk="0" hangingPunct="0"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66774" indent="-233355" eaLnBrk="0" hangingPunct="0"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33484" indent="-233355" eaLnBrk="0" hangingPunct="0"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100194" indent="-233355" eaLnBrk="0" hangingPunct="0"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66904" indent="-2333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3033613" indent="-2333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500323" indent="-2333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967033" indent="-2333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 eaLnBrk="1" hangingPunct="1"/>
            <a:fld id="{827D61DD-501C-4EFB-A7B1-9F8909777D12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5435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02756" indent="-270291"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081164" indent="-216233"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513629" indent="-216233"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1946095" indent="-216233"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378560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811026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243491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675957" indent="-21623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fld id="{288DA265-0CB8-4119-91E8-A06929D95519}" type="slidenum">
              <a:rPr lang="en-US" altLang="en-US" sz="1200" smtClean="0"/>
              <a:pPr/>
              <a:t>6</a:t>
            </a:fld>
            <a:endParaRPr lang="en-US" alt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xmlns="" val="2127485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4FDCB5-933A-4D9E-AF2E-8FF4DE6F15DF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08789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3350" y="169863"/>
            <a:ext cx="8858250" cy="1268411"/>
          </a:xfrm>
        </p:spPr>
        <p:txBody>
          <a:bodyPr anchor="b">
            <a:normAutofit/>
          </a:bodyPr>
          <a:lstStyle>
            <a:lvl1pPr algn="l">
              <a:defRPr sz="3600" baseline="0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and line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3350" y="1897063"/>
            <a:ext cx="6905625" cy="493712"/>
          </a:xfrm>
        </p:spPr>
        <p:txBody>
          <a:bodyPr>
            <a:noAutofit/>
          </a:bodyPr>
          <a:lstStyle>
            <a:lvl1pPr marL="0" indent="0" algn="ctr">
              <a:buNone/>
              <a:defRPr sz="2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insert Conference/Meeting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09550" y="2533650"/>
            <a:ext cx="6124575" cy="83820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Location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9086850" y="0"/>
            <a:ext cx="3105150" cy="6858000"/>
          </a:xfrm>
          <a:prstGeom prst="rect">
            <a:avLst/>
          </a:prstGeom>
          <a:solidFill>
            <a:srgbClr val="19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073" b="15981"/>
          <a:stretch/>
        </p:blipFill>
        <p:spPr>
          <a:xfrm>
            <a:off x="9086850" y="0"/>
            <a:ext cx="3105150" cy="1447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50" r="2604" b="58744"/>
          <a:stretch/>
        </p:blipFill>
        <p:spPr>
          <a:xfrm>
            <a:off x="9095758" y="1533525"/>
            <a:ext cx="3096242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print"/>
          <a:srcRect t="12874"/>
          <a:stretch/>
        </p:blipFill>
        <p:spPr>
          <a:xfrm>
            <a:off x="9086850" y="5353050"/>
            <a:ext cx="3096242" cy="154711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9944101" y="6488668"/>
            <a:ext cx="1797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Networks</a:t>
            </a:r>
          </a:p>
        </p:txBody>
      </p:sp>
      <p:sp>
        <p:nvSpPr>
          <p:cNvPr id="14" name="Rectangle 13"/>
          <p:cNvSpPr/>
          <p:nvPr userDrawn="1"/>
        </p:nvSpPr>
        <p:spPr>
          <a:xfrm rot="10800000" flipV="1">
            <a:off x="8792350" y="4834916"/>
            <a:ext cx="37030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Student Success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9095758" y="3171824"/>
            <a:ext cx="3087334" cy="1672619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4339025" y="4711776"/>
            <a:ext cx="46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Randy L. Swing, Ph.D.</a:t>
            </a:r>
          </a:p>
        </p:txBody>
      </p:sp>
    </p:spTree>
    <p:extLst>
      <p:ext uri="{BB962C8B-B14F-4D97-AF65-F5344CB8AC3E}">
        <p14:creationId xmlns="" xmlns:p14="http://schemas.microsoft.com/office/powerpoint/2010/main" val="115043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HigherEd-Matters.com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9628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76035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54103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2190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6200" y="0"/>
            <a:ext cx="685800" cy="546100"/>
          </a:xfrm>
        </p:spPr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43770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84150"/>
            <a:ext cx="105156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958850"/>
            <a:ext cx="10658475" cy="5148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HigherEd-Matters.com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34775" y="6356350"/>
            <a:ext cx="514350" cy="365125"/>
          </a:xfrm>
        </p:spPr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5636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763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35167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026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4743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28712" y="190500"/>
            <a:ext cx="50292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40331" y="7937"/>
            <a:ext cx="559086" cy="365125"/>
          </a:xfrm>
        </p:spPr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017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54103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9785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6268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HigherEd-Matters.com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8843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5" y="184150"/>
            <a:ext cx="10515600" cy="758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958850"/>
            <a:ext cx="10658475" cy="5148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HigherEd-Matters.com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34775" y="6356350"/>
            <a:ext cx="514350" cy="365125"/>
          </a:xfrm>
        </p:spPr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2226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8094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7373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325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97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28712" y="190500"/>
            <a:ext cx="50292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540331" y="7937"/>
            <a:ext cx="559086" cy="365125"/>
          </a:xfrm>
        </p:spPr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757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689063-5402-4487-9AF8-35B8EC4225AC}" type="datetimeFigureOut">
              <a:rPr lang="en-US" smtClean="0"/>
              <a:pPr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0" y="6353078"/>
            <a:ext cx="2257425" cy="50492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18873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54" y="895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1525" y="1714500"/>
            <a:ext cx="5524500" cy="2738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8006" y="89599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76854" y="5539876"/>
            <a:ext cx="2475191" cy="12741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401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8006" y="89599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4C83BF-6245-48ED-BAED-5D845835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8069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92D05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207962"/>
            <a:ext cx="8763000" cy="198278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Change Management: Using Data to Create Action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" y="2682240"/>
            <a:ext cx="7762876" cy="1930399"/>
          </a:xfrm>
        </p:spPr>
        <p:txBody>
          <a:bodyPr/>
          <a:lstStyle/>
          <a:p>
            <a:pPr algn="l"/>
            <a:r>
              <a:rPr lang="en-US" dirty="0"/>
              <a:t>Presentation </a:t>
            </a:r>
            <a:r>
              <a:rPr lang="en-US" dirty="0" smtClean="0"/>
              <a:t>to: 2017 National Higher Education Benchmarking Institute</a:t>
            </a:r>
            <a:endParaRPr lang="en-US" dirty="0"/>
          </a:p>
          <a:p>
            <a:pPr algn="l"/>
            <a:r>
              <a:rPr lang="en-US" sz="2000" dirty="0" smtClean="0"/>
              <a:t>Johnson County Community College</a:t>
            </a:r>
            <a:endParaRPr lang="en-US" sz="2000" dirty="0"/>
          </a:p>
          <a:p>
            <a:pPr algn="l"/>
            <a:r>
              <a:rPr lang="en-US" sz="2000" dirty="0" smtClean="0"/>
              <a:t>May 4, 2017</a:t>
            </a:r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23900" y="2162175"/>
            <a:ext cx="7743825" cy="28575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64995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Shop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0315" y="273647"/>
            <a:ext cx="6411686" cy="6584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325" y="1140703"/>
            <a:ext cx="52106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Talented Craftspeople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Based on Precision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Limited Production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Hand Made Quality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8919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2"/>
            <a:ext cx="11582400" cy="1193802"/>
          </a:xfrm>
        </p:spPr>
        <p:txBody>
          <a:bodyPr/>
          <a:lstStyle/>
          <a:p>
            <a:r>
              <a:rPr lang="en-US" dirty="0"/>
              <a:t>Networked Institutional Research Function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9937" y="743858"/>
            <a:ext cx="6624978" cy="59943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172" y="845457"/>
            <a:ext cx="40857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Informed and Shared Discovery of Truths</a:t>
            </a:r>
          </a:p>
        </p:txBody>
      </p:sp>
    </p:spTree>
    <p:extLst>
      <p:ext uri="{BB962C8B-B14F-4D97-AF65-F5344CB8AC3E}">
        <p14:creationId xmlns="" xmlns:p14="http://schemas.microsoft.com/office/powerpoint/2010/main" val="27540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27509" y="76200"/>
            <a:ext cx="9266520" cy="6564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2195" y="812277"/>
            <a:ext cx="1963887" cy="3521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Many </a:t>
            </a:r>
          </a:p>
          <a:p>
            <a:r>
              <a:rPr lang="en-US" sz="4400" dirty="0">
                <a:solidFill>
                  <a:schemeClr val="bg1"/>
                </a:solidFill>
              </a:rPr>
              <a:t>hands </a:t>
            </a:r>
          </a:p>
          <a:p>
            <a:r>
              <a:rPr lang="en-US" sz="4400" dirty="0">
                <a:solidFill>
                  <a:schemeClr val="bg1"/>
                </a:solidFill>
              </a:rPr>
              <a:t>make </a:t>
            </a:r>
          </a:p>
          <a:p>
            <a:r>
              <a:rPr lang="en-US" sz="4400" dirty="0">
                <a:solidFill>
                  <a:schemeClr val="bg1"/>
                </a:solidFill>
              </a:rPr>
              <a:t>light </a:t>
            </a:r>
          </a:p>
          <a:p>
            <a:r>
              <a:rPr lang="en-US" sz="4400" dirty="0">
                <a:solidFill>
                  <a:schemeClr val="bg1"/>
                </a:solidFill>
              </a:rPr>
              <a:t>work.</a:t>
            </a:r>
          </a:p>
        </p:txBody>
      </p:sp>
    </p:spTree>
    <p:extLst>
      <p:ext uri="{BB962C8B-B14F-4D97-AF65-F5344CB8AC3E}">
        <p14:creationId xmlns="" xmlns:p14="http://schemas.microsoft.com/office/powerpoint/2010/main" val="3433200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599" y="304800"/>
            <a:ext cx="9841735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Grassroots &amp; Top/Down Data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05000"/>
            <a:ext cx="4493108" cy="4953000"/>
          </a:xfrm>
        </p:spPr>
        <p:txBody>
          <a:bodyPr/>
          <a:lstStyle/>
          <a:p>
            <a:r>
              <a:rPr lang="en-US" dirty="0"/>
              <a:t>Strategic – Where are we going?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Tactical- What are we doing to get where we’re going?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Operational – How are we doing it today?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1" y="1904999"/>
            <a:ext cx="5681944" cy="38017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5742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Makers at Every Level</a:t>
            </a:r>
          </a:p>
        </p:txBody>
      </p:sp>
      <p:sp>
        <p:nvSpPr>
          <p:cNvPr id="4" name="TextBox 3"/>
          <p:cNvSpPr txBox="1"/>
          <p:nvPr/>
        </p:nvSpPr>
        <p:spPr>
          <a:xfrm rot="600750">
            <a:off x="1093509" y="1753386"/>
            <a:ext cx="4176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Department Chairs</a:t>
            </a:r>
          </a:p>
        </p:txBody>
      </p:sp>
      <p:sp>
        <p:nvSpPr>
          <p:cNvPr id="5" name="TextBox 4"/>
          <p:cNvSpPr txBox="1"/>
          <p:nvPr/>
        </p:nvSpPr>
        <p:spPr>
          <a:xfrm rot="20175472">
            <a:off x="6315959" y="1753386"/>
            <a:ext cx="3695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Faculty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40783" y="3686471"/>
            <a:ext cx="420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Advisors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08949" y="4654228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STUDENTS</a:t>
            </a:r>
          </a:p>
        </p:txBody>
      </p:sp>
    </p:spTree>
    <p:extLst>
      <p:ext uri="{BB962C8B-B14F-4D97-AF65-F5344CB8AC3E}">
        <p14:creationId xmlns="" xmlns:p14="http://schemas.microsoft.com/office/powerpoint/2010/main" val="1931655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756" y="0"/>
            <a:ext cx="10515600" cy="1027289"/>
          </a:xfrm>
        </p:spPr>
        <p:txBody>
          <a:bodyPr/>
          <a:lstStyle/>
          <a:p>
            <a:r>
              <a:rPr lang="en-US" dirty="0"/>
              <a:t>Decision </a:t>
            </a:r>
            <a:r>
              <a:rPr lang="en-US" dirty="0" smtClean="0"/>
              <a:t>Support: Gateway Courses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02" y="1027290"/>
            <a:ext cx="5874813" cy="4628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4434" y="1027289"/>
            <a:ext cx="6252134" cy="4628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33816" y="6417276"/>
            <a:ext cx="772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 Tristan Denley, Tennessee Board of Regents</a:t>
            </a:r>
          </a:p>
        </p:txBody>
      </p:sp>
    </p:spTree>
    <p:extLst>
      <p:ext uri="{BB962C8B-B14F-4D97-AF65-F5344CB8AC3E}">
        <p14:creationId xmlns:p14="http://schemas.microsoft.com/office/powerpoint/2010/main" xmlns="" val="109330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5482"/>
            <a:ext cx="10515600" cy="921808"/>
          </a:xfrm>
        </p:spPr>
        <p:txBody>
          <a:bodyPr/>
          <a:lstStyle/>
          <a:p>
            <a:r>
              <a:rPr lang="en-US" dirty="0"/>
              <a:t>Decision Support </a:t>
            </a:r>
            <a:r>
              <a:rPr lang="en-US" dirty="0" smtClean="0"/>
              <a:t>Example: Nursing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3016" y="737086"/>
            <a:ext cx="8699746" cy="612091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4270" y="952054"/>
            <a:ext cx="3082446" cy="5690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Degree Attainment by First-Year GPA</a:t>
            </a:r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1600" dirty="0"/>
              <a:t>source: Georgia Southern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2616207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28059"/>
            <a:ext cx="10515600" cy="989542"/>
          </a:xfrm>
        </p:spPr>
        <p:txBody>
          <a:bodyPr/>
          <a:lstStyle/>
          <a:p>
            <a:r>
              <a:rPr lang="en-US" dirty="0"/>
              <a:t>Decision </a:t>
            </a:r>
            <a:r>
              <a:rPr lang="en-US" dirty="0" smtClean="0"/>
              <a:t>Support: Intentional Student Support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56584"/>
            <a:ext cx="7362333" cy="57014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29600" y="1388534"/>
            <a:ext cx="35757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Predictive Analytics</a:t>
            </a:r>
          </a:p>
          <a:p>
            <a:r>
              <a:rPr lang="en-US" sz="3600" dirty="0">
                <a:solidFill>
                  <a:schemeClr val="bg1"/>
                </a:solidFill>
              </a:rPr>
              <a:t> in Advising and </a:t>
            </a:r>
          </a:p>
          <a:p>
            <a:r>
              <a:rPr lang="en-US" sz="3600" dirty="0">
                <a:solidFill>
                  <a:schemeClr val="bg1"/>
                </a:solidFill>
              </a:rPr>
              <a:t>Schedule Planning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95166" y="6014113"/>
            <a:ext cx="424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 Tristan Denley, Tennessee Board of Regents</a:t>
            </a:r>
          </a:p>
        </p:txBody>
      </p:sp>
    </p:spTree>
    <p:extLst>
      <p:ext uri="{BB962C8B-B14F-4D97-AF65-F5344CB8AC3E}">
        <p14:creationId xmlns:p14="http://schemas.microsoft.com/office/powerpoint/2010/main" xmlns="" val="3168431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39" y="464069"/>
            <a:ext cx="10515600" cy="14020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Professional Development to Build IR Capacity</a:t>
            </a:r>
            <a:br>
              <a:rPr lang="en-US" dirty="0" smtClean="0"/>
            </a:br>
            <a:r>
              <a:rPr lang="en-US" dirty="0" smtClean="0"/>
              <a:t>Data skills in ALL job descriptions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1054" y="3225216"/>
            <a:ext cx="8601869" cy="2550432"/>
          </a:xfrm>
        </p:spPr>
        <p:txBody>
          <a:bodyPr/>
          <a:lstStyle/>
          <a:p>
            <a:r>
              <a:rPr lang="en-US" dirty="0" smtClean="0"/>
              <a:t>Explicit about data literacy</a:t>
            </a:r>
          </a:p>
          <a:p>
            <a:r>
              <a:rPr lang="en-US" dirty="0" smtClean="0"/>
              <a:t>Codify in job descriptions and performance reviews</a:t>
            </a:r>
          </a:p>
          <a:p>
            <a:r>
              <a:rPr lang="en-US" dirty="0" smtClean="0"/>
              <a:t>Professional Development Workshops</a:t>
            </a:r>
          </a:p>
          <a:p>
            <a:r>
              <a:rPr lang="en-US" dirty="0" smtClean="0"/>
              <a:t>Coaching and Consulting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7118" y="2090057"/>
            <a:ext cx="10991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Just as office computing skills are ubiquitous…  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91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58" y="76199"/>
            <a:ext cx="11600761" cy="1143000"/>
          </a:xfrm>
        </p:spPr>
        <p:txBody>
          <a:bodyPr/>
          <a:lstStyle/>
          <a:p>
            <a:r>
              <a:rPr lang="en-US" dirty="0"/>
              <a:t>Resources: Building a Data Strategy for Student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4800600"/>
            <a:ext cx="3471134" cy="13716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https://www.airweb.org/Resources/IRStudies/Pages/A-New-Vision-for-Institutional-Research.aspx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0513" y="1189313"/>
            <a:ext cx="4528887" cy="56686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199" y="1905000"/>
            <a:ext cx="4597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2D050"/>
                </a:solidFill>
              </a:rPr>
              <a:t>Data used broadly by decision makers…</a:t>
            </a:r>
          </a:p>
          <a:p>
            <a:r>
              <a:rPr lang="en-US" sz="2800" dirty="0">
                <a:solidFill>
                  <a:srgbClr val="92D050"/>
                </a:solidFill>
              </a:rPr>
              <a:t>administrators, front-line staff and administrators</a:t>
            </a:r>
          </a:p>
        </p:txBody>
      </p:sp>
    </p:spTree>
    <p:extLst>
      <p:ext uri="{BB962C8B-B14F-4D97-AF65-F5344CB8AC3E}">
        <p14:creationId xmlns="" xmlns:p14="http://schemas.microsoft.com/office/powerpoint/2010/main" val="822268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Successful Data Use....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4038601"/>
            <a:ext cx="8229600" cy="20875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To....</a:t>
            </a:r>
          </a:p>
          <a:p>
            <a:pPr algn="ctr" eaLnBrk="1" hangingPunct="1">
              <a:buFontTx/>
              <a:buNone/>
            </a:pPr>
            <a:r>
              <a:rPr lang="en-US" altLang="en-US" b="1"/>
              <a:t>Continue Effective Practice </a:t>
            </a:r>
            <a:br>
              <a:rPr lang="en-US" altLang="en-US" b="1"/>
            </a:br>
            <a:r>
              <a:rPr lang="en-US" altLang="en-US" b="1"/>
              <a:t>or</a:t>
            </a:r>
          </a:p>
          <a:p>
            <a:pPr algn="ctr" eaLnBrk="1" hangingPunct="1">
              <a:buFontTx/>
              <a:buNone/>
            </a:pPr>
            <a:r>
              <a:rPr lang="en-US" altLang="en-US" b="1"/>
              <a:t>Initiating Change (improvement)</a:t>
            </a:r>
          </a:p>
        </p:txBody>
      </p:sp>
      <p:sp>
        <p:nvSpPr>
          <p:cNvPr id="15364" name="WordArt 4"/>
          <p:cNvSpPr>
            <a:spLocks noChangeArrowheads="1" noChangeShapeType="1" noTextEdit="1"/>
          </p:cNvSpPr>
          <p:nvPr/>
        </p:nvSpPr>
        <p:spPr bwMode="auto">
          <a:xfrm>
            <a:off x="2362200" y="1371601"/>
            <a:ext cx="5943600" cy="24939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Creates Action</a:t>
            </a:r>
          </a:p>
        </p:txBody>
      </p:sp>
    </p:spTree>
    <p:extLst>
      <p:ext uri="{BB962C8B-B14F-4D97-AF65-F5344CB8AC3E}">
        <p14:creationId xmlns="" xmlns:p14="http://schemas.microsoft.com/office/powerpoint/2010/main" val="3274840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Management: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943" y="958850"/>
            <a:ext cx="11996057" cy="51482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dirty="0" smtClean="0"/>
              <a:t>No more Pilot Programs…</a:t>
            </a:r>
          </a:p>
          <a:p>
            <a:pPr>
              <a:buNone/>
            </a:pPr>
            <a:endParaRPr lang="en-US" sz="5400" dirty="0" smtClean="0"/>
          </a:p>
          <a:p>
            <a:pPr>
              <a:buNone/>
            </a:pPr>
            <a:r>
              <a:rPr lang="en-US" sz="5400" dirty="0" smtClean="0"/>
              <a:t>We don’t have a knowledge problem, </a:t>
            </a:r>
          </a:p>
          <a:p>
            <a:pPr>
              <a:buNone/>
            </a:pPr>
            <a:r>
              <a:rPr lang="en-US" sz="5400" dirty="0" smtClean="0"/>
              <a:t>we have a “will” problem.</a:t>
            </a:r>
            <a:endParaRPr lang="en-US" sz="5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Management: Focused 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No more Mandatory One-size-fits-all Interventions.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Targeted and Intentional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“Right intervention, at the right time, for the right students…”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4833"/>
            <a:ext cx="4844143" cy="333745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8000" dirty="0" smtClean="0"/>
              <a:t>Data </a:t>
            </a:r>
            <a:br>
              <a:rPr lang="en-US" sz="8000" dirty="0" smtClean="0"/>
            </a:br>
            <a:r>
              <a:rPr lang="en-US" sz="8000" dirty="0" smtClean="0"/>
              <a:t>don’t </a:t>
            </a:r>
            <a:br>
              <a:rPr lang="en-US" sz="8000" dirty="0" smtClean="0"/>
            </a:br>
            <a:r>
              <a:rPr lang="en-US" sz="8000" dirty="0" smtClean="0"/>
              <a:t>speak for themselves!</a:t>
            </a:r>
            <a:endParaRPr lang="en-US" sz="8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78803" y="1139558"/>
            <a:ext cx="4428344" cy="25932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6000" dirty="0" smtClean="0"/>
              <a:t>And they never talk to strangers. . . </a:t>
            </a:r>
            <a:endParaRPr lang="en-US" sz="6000" dirty="0"/>
          </a:p>
        </p:txBody>
      </p:sp>
      <p:sp>
        <p:nvSpPr>
          <p:cNvPr id="6" name="Rectangle 5"/>
          <p:cNvSpPr/>
          <p:nvPr/>
        </p:nvSpPr>
        <p:spPr>
          <a:xfrm>
            <a:off x="5371322" y="489877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Randy L. Swing, Ph.D.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swingrl@outlook.com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(850) 264-7846 (Eastern Time Zone)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084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Right 1"/>
          <p:cNvSpPr/>
          <p:nvPr/>
        </p:nvSpPr>
        <p:spPr>
          <a:xfrm>
            <a:off x="2823098" y="686214"/>
            <a:ext cx="9019713" cy="2503502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5243" y="810087"/>
            <a:ext cx="8382000" cy="2483529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sz="54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en-US" sz="5400" dirty="0">
                <a:solidFill>
                  <a:schemeClr val="tx1"/>
                </a:solidFill>
              </a:rPr>
              <a:t>Data INFORM Decisions</a:t>
            </a:r>
          </a:p>
          <a:p>
            <a:pPr marL="0" indent="0">
              <a:buNone/>
            </a:pPr>
            <a:endParaRPr lang="en-US" sz="5400" dirty="0">
              <a:solidFill>
                <a:srgbClr val="92D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564621">
            <a:off x="1046738" y="3646687"/>
            <a:ext cx="10165759" cy="2542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743804">
            <a:off x="2209691" y="4524859"/>
            <a:ext cx="8273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/>
              <a:t>People Make Decisions.</a:t>
            </a:r>
          </a:p>
        </p:txBody>
      </p:sp>
    </p:spTree>
    <p:extLst>
      <p:ext uri="{BB962C8B-B14F-4D97-AF65-F5344CB8AC3E}">
        <p14:creationId xmlns="" xmlns:p14="http://schemas.microsoft.com/office/powerpoint/2010/main" val="439567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900"/>
            <a:ext cx="4907902" cy="6815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886" y="122714"/>
            <a:ext cx="7228114" cy="5503645"/>
          </a:xfrm>
        </p:spPr>
        <p:txBody>
          <a:bodyPr>
            <a:normAutofit/>
          </a:bodyPr>
          <a:lstStyle/>
          <a:p>
            <a:r>
              <a:rPr lang="en-US" dirty="0" smtClean="0"/>
              <a:t>IR has developed over 50 years…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“Running hard but falling behind.”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Incremental rather than intentionally built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0647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609600"/>
            <a:ext cx="93914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92D05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53" y="1368425"/>
            <a:ext cx="4249572" cy="4249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453" y="1563322"/>
            <a:ext cx="2740273" cy="41354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59761" y="6281222"/>
            <a:ext cx="4606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Acknowledgment to Bill Gates Letter to Grantees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85800" y="512152"/>
            <a:ext cx="10515600" cy="758825"/>
          </a:xfrm>
        </p:spPr>
        <p:txBody>
          <a:bodyPr>
            <a:normAutofit fontScale="90000"/>
          </a:bodyPr>
          <a:lstStyle/>
          <a:p>
            <a:r>
              <a:rPr lang="en-US" dirty="0"/>
              <a:t>Steam Engine, One of Many Designs . . 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67806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Disruptive Innovation (DI)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554" y="1520890"/>
            <a:ext cx="11206655" cy="4096236"/>
          </a:xfrm>
        </p:spPr>
        <p:txBody>
          <a:bodyPr>
            <a:normAutofit/>
          </a:bodyPr>
          <a:lstStyle/>
          <a:p>
            <a:pPr marL="396875" indent="-396875">
              <a:defRPr/>
            </a:pPr>
            <a:r>
              <a:rPr lang="en-US" sz="3200" b="1" dirty="0"/>
              <a:t>Disruptive innovators target their service or product at the needs of a new group of customers. </a:t>
            </a:r>
          </a:p>
          <a:p>
            <a:pPr marL="0" indent="0">
              <a:buNone/>
              <a:defRPr/>
            </a:pPr>
            <a:endParaRPr lang="en-US" sz="3200" dirty="0" smtClean="0"/>
          </a:p>
          <a:p>
            <a:pPr>
              <a:defRPr/>
            </a:pPr>
            <a:r>
              <a:rPr lang="en-US" sz="3200" b="1" dirty="0"/>
              <a:t>DI uses enabling technologies</a:t>
            </a:r>
          </a:p>
          <a:p>
            <a:pPr marL="0" indent="0">
              <a:buNone/>
              <a:defRPr/>
            </a:pPr>
            <a:endParaRPr lang="en-US" sz="3200" dirty="0"/>
          </a:p>
          <a:p>
            <a:pPr>
              <a:defRPr/>
            </a:pPr>
            <a:r>
              <a:rPr lang="en-US" sz="3200" b="1" dirty="0"/>
              <a:t>DI leads to a new business model (over time)</a:t>
            </a:r>
          </a:p>
        </p:txBody>
      </p:sp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2043404" y="5826967"/>
            <a:ext cx="85623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Rounded MT Bold" panose="020F07040305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Rounded MT Bold" panose="020F07040305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Rounded MT Bold" panose="020F07040305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Rounded MT Bold" panose="020F07040305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Mark E. </a:t>
            </a:r>
            <a:r>
              <a:rPr lang="en-US" altLang="en-US" sz="1400" dirty="0" err="1">
                <a:solidFill>
                  <a:schemeClr val="bg1"/>
                </a:solidFill>
              </a:rPr>
              <a:t>Raynor</a:t>
            </a:r>
            <a:r>
              <a:rPr lang="en-US" altLang="en-US" sz="1400" dirty="0">
                <a:solidFill>
                  <a:schemeClr val="bg1"/>
                </a:solidFill>
              </a:rPr>
              <a:t> and Clayton M. Christensen, The Innovator’s Solution, Harvard Business School Press, 2003.</a:t>
            </a:r>
          </a:p>
        </p:txBody>
      </p:sp>
    </p:spTree>
    <p:extLst>
      <p:ext uri="{BB962C8B-B14F-4D97-AF65-F5344CB8AC3E}">
        <p14:creationId xmlns:p14="http://schemas.microsoft.com/office/powerpoint/2010/main" xmlns="" val="305804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Upon A Time . . .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602557" y="1290716"/>
            <a:ext cx="5772884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…every college had a print shop with a powerful overlord.  Only “officially approved” materials could be printed.  The rules were clear – and spelled out in detail in a set of 3-ring binders – “The Print and Publications Policies”.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Then one day. .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3064" y="772998"/>
            <a:ext cx="4193942" cy="585404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373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51" y="958850"/>
            <a:ext cx="11185849" cy="51482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/>
              <a:t>Hybrid Model of Institutional Research</a:t>
            </a:r>
          </a:p>
          <a:p>
            <a:pPr marL="0" indent="0" algn="ctr">
              <a:buNone/>
            </a:pPr>
            <a:r>
              <a:rPr lang="en-US" sz="4800" dirty="0" smtClean="0"/>
              <a:t>Includes:</a:t>
            </a:r>
          </a:p>
          <a:p>
            <a:pPr marL="0" indent="0" algn="ctr">
              <a:buNone/>
            </a:pP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Office of Institutional Research (IR)</a:t>
            </a:r>
          </a:p>
          <a:p>
            <a:pPr marL="0" indent="0" algn="ctr">
              <a:buNone/>
            </a:pPr>
            <a:r>
              <a:rPr lang="en-US" sz="4800" dirty="0"/>
              <a:t>&amp;</a:t>
            </a:r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Function of institutional research (i.r.)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7165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28602"/>
            <a:ext cx="11582400" cy="1193802"/>
          </a:xfrm>
        </p:spPr>
        <p:txBody>
          <a:bodyPr/>
          <a:lstStyle/>
          <a:p>
            <a:r>
              <a:rPr lang="en-US" dirty="0"/>
              <a:t>IR Office  - Centralize Gateway to Data Resources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93229" y="584781"/>
            <a:ext cx="6326596" cy="63169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84085"/>
            <a:ext cx="50509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One Source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of the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</a:rPr>
              <a:t>Truth</a:t>
            </a:r>
          </a:p>
        </p:txBody>
      </p:sp>
    </p:spTree>
    <p:extLst>
      <p:ext uri="{BB962C8B-B14F-4D97-AF65-F5344CB8AC3E}">
        <p14:creationId xmlns="" xmlns:p14="http://schemas.microsoft.com/office/powerpoint/2010/main" val="20740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igher Ed Matters PPT.potx" id="{83BB362F-9C27-4A5E-9791-B94DB59E9869}" vid="{9BCA6148-A475-43F5-AE8C-11BA1DCB22EA}"/>
    </a:ext>
  </a:extLst>
</a:theme>
</file>

<file path=ppt/theme/theme2.xml><?xml version="1.0" encoding="utf-8"?>
<a:theme xmlns:a="http://schemas.openxmlformats.org/drawingml/2006/main" name="1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Higher Ed Matters PPT.potx" id="{83BB362F-9C27-4A5E-9791-B94DB59E9869}" vid="{00214EB8-BECA-4C3C-95C3-B36E73EC57F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Higher%20Ed%20Matters%20PPT</Template>
  <TotalTime>713</TotalTime>
  <Words>473</Words>
  <Application>Microsoft Office PowerPoint</Application>
  <PresentationFormat>Custom</PresentationFormat>
  <Paragraphs>102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1_Office Theme</vt:lpstr>
      <vt:lpstr>Change Management: Using Data to Create Action </vt:lpstr>
      <vt:lpstr>Successful Data Use....</vt:lpstr>
      <vt:lpstr>Slide 3</vt:lpstr>
      <vt:lpstr>IR has developed over 50 years…  “Running hard but falling behind.”  Incremental rather than intentionally built   </vt:lpstr>
      <vt:lpstr>Steam Engine, One of Many Designs . . . </vt:lpstr>
      <vt:lpstr>Disruptive Innovation (DI)</vt:lpstr>
      <vt:lpstr>Once Upon A Time . . .</vt:lpstr>
      <vt:lpstr>Slide 8</vt:lpstr>
      <vt:lpstr>IR Office  - Centralize Gateway to Data Resources</vt:lpstr>
      <vt:lpstr>IR Shop</vt:lpstr>
      <vt:lpstr>Networked Institutional Research Function</vt:lpstr>
      <vt:lpstr>Slide 12</vt:lpstr>
      <vt:lpstr>Grassroots &amp; Top/Down Data Use</vt:lpstr>
      <vt:lpstr>Decision Makers at Every Level</vt:lpstr>
      <vt:lpstr>Decision Support: Gateway Courses</vt:lpstr>
      <vt:lpstr>Decision Support Example: Nursing</vt:lpstr>
      <vt:lpstr>Decision Support: Intentional Student Support</vt:lpstr>
      <vt:lpstr>Professional Development to Build IR Capacity Data skills in ALL job descriptions </vt:lpstr>
      <vt:lpstr>Resources: Building a Data Strategy for Student Success</vt:lpstr>
      <vt:lpstr>Change Management:</vt:lpstr>
      <vt:lpstr>Change Management: Focused Treatments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Data in Year 1: Building a comprehensive Action and Implementation Plan</dc:title>
  <dc:creator>Randy Swing</dc:creator>
  <cp:lastModifiedBy>Randy Swing</cp:lastModifiedBy>
  <cp:revision>29</cp:revision>
  <dcterms:created xsi:type="dcterms:W3CDTF">2016-10-20T14:00:09Z</dcterms:created>
  <dcterms:modified xsi:type="dcterms:W3CDTF">2017-05-04T04:33:34Z</dcterms:modified>
</cp:coreProperties>
</file>