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381" r:id="rId3"/>
    <p:sldId id="382" r:id="rId4"/>
    <p:sldId id="383" r:id="rId5"/>
    <p:sldId id="384" r:id="rId6"/>
    <p:sldId id="351" r:id="rId7"/>
    <p:sldId id="352" r:id="rId8"/>
    <p:sldId id="379" r:id="rId9"/>
    <p:sldId id="380" r:id="rId10"/>
    <p:sldId id="376" r:id="rId11"/>
    <p:sldId id="385" r:id="rId12"/>
    <p:sldId id="353" r:id="rId13"/>
    <p:sldId id="354" r:id="rId14"/>
    <p:sldId id="355" r:id="rId15"/>
    <p:sldId id="356" r:id="rId16"/>
    <p:sldId id="357" r:id="rId17"/>
    <p:sldId id="358" r:id="rId18"/>
    <p:sldId id="359" r:id="rId19"/>
    <p:sldId id="360" r:id="rId20"/>
    <p:sldId id="362" r:id="rId21"/>
    <p:sldId id="363" r:id="rId22"/>
    <p:sldId id="386" r:id="rId23"/>
    <p:sldId id="378" r:id="rId24"/>
    <p:sldId id="387" r:id="rId25"/>
    <p:sldId id="389" r:id="rId26"/>
    <p:sldId id="388" r:id="rId27"/>
    <p:sldId id="365" r:id="rId28"/>
    <p:sldId id="394" r:id="rId29"/>
    <p:sldId id="405" r:id="rId30"/>
    <p:sldId id="406" r:id="rId31"/>
    <p:sldId id="396" r:id="rId32"/>
    <p:sldId id="397" r:id="rId33"/>
    <p:sldId id="371" r:id="rId34"/>
    <p:sldId id="393" r:id="rId35"/>
    <p:sldId id="398" r:id="rId36"/>
    <p:sldId id="399" r:id="rId37"/>
    <p:sldId id="400" r:id="rId38"/>
    <p:sldId id="401" r:id="rId39"/>
    <p:sldId id="402" r:id="rId40"/>
    <p:sldId id="403" r:id="rId41"/>
    <p:sldId id="404" r:id="rId42"/>
    <p:sldId id="375" r:id="rId43"/>
    <p:sldId id="303" r:id="rId44"/>
    <p:sldId id="299" r:id="rId45"/>
    <p:sldId id="270"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3329B5-544E-4090-A246-79C99067FAA2}">
          <p14:sldIdLst>
            <p14:sldId id="256"/>
            <p14:sldId id="381"/>
            <p14:sldId id="382"/>
            <p14:sldId id="383"/>
            <p14:sldId id="384"/>
            <p14:sldId id="351"/>
            <p14:sldId id="352"/>
            <p14:sldId id="379"/>
            <p14:sldId id="380"/>
            <p14:sldId id="376"/>
            <p14:sldId id="385"/>
            <p14:sldId id="353"/>
            <p14:sldId id="354"/>
            <p14:sldId id="355"/>
            <p14:sldId id="356"/>
            <p14:sldId id="357"/>
            <p14:sldId id="358"/>
            <p14:sldId id="359"/>
            <p14:sldId id="360"/>
            <p14:sldId id="362"/>
            <p14:sldId id="363"/>
            <p14:sldId id="386"/>
            <p14:sldId id="378"/>
            <p14:sldId id="387"/>
            <p14:sldId id="389"/>
            <p14:sldId id="388"/>
            <p14:sldId id="365"/>
            <p14:sldId id="394"/>
            <p14:sldId id="405"/>
            <p14:sldId id="406"/>
            <p14:sldId id="396"/>
            <p14:sldId id="397"/>
            <p14:sldId id="371"/>
            <p14:sldId id="393"/>
            <p14:sldId id="398"/>
            <p14:sldId id="399"/>
            <p14:sldId id="400"/>
            <p14:sldId id="401"/>
            <p14:sldId id="402"/>
            <p14:sldId id="403"/>
            <p14:sldId id="404"/>
            <p14:sldId id="375"/>
            <p14:sldId id="303"/>
            <p14:sldId id="299"/>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F3D"/>
    <a:srgbClr val="05A7C7"/>
    <a:srgbClr val="3399FF"/>
    <a:srgbClr val="3333CC"/>
    <a:srgbClr val="0000FF"/>
    <a:srgbClr val="3F7689"/>
    <a:srgbClr val="422D68"/>
    <a:srgbClr val="FBFBFB"/>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7" autoAdjust="0"/>
    <p:restoredTop sz="93829" autoAdjust="0"/>
  </p:normalViewPr>
  <p:slideViewPr>
    <p:cSldViewPr snapToGrid="0">
      <p:cViewPr varScale="1">
        <p:scale>
          <a:sx n="67" d="100"/>
          <a:sy n="67" d="100"/>
        </p:scale>
        <p:origin x="66" y="8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5952263779527"/>
          <c:y val="0.10671093093559726"/>
          <c:w val="0.83608033956692918"/>
          <c:h val="0.79328919824746569"/>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Cont Ed</c:v>
                </c:pt>
                <c:pt idx="2">
                  <c:v>Life &amp; Leisure</c:v>
                </c:pt>
                <c:pt idx="3">
                  <c:v>ABE</c:v>
                </c:pt>
                <c:pt idx="4">
                  <c:v>Workforce </c:v>
                </c:pt>
                <c:pt idx="6">
                  <c:v>Contract Training</c:v>
                </c:pt>
              </c:strCache>
            </c:strRef>
          </c:cat>
          <c:val>
            <c:numRef>
              <c:f>Sheet1!$B$2:$B$8</c:f>
              <c:numCache>
                <c:formatCode>General</c:formatCode>
                <c:ptCount val="7"/>
                <c:pt idx="0" formatCode="0.0%">
                  <c:v>0.28499999999999998</c:v>
                </c:pt>
                <c:pt idx="2" formatCode="0.0%">
                  <c:v>0.22</c:v>
                </c:pt>
                <c:pt idx="3" formatCode="0.0%">
                  <c:v>0.35399999999999998</c:v>
                </c:pt>
                <c:pt idx="4" formatCode="0.0%">
                  <c:v>0.22900000000000001</c:v>
                </c:pt>
                <c:pt idx="6" formatCode="0.0%">
                  <c:v>0.46400000000000002</c:v>
                </c:pt>
              </c:numCache>
            </c:numRef>
          </c:val>
        </c:ser>
        <c:dLbls>
          <c:dLblPos val="outEnd"/>
          <c:showLegendKey val="0"/>
          <c:showVal val="1"/>
          <c:showCatName val="0"/>
          <c:showSerName val="0"/>
          <c:showPercent val="0"/>
          <c:showBubbleSize val="0"/>
        </c:dLbls>
        <c:gapWidth val="150"/>
        <c:axId val="638766952"/>
        <c:axId val="638767344"/>
      </c:barChart>
      <c:catAx>
        <c:axId val="638766952"/>
        <c:scaling>
          <c:orientation val="minMax"/>
        </c:scaling>
        <c:delete val="0"/>
        <c:axPos val="b"/>
        <c:numFmt formatCode="General" sourceLinked="0"/>
        <c:majorTickMark val="out"/>
        <c:minorTickMark val="none"/>
        <c:tickLblPos val="nextTo"/>
        <c:txPr>
          <a:bodyPr/>
          <a:lstStyle/>
          <a:p>
            <a:pPr>
              <a:defRPr sz="1600"/>
            </a:pPr>
            <a:endParaRPr lang="en-US"/>
          </a:p>
        </c:txPr>
        <c:crossAx val="638767344"/>
        <c:crosses val="autoZero"/>
        <c:auto val="1"/>
        <c:lblAlgn val="ctr"/>
        <c:lblOffset val="100"/>
        <c:noMultiLvlLbl val="0"/>
      </c:catAx>
      <c:valAx>
        <c:axId val="638767344"/>
        <c:scaling>
          <c:orientation val="minMax"/>
          <c:max val="0.70000000000000007"/>
        </c:scaling>
        <c:delete val="0"/>
        <c:axPos val="l"/>
        <c:numFmt formatCode="0.0%" sourceLinked="1"/>
        <c:majorTickMark val="out"/>
        <c:minorTickMark val="none"/>
        <c:tickLblPos val="nextTo"/>
        <c:crossAx val="638766952"/>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Instructors</a:t>
            </a:r>
            <a:endParaRPr lang="en-US" dirty="0"/>
          </a:p>
        </c:rich>
      </c:tx>
      <c:overlay val="0"/>
    </c:title>
    <c:autoTitleDeleted val="0"/>
    <c:plotArea>
      <c:layout>
        <c:manualLayout>
          <c:layoutTarget val="inner"/>
          <c:xMode val="edge"/>
          <c:yMode val="edge"/>
          <c:x val="0.25520400483408689"/>
          <c:y val="0.22397499153422382"/>
          <c:w val="0.45169067983042049"/>
          <c:h val="0.6881766666753274"/>
        </c:manualLayout>
      </c:layout>
      <c:pieChart>
        <c:varyColors val="1"/>
        <c:ser>
          <c:idx val="0"/>
          <c:order val="0"/>
          <c:tx>
            <c:strRef>
              <c:f>Sheet1!$B$1</c:f>
              <c:strCache>
                <c:ptCount val="1"/>
                <c:pt idx="0">
                  <c:v>Series 1</c:v>
                </c:pt>
              </c:strCache>
            </c:strRef>
          </c:tx>
          <c:dPt>
            <c:idx val="1"/>
            <c:bubble3D val="0"/>
            <c:spPr>
              <a:solidFill>
                <a:srgbClr val="05A7C7"/>
              </a:solidFill>
            </c:spPr>
          </c:dPt>
          <c:dLbls>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Full-time</c:v>
                </c:pt>
                <c:pt idx="1">
                  <c:v>Part-time</c:v>
                </c:pt>
                <c:pt idx="2">
                  <c:v>Independent Contractor</c:v>
                </c:pt>
              </c:strCache>
            </c:strRef>
          </c:cat>
          <c:val>
            <c:numRef>
              <c:f>Sheet1!$B$2:$B$4</c:f>
              <c:numCache>
                <c:formatCode>0.0%</c:formatCode>
                <c:ptCount val="3"/>
                <c:pt idx="0">
                  <c:v>0.01</c:v>
                </c:pt>
                <c:pt idx="1">
                  <c:v>0.9</c:v>
                </c:pt>
                <c:pt idx="2">
                  <c:v>0.09</c:v>
                </c:pt>
              </c:numCache>
            </c:numRef>
          </c:val>
        </c:ser>
        <c:dLbls>
          <c:dLblPos val="outEnd"/>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73652053824"/>
          <c:y val="3.2788160221371702E-2"/>
          <c:w val="0.85162230754213597"/>
          <c:h val="0.78946800934961203"/>
        </c:manualLayout>
      </c:layout>
      <c:lineChart>
        <c:grouping val="standard"/>
        <c:varyColors val="0"/>
        <c:ser>
          <c:idx val="0"/>
          <c:order val="0"/>
          <c:tx>
            <c:strRef>
              <c:f>tbl_persist!$G$1</c:f>
              <c:strCache>
                <c:ptCount val="1"/>
                <c:pt idx="0">
                  <c:v>JCCC</c:v>
                </c:pt>
              </c:strCache>
            </c:strRef>
          </c:tx>
          <c:spPr>
            <a:ln w="41275">
              <a:solidFill>
                <a:srgbClr val="306F9F"/>
              </a:solidFill>
            </a:ln>
          </c:spPr>
          <c:marker>
            <c:symbol val="none"/>
          </c:marker>
          <c:dLbls>
            <c:dLbl>
              <c:idx val="0"/>
              <c:layout>
                <c:manualLayout>
                  <c:x val="-6.0266112569262197E-2"/>
                  <c:y val="6.11704343556013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1.7719816272966E-2"/>
                  <c:y val="-1.4031291574367901E-3"/>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2000">
                    <a:solidFill>
                      <a:schemeClr val="tx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tbl_persist!$D$2:$D$7</c:f>
              <c:numCache>
                <c:formatCode>General</c:formatCode>
                <c:ptCount val="6"/>
                <c:pt idx="0">
                  <c:v>2006</c:v>
                </c:pt>
                <c:pt idx="1">
                  <c:v>2007</c:v>
                </c:pt>
                <c:pt idx="2">
                  <c:v>2008</c:v>
                </c:pt>
                <c:pt idx="3">
                  <c:v>2009</c:v>
                </c:pt>
                <c:pt idx="4">
                  <c:v>2010</c:v>
                </c:pt>
                <c:pt idx="5">
                  <c:v>2011</c:v>
                </c:pt>
              </c:numCache>
            </c:numRef>
          </c:cat>
          <c:val>
            <c:numRef>
              <c:f>tbl_persist!$G$2:$G$7</c:f>
              <c:numCache>
                <c:formatCode>0.00%</c:formatCode>
                <c:ptCount val="6"/>
                <c:pt idx="0">
                  <c:v>0.42309999999999998</c:v>
                </c:pt>
                <c:pt idx="1">
                  <c:v>0.4143</c:v>
                </c:pt>
                <c:pt idx="2">
                  <c:v>0.45079999999999998</c:v>
                </c:pt>
                <c:pt idx="3">
                  <c:v>0.48249999999999998</c:v>
                </c:pt>
                <c:pt idx="4">
                  <c:v>0.45929999999999999</c:v>
                </c:pt>
                <c:pt idx="5">
                  <c:v>0.46299999999999997</c:v>
                </c:pt>
              </c:numCache>
            </c:numRef>
          </c:val>
          <c:smooth val="0"/>
        </c:ser>
        <c:ser>
          <c:idx val="1"/>
          <c:order val="1"/>
          <c:tx>
            <c:strRef>
              <c:f>tbl_persist!$K$1</c:f>
              <c:strCache>
                <c:ptCount val="1"/>
                <c:pt idx="0">
                  <c:v>NCCBP, 75th Percentile</c:v>
                </c:pt>
              </c:strCache>
            </c:strRef>
          </c:tx>
          <c:spPr>
            <a:ln w="38100">
              <a:solidFill>
                <a:srgbClr val="15B6E0"/>
              </a:solidFill>
              <a:prstDash val="sysDot"/>
            </a:ln>
          </c:spPr>
          <c:marker>
            <c:symbol val="none"/>
          </c:marker>
          <c:cat>
            <c:numRef>
              <c:f>tbl_persist!$D$2:$D$7</c:f>
              <c:numCache>
                <c:formatCode>General</c:formatCode>
                <c:ptCount val="6"/>
                <c:pt idx="0">
                  <c:v>2006</c:v>
                </c:pt>
                <c:pt idx="1">
                  <c:v>2007</c:v>
                </c:pt>
                <c:pt idx="2">
                  <c:v>2008</c:v>
                </c:pt>
                <c:pt idx="3">
                  <c:v>2009</c:v>
                </c:pt>
                <c:pt idx="4">
                  <c:v>2010</c:v>
                </c:pt>
                <c:pt idx="5">
                  <c:v>2011</c:v>
                </c:pt>
              </c:numCache>
            </c:numRef>
          </c:cat>
          <c:val>
            <c:numRef>
              <c:f>tbl_persist!$K$2:$K$7</c:f>
              <c:numCache>
                <c:formatCode>0%</c:formatCode>
                <c:ptCount val="6"/>
                <c:pt idx="0">
                  <c:v>0.51790000000000003</c:v>
                </c:pt>
                <c:pt idx="1">
                  <c:v>0.51790000000000003</c:v>
                </c:pt>
                <c:pt idx="2">
                  <c:v>0.51790000000000003</c:v>
                </c:pt>
                <c:pt idx="3">
                  <c:v>0.51790000000000003</c:v>
                </c:pt>
                <c:pt idx="4">
                  <c:v>0.51790000000000003</c:v>
                </c:pt>
                <c:pt idx="5">
                  <c:v>0.51790000000000003</c:v>
                </c:pt>
              </c:numCache>
            </c:numRef>
          </c:val>
          <c:smooth val="0"/>
        </c:ser>
        <c:dLbls>
          <c:showLegendKey val="0"/>
          <c:showVal val="0"/>
          <c:showCatName val="0"/>
          <c:showSerName val="0"/>
          <c:showPercent val="0"/>
          <c:showBubbleSize val="0"/>
        </c:dLbls>
        <c:smooth val="0"/>
        <c:axId val="447257600"/>
        <c:axId val="447252896"/>
      </c:lineChart>
      <c:catAx>
        <c:axId val="447257600"/>
        <c:scaling>
          <c:orientation val="minMax"/>
        </c:scaling>
        <c:delete val="0"/>
        <c:axPos val="b"/>
        <c:numFmt formatCode="General" sourceLinked="1"/>
        <c:majorTickMark val="none"/>
        <c:minorTickMark val="none"/>
        <c:tickLblPos val="nextTo"/>
        <c:txPr>
          <a:bodyPr/>
          <a:lstStyle/>
          <a:p>
            <a:pPr>
              <a:defRPr sz="1800"/>
            </a:pPr>
            <a:endParaRPr lang="en-US"/>
          </a:p>
        </c:txPr>
        <c:crossAx val="447252896"/>
        <c:crosses val="autoZero"/>
        <c:auto val="1"/>
        <c:lblAlgn val="ctr"/>
        <c:lblOffset val="100"/>
        <c:noMultiLvlLbl val="0"/>
      </c:catAx>
      <c:valAx>
        <c:axId val="447252896"/>
        <c:scaling>
          <c:orientation val="minMax"/>
          <c:max val="0.6"/>
          <c:min val="0.3"/>
        </c:scaling>
        <c:delete val="0"/>
        <c:axPos val="l"/>
        <c:numFmt formatCode="0%" sourceLinked="0"/>
        <c:majorTickMark val="none"/>
        <c:minorTickMark val="none"/>
        <c:tickLblPos val="nextTo"/>
        <c:txPr>
          <a:bodyPr/>
          <a:lstStyle/>
          <a:p>
            <a:pPr>
              <a:defRPr sz="1800"/>
            </a:pPr>
            <a:endParaRPr lang="en-US"/>
          </a:p>
        </c:txPr>
        <c:crossAx val="447257600"/>
        <c:crosses val="autoZero"/>
        <c:crossBetween val="between"/>
        <c:majorUnit val="0.05"/>
      </c:valAx>
    </c:plotArea>
    <c:plotVisOnly val="1"/>
    <c:dispBlanksAs val="gap"/>
    <c:showDLblsOverMax val="0"/>
  </c:chart>
  <c:spPr>
    <a:noFill/>
    <a:ln w="22225" cap="rnd">
      <a:noFill/>
    </a:ln>
  </c:spPr>
  <c:txPr>
    <a:bodyPr/>
    <a:lstStyle/>
    <a:p>
      <a:pPr>
        <a:defRPr sz="800" baseline="0">
          <a:latin typeface="Arial" pitchFamily="34" charset="0"/>
          <a:cs typeface="Arial"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255F96EB-197E-0B45-9745-69909334135B}">
      <dgm:prSet phldrT="[Text]"/>
      <dgm:spPr/>
      <dgm:t>
        <a:bodyPr/>
        <a:lstStyle/>
        <a:p>
          <a:r>
            <a:rPr lang="en-US" dirty="0" smtClean="0"/>
            <a:t>Determine performance gap</a:t>
          </a:r>
          <a:endParaRPr lang="en-US" dirty="0"/>
        </a:p>
      </dgm:t>
    </dgm:pt>
    <dgm:pt modelId="{BCB12A8A-FBAD-534D-B7B7-883379CE166C}" type="parTrans" cxnId="{D108273B-0FA9-B545-9661-0AE90ED23406}">
      <dgm:prSet/>
      <dgm:spPr/>
      <dgm:t>
        <a:bodyPr/>
        <a:lstStyle/>
        <a:p>
          <a:endParaRPr lang="en-US"/>
        </a:p>
      </dgm:t>
    </dgm:pt>
    <dgm:pt modelId="{49A76EE7-BB23-544C-9DB2-3B789DD3C8C2}" type="sibTrans" cxnId="{D108273B-0FA9-B545-9661-0AE90ED23406}">
      <dgm:prSet/>
      <dgm:spPr/>
      <dgm:t>
        <a:bodyPr/>
        <a:lstStyle/>
        <a:p>
          <a:endParaRPr lang="en-US"/>
        </a:p>
      </dgm:t>
    </dgm:pt>
    <dgm:pt modelId="{1ADD0781-16A7-294C-AB7E-6F61C5287D5E}">
      <dgm:prSet phldrT="[Text]"/>
      <dgm:spPr/>
      <dgm:t>
        <a:bodyPr/>
        <a:lstStyle/>
        <a:p>
          <a:r>
            <a:rPr lang="en-US" dirty="0" smtClean="0"/>
            <a:t>Project future performance levels</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634340FE-EF46-9C47-810E-37A5746EFECE}" type="pres">
      <dgm:prSet presAssocID="{BCB12A8A-FBAD-534D-B7B7-883379CE166C}" presName="parTrans" presStyleCnt="0"/>
      <dgm:spPr/>
    </dgm:pt>
    <dgm:pt modelId="{9049D021-9B48-F94B-9EB9-0CBB2D839A4A}" type="pres">
      <dgm:prSet presAssocID="{255F96EB-197E-0B45-9745-69909334135B}" presName="node" presStyleLbl="alignAccFollowNode1" presStyleIdx="2" presStyleCnt="6">
        <dgm:presLayoutVars>
          <dgm:bulletEnabled val="1"/>
        </dgm:presLayoutVars>
      </dgm:prSet>
      <dgm:spPr/>
      <dgm:t>
        <a:bodyPr/>
        <a:lstStyle/>
        <a:p>
          <a:endParaRPr lang="en-US"/>
        </a:p>
      </dgm:t>
    </dgm:pt>
    <dgm:pt modelId="{351CC6B1-CC72-4C42-92CE-26AFBE898164}" type="pres">
      <dgm:prSet presAssocID="{49A76EE7-BB23-544C-9DB2-3B789DD3C8C2}" presName="sibTrans" presStyleCnt="0"/>
      <dgm:spPr/>
    </dgm:pt>
    <dgm:pt modelId="{CE568735-D749-064D-9ADE-5E84B8294D43}" type="pres">
      <dgm:prSet presAssocID="{1ADD0781-16A7-294C-AB7E-6F61C5287D5E}"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33C9A8A3-25CC-4C4C-BEA9-A6D804BEC8AC}" type="presOf" srcId="{C8417BBC-1BBE-2745-BF53-B4736CA1547F}" destId="{CDBAE053-5E25-0B45-A037-1FEB6017D8A6}"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94562E7E-319B-4F27-AE0D-E9E052E07CE7}" type="presOf" srcId="{0ECECB49-C6FC-CA4C-975A-ED3A20706618}" destId="{F2588C93-18A3-8849-BADE-CB3A2CCE3A5C}" srcOrd="0" destOrd="0" presId="urn:microsoft.com/office/officeart/2005/8/layout/lProcess3"/>
    <dgm:cxn modelId="{0EA22038-DC28-43D1-8760-9A76B8CC8CC3}" type="presOf" srcId="{255F96EB-197E-0B45-9745-69909334135B}" destId="{9049D021-9B48-F94B-9EB9-0CBB2D839A4A}" srcOrd="0" destOrd="0" presId="urn:microsoft.com/office/officeart/2005/8/layout/lProcess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78C429BB-E862-4383-B392-904E811C2770}" type="presOf" srcId="{4305469B-71DB-7D4D-8F16-2D139768FBF6}" destId="{1F1B8F88-1FE6-C04C-9FE2-824BBE078D0D}" srcOrd="0" destOrd="0" presId="urn:microsoft.com/office/officeart/2005/8/layout/lProcess3"/>
    <dgm:cxn modelId="{DD56C41A-6E7F-45B8-B289-D5BFD04F5014}" type="presOf" srcId="{EE8A1DE2-1E76-BC48-938B-16CFC00B65E6}" destId="{944B8F21-D893-7E4C-BB1D-281450827FDB}" srcOrd="0" destOrd="0" presId="urn:microsoft.com/office/officeart/2005/8/layout/lProcess3"/>
    <dgm:cxn modelId="{F0ACA014-C092-4E58-8AC3-BE4357D94909}" type="presOf" srcId="{84EBBEAF-276F-CB47-9BB1-5F382184889C}" destId="{9B01CAB8-3F95-ED48-AF44-EB2B487062D3}" srcOrd="0" destOrd="0" presId="urn:microsoft.com/office/officeart/2005/8/layout/lProcess3"/>
    <dgm:cxn modelId="{D108273B-0FA9-B545-9661-0AE90ED23406}" srcId="{E4F91C87-636E-C94C-A52E-14F2218EEAB2}" destId="{255F96EB-197E-0B45-9745-69909334135B}" srcOrd="0" destOrd="0" parTransId="{BCB12A8A-FBAD-534D-B7B7-883379CE166C}" sibTransId="{49A76EE7-BB23-544C-9DB2-3B789DD3C8C2}"/>
    <dgm:cxn modelId="{CE8468BA-67AF-4C37-9C8C-071EE4AE91AC}" type="presOf" srcId="{904F0A8E-5248-1344-BFE2-293102497BF2}" destId="{F9EA30F1-083A-B940-B62D-BD21D7FB9C50}" srcOrd="0" destOrd="0" presId="urn:microsoft.com/office/officeart/2005/8/layout/lProcess3"/>
    <dgm:cxn modelId="{54645A2B-FCFA-4CC6-BDC8-C90C1083343C}" type="presOf" srcId="{E4F91C87-636E-C94C-A52E-14F2218EEAB2}" destId="{184E1E63-D282-F74F-B790-58F2D2D9292A}" srcOrd="0" destOrd="0" presId="urn:microsoft.com/office/officeart/2005/8/layout/lProcess3"/>
    <dgm:cxn modelId="{21BB4036-E0CB-F34E-805F-345BE85D8EDE}" srcId="{84EBBEAF-276F-CB47-9BB1-5F382184889C}" destId="{0ECECB49-C6FC-CA4C-975A-ED3A20706618}" srcOrd="1" destOrd="0" parTransId="{EF306128-7CEE-3F41-8EA8-22F62913E162}" sibTransId="{E165FE57-D8AF-3A41-B0D4-F96B381F629C}"/>
    <dgm:cxn modelId="{98FB99F0-F9A1-D145-8F35-8B1D4DC6F603}" srcId="{C8417BBC-1BBE-2745-BF53-B4736CA1547F}" destId="{E4F91C87-636E-C94C-A52E-14F2218EEAB2}" srcOrd="1" destOrd="0" parTransId="{4F6A8F45-D0BA-CD47-B392-15F9C2395F60}" sibTransId="{0D6A30E2-1563-EC4C-9332-5ACF42AAA28E}"/>
    <dgm:cxn modelId="{62FDCED9-FFC7-48FD-A41B-A2A337A6500A}" type="presOf" srcId="{1ADD0781-16A7-294C-AB7E-6F61C5287D5E}" destId="{CE568735-D749-064D-9ADE-5E84B8294D43}" srcOrd="0" destOrd="0" presId="urn:microsoft.com/office/officeart/2005/8/layout/lProcess3"/>
    <dgm:cxn modelId="{69DFF602-6638-4804-91C1-9EE622A02612}" type="presOf" srcId="{F1BB39D3-5753-D348-9BA2-C6BDA2FAD566}" destId="{67391403-99E9-974D-A043-B380496381D5}"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1" destOrd="0" parTransId="{9366E272-4148-F34B-83DB-EFD94119C819}" sibTransId="{727B64B7-53BE-3947-A57D-189254525FD8}"/>
    <dgm:cxn modelId="{AA97BCDF-827F-4CCE-982C-2A4C6C7CDC0E}" type="presParOf" srcId="{CDBAE053-5E25-0B45-A037-1FEB6017D8A6}" destId="{571FF22B-333A-E14A-B29F-D6313C574232}" srcOrd="0" destOrd="0" presId="urn:microsoft.com/office/officeart/2005/8/layout/lProcess3"/>
    <dgm:cxn modelId="{2B4080AA-186A-44E3-BC31-F07F17AB4AE7}" type="presParOf" srcId="{571FF22B-333A-E14A-B29F-D6313C574232}" destId="{9B01CAB8-3F95-ED48-AF44-EB2B487062D3}" srcOrd="0" destOrd="0" presId="urn:microsoft.com/office/officeart/2005/8/layout/lProcess3"/>
    <dgm:cxn modelId="{ACD14E84-56B1-4954-B3FD-ED7C92BC1C41}" type="presParOf" srcId="{571FF22B-333A-E14A-B29F-D6313C574232}" destId="{23C59A53-072F-F241-A42E-B71BEE917F92}" srcOrd="1" destOrd="0" presId="urn:microsoft.com/office/officeart/2005/8/layout/lProcess3"/>
    <dgm:cxn modelId="{4F63E889-7BE3-40B4-93BF-C727F5C500CD}" type="presParOf" srcId="{571FF22B-333A-E14A-B29F-D6313C574232}" destId="{F9EA30F1-083A-B940-B62D-BD21D7FB9C50}" srcOrd="2" destOrd="0" presId="urn:microsoft.com/office/officeart/2005/8/layout/lProcess3"/>
    <dgm:cxn modelId="{6216C64A-F97C-4C1F-BC5F-3BF84E179A93}" type="presParOf" srcId="{571FF22B-333A-E14A-B29F-D6313C574232}" destId="{7AF7AEFB-D592-754C-B216-5D5D4E5E82A1}" srcOrd="3" destOrd="0" presId="urn:microsoft.com/office/officeart/2005/8/layout/lProcess3"/>
    <dgm:cxn modelId="{44C0EBBD-CD3E-4EBB-AF25-2F432A234937}" type="presParOf" srcId="{571FF22B-333A-E14A-B29F-D6313C574232}" destId="{F2588C93-18A3-8849-BADE-CB3A2CCE3A5C}" srcOrd="4" destOrd="0" presId="urn:microsoft.com/office/officeart/2005/8/layout/lProcess3"/>
    <dgm:cxn modelId="{49D77824-88BB-4907-94A5-6ADB56E628C4}" type="presParOf" srcId="{CDBAE053-5E25-0B45-A037-1FEB6017D8A6}" destId="{B8D959F0-33D3-8442-BB5B-4AEB905ABA71}" srcOrd="1" destOrd="0" presId="urn:microsoft.com/office/officeart/2005/8/layout/lProcess3"/>
    <dgm:cxn modelId="{62A20C5D-577C-4F51-8CB9-636907EA1626}" type="presParOf" srcId="{CDBAE053-5E25-0B45-A037-1FEB6017D8A6}" destId="{D0412D98-9816-9D4A-BBAF-5FF2C3476C26}" srcOrd="2" destOrd="0" presId="urn:microsoft.com/office/officeart/2005/8/layout/lProcess3"/>
    <dgm:cxn modelId="{F7683C7C-FF55-4660-B88C-578BD5ED3021}" type="presParOf" srcId="{D0412D98-9816-9D4A-BBAF-5FF2C3476C26}" destId="{184E1E63-D282-F74F-B790-58F2D2D9292A}" srcOrd="0" destOrd="0" presId="urn:microsoft.com/office/officeart/2005/8/layout/lProcess3"/>
    <dgm:cxn modelId="{E316C1C6-F1DC-4AE4-A448-7B0DA8E6C5BD}" type="presParOf" srcId="{D0412D98-9816-9D4A-BBAF-5FF2C3476C26}" destId="{634340FE-EF46-9C47-810E-37A5746EFECE}" srcOrd="1" destOrd="0" presId="urn:microsoft.com/office/officeart/2005/8/layout/lProcess3"/>
    <dgm:cxn modelId="{1823A54A-053B-44A3-A5CC-D72EF1BEDB5A}" type="presParOf" srcId="{D0412D98-9816-9D4A-BBAF-5FF2C3476C26}" destId="{9049D021-9B48-F94B-9EB9-0CBB2D839A4A}" srcOrd="2" destOrd="0" presId="urn:microsoft.com/office/officeart/2005/8/layout/lProcess3"/>
    <dgm:cxn modelId="{9FECB7D1-0BB7-4443-8809-53AF7DFCAA0C}" type="presParOf" srcId="{D0412D98-9816-9D4A-BBAF-5FF2C3476C26}" destId="{351CC6B1-CC72-4C42-92CE-26AFBE898164}" srcOrd="3" destOrd="0" presId="urn:microsoft.com/office/officeart/2005/8/layout/lProcess3"/>
    <dgm:cxn modelId="{5833D4AC-FAAB-4465-8A5B-A6258BB9ED2F}" type="presParOf" srcId="{D0412D98-9816-9D4A-BBAF-5FF2C3476C26}" destId="{CE568735-D749-064D-9ADE-5E84B8294D43}" srcOrd="4" destOrd="0" presId="urn:microsoft.com/office/officeart/2005/8/layout/lProcess3"/>
    <dgm:cxn modelId="{73BCA9A2-97CE-4021-AEEB-5526BD10C68B}" type="presParOf" srcId="{CDBAE053-5E25-0B45-A037-1FEB6017D8A6}" destId="{77FC8F7F-CF74-C44E-AA75-1564E887F491}" srcOrd="3" destOrd="0" presId="urn:microsoft.com/office/officeart/2005/8/layout/lProcess3"/>
    <dgm:cxn modelId="{5ED16E20-EA2B-4D48-A243-ECF167952715}" type="presParOf" srcId="{CDBAE053-5E25-0B45-A037-1FEB6017D8A6}" destId="{33B60079-CF36-8B43-A05B-913851F404A0}" srcOrd="4" destOrd="0" presId="urn:microsoft.com/office/officeart/2005/8/layout/lProcess3"/>
    <dgm:cxn modelId="{54B95562-D51D-491D-9F04-27B6A2D2C755}" type="presParOf" srcId="{33B60079-CF36-8B43-A05B-913851F404A0}" destId="{67391403-99E9-974D-A043-B380496381D5}" srcOrd="0" destOrd="0" presId="urn:microsoft.com/office/officeart/2005/8/layout/lProcess3"/>
    <dgm:cxn modelId="{251659A3-B851-4C50-A05B-B3B89B55688E}" type="presParOf" srcId="{33B60079-CF36-8B43-A05B-913851F404A0}" destId="{411048EE-16E8-7442-A78D-F5EFC2008616}" srcOrd="1" destOrd="0" presId="urn:microsoft.com/office/officeart/2005/8/layout/lProcess3"/>
    <dgm:cxn modelId="{E0B87CCE-EEA8-42E9-B1B0-447598EB7FE7}" type="presParOf" srcId="{33B60079-CF36-8B43-A05B-913851F404A0}" destId="{944B8F21-D893-7E4C-BB1D-281450827FDB}" srcOrd="2" destOrd="0" presId="urn:microsoft.com/office/officeart/2005/8/layout/lProcess3"/>
    <dgm:cxn modelId="{159A2314-C420-4EA8-892F-A8F2B47B8E2C}" type="presParOf" srcId="{33B60079-CF36-8B43-A05B-913851F404A0}" destId="{16A6C935-AF0D-6747-8C7F-D365F7AE15D9}" srcOrd="3" destOrd="0" presId="urn:microsoft.com/office/officeart/2005/8/layout/lProcess3"/>
    <dgm:cxn modelId="{EA7E1301-8940-4A7A-90DC-7CA6B60645B7}"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255F96EB-197E-0B45-9745-69909334135B}">
      <dgm:prSet phldrT="[Text]"/>
      <dgm:spPr/>
      <dgm:t>
        <a:bodyPr/>
        <a:lstStyle/>
        <a:p>
          <a:r>
            <a:rPr lang="en-US" dirty="0" smtClean="0"/>
            <a:t>Collecting and benchmarking the data </a:t>
          </a:r>
          <a:endParaRPr lang="en-US" dirty="0"/>
        </a:p>
      </dgm:t>
    </dgm:pt>
    <dgm:pt modelId="{BCB12A8A-FBAD-534D-B7B7-883379CE166C}" type="parTrans" cxnId="{D108273B-0FA9-B545-9661-0AE90ED23406}">
      <dgm:prSet/>
      <dgm:spPr/>
      <dgm:t>
        <a:bodyPr/>
        <a:lstStyle/>
        <a:p>
          <a:endParaRPr lang="en-US"/>
        </a:p>
      </dgm:t>
    </dgm:pt>
    <dgm:pt modelId="{49A76EE7-BB23-544C-9DB2-3B789DD3C8C2}" type="sibTrans" cxnId="{D108273B-0FA9-B545-9661-0AE90ED23406}">
      <dgm:prSet/>
      <dgm:spPr/>
      <dgm:t>
        <a:bodyPr/>
        <a:lstStyle/>
        <a:p>
          <a:endParaRPr lang="en-US"/>
        </a:p>
      </dgm:t>
    </dgm:pt>
    <dgm:pt modelId="{1ADD0781-16A7-294C-AB7E-6F61C5287D5E}">
      <dgm:prSet phldrT="[Text]"/>
      <dgm:spPr/>
      <dgm:t>
        <a:bodyPr/>
        <a:lstStyle/>
        <a:p>
          <a:r>
            <a:rPr lang="en-US" dirty="0" smtClean="0"/>
            <a:t>Determine performance gaps and set targets</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634340FE-EF46-9C47-810E-37A5746EFECE}" type="pres">
      <dgm:prSet presAssocID="{BCB12A8A-FBAD-534D-B7B7-883379CE166C}" presName="parTrans" presStyleCnt="0"/>
      <dgm:spPr/>
    </dgm:pt>
    <dgm:pt modelId="{9049D021-9B48-F94B-9EB9-0CBB2D839A4A}" type="pres">
      <dgm:prSet presAssocID="{255F96EB-197E-0B45-9745-69909334135B}" presName="node" presStyleLbl="alignAccFollowNode1" presStyleIdx="2" presStyleCnt="6">
        <dgm:presLayoutVars>
          <dgm:bulletEnabled val="1"/>
        </dgm:presLayoutVars>
      </dgm:prSet>
      <dgm:spPr/>
      <dgm:t>
        <a:bodyPr/>
        <a:lstStyle/>
        <a:p>
          <a:endParaRPr lang="en-US"/>
        </a:p>
      </dgm:t>
    </dgm:pt>
    <dgm:pt modelId="{351CC6B1-CC72-4C42-92CE-26AFBE898164}" type="pres">
      <dgm:prSet presAssocID="{49A76EE7-BB23-544C-9DB2-3B789DD3C8C2}" presName="sibTrans" presStyleCnt="0"/>
      <dgm:spPr/>
    </dgm:pt>
    <dgm:pt modelId="{CE568735-D749-064D-9ADE-5E84B8294D43}" type="pres">
      <dgm:prSet presAssocID="{1ADD0781-16A7-294C-AB7E-6F61C5287D5E}"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573AA6ED-CEB4-4221-BE10-00FD3151B020}" type="presOf" srcId="{E4F91C87-636E-C94C-A52E-14F2218EEAB2}" destId="{184E1E63-D282-F74F-B790-58F2D2D9292A}"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ACA66598-0F8A-4401-A8C4-471C315614F1}" type="presOf" srcId="{4305469B-71DB-7D4D-8F16-2D139768FBF6}" destId="{1F1B8F88-1FE6-C04C-9FE2-824BBE078D0D}" srcOrd="0" destOrd="0" presId="urn:microsoft.com/office/officeart/2005/8/layout/lProcess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BB387109-072C-4A8C-B6D2-3EF2C324269F}" type="presOf" srcId="{904F0A8E-5248-1344-BFE2-293102497BF2}" destId="{F9EA30F1-083A-B940-B62D-BD21D7FB9C50}" srcOrd="0" destOrd="0" presId="urn:microsoft.com/office/officeart/2005/8/layout/lProcess3"/>
    <dgm:cxn modelId="{D108273B-0FA9-B545-9661-0AE90ED23406}" srcId="{E4F91C87-636E-C94C-A52E-14F2218EEAB2}" destId="{255F96EB-197E-0B45-9745-69909334135B}" srcOrd="0" destOrd="0" parTransId="{BCB12A8A-FBAD-534D-B7B7-883379CE166C}" sibTransId="{49A76EE7-BB23-544C-9DB2-3B789DD3C8C2}"/>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B7CF99EA-232B-4C9A-9156-C0987B1FD524}" type="presOf" srcId="{EE8A1DE2-1E76-BC48-938B-16CFC00B65E6}" destId="{944B8F21-D893-7E4C-BB1D-281450827FDB}" srcOrd="0" destOrd="0" presId="urn:microsoft.com/office/officeart/2005/8/layout/lProcess3"/>
    <dgm:cxn modelId="{9BBF9DFF-9EC6-4113-BF8D-8FF4BEE2AA38}" type="presOf" srcId="{F1BB39D3-5753-D348-9BA2-C6BDA2FAD566}" destId="{67391403-99E9-974D-A043-B380496381D5}" srcOrd="0" destOrd="0" presId="urn:microsoft.com/office/officeart/2005/8/layout/lProcess3"/>
    <dgm:cxn modelId="{2E0E3EF7-0C8E-4D56-B88C-9B2F00E2A038}" type="presOf" srcId="{C8417BBC-1BBE-2745-BF53-B4736CA1547F}" destId="{CDBAE053-5E25-0B45-A037-1FEB6017D8A6}" srcOrd="0" destOrd="0" presId="urn:microsoft.com/office/officeart/2005/8/layout/lProcess3"/>
    <dgm:cxn modelId="{D50479C3-180C-4396-851D-1566C7BC7143}" type="presOf" srcId="{0ECECB49-C6FC-CA4C-975A-ED3A20706618}" destId="{F2588C93-18A3-8849-BADE-CB3A2CCE3A5C}" srcOrd="0" destOrd="0" presId="urn:microsoft.com/office/officeart/2005/8/layout/lProcess3"/>
    <dgm:cxn modelId="{A01550E3-80CD-4DC5-8EE6-BCDB75273EB1}" type="presOf" srcId="{1ADD0781-16A7-294C-AB7E-6F61C5287D5E}" destId="{CE568735-D749-064D-9ADE-5E84B8294D43}" srcOrd="0" destOrd="0" presId="urn:microsoft.com/office/officeart/2005/8/layout/lProcess3"/>
    <dgm:cxn modelId="{52FB5398-2057-41B7-BB5B-ABCE990ABB4F}" type="presOf" srcId="{255F96EB-197E-0B45-9745-69909334135B}" destId="{9049D021-9B48-F94B-9EB9-0CBB2D839A4A}"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1" destOrd="0" parTransId="{9366E272-4148-F34B-83DB-EFD94119C819}" sibTransId="{727B64B7-53BE-3947-A57D-189254525FD8}"/>
    <dgm:cxn modelId="{1E78B375-6970-41A3-8F0B-619211FD16EA}" type="presOf" srcId="{84EBBEAF-276F-CB47-9BB1-5F382184889C}" destId="{9B01CAB8-3F95-ED48-AF44-EB2B487062D3}" srcOrd="0" destOrd="0" presId="urn:microsoft.com/office/officeart/2005/8/layout/lProcess3"/>
    <dgm:cxn modelId="{935F702F-3206-4662-A86E-C61367D0505D}" type="presParOf" srcId="{CDBAE053-5E25-0B45-A037-1FEB6017D8A6}" destId="{571FF22B-333A-E14A-B29F-D6313C574232}" srcOrd="0" destOrd="0" presId="urn:microsoft.com/office/officeart/2005/8/layout/lProcess3"/>
    <dgm:cxn modelId="{0CF22D5C-BEB5-49C4-B481-63E15BD87FD4}" type="presParOf" srcId="{571FF22B-333A-E14A-B29F-D6313C574232}" destId="{9B01CAB8-3F95-ED48-AF44-EB2B487062D3}" srcOrd="0" destOrd="0" presId="urn:microsoft.com/office/officeart/2005/8/layout/lProcess3"/>
    <dgm:cxn modelId="{E9606164-A3E4-45A1-AD93-149F0C16AFF8}" type="presParOf" srcId="{571FF22B-333A-E14A-B29F-D6313C574232}" destId="{23C59A53-072F-F241-A42E-B71BEE917F92}" srcOrd="1" destOrd="0" presId="urn:microsoft.com/office/officeart/2005/8/layout/lProcess3"/>
    <dgm:cxn modelId="{FB8B7E2A-9F6C-456F-B6B8-1D9DB7547F0D}" type="presParOf" srcId="{571FF22B-333A-E14A-B29F-D6313C574232}" destId="{F9EA30F1-083A-B940-B62D-BD21D7FB9C50}" srcOrd="2" destOrd="0" presId="urn:microsoft.com/office/officeart/2005/8/layout/lProcess3"/>
    <dgm:cxn modelId="{107D6AF1-8A7D-449C-9D52-D607B8D25671}" type="presParOf" srcId="{571FF22B-333A-E14A-B29F-D6313C574232}" destId="{7AF7AEFB-D592-754C-B216-5D5D4E5E82A1}" srcOrd="3" destOrd="0" presId="urn:microsoft.com/office/officeart/2005/8/layout/lProcess3"/>
    <dgm:cxn modelId="{A02570D0-2C8E-43E5-9F43-30202589700E}" type="presParOf" srcId="{571FF22B-333A-E14A-B29F-D6313C574232}" destId="{F2588C93-18A3-8849-BADE-CB3A2CCE3A5C}" srcOrd="4" destOrd="0" presId="urn:microsoft.com/office/officeart/2005/8/layout/lProcess3"/>
    <dgm:cxn modelId="{0A37E93D-22C8-4A59-A70E-4B98266B924F}" type="presParOf" srcId="{CDBAE053-5E25-0B45-A037-1FEB6017D8A6}" destId="{B8D959F0-33D3-8442-BB5B-4AEB905ABA71}" srcOrd="1" destOrd="0" presId="urn:microsoft.com/office/officeart/2005/8/layout/lProcess3"/>
    <dgm:cxn modelId="{6000CC0F-90AB-4BE9-92A8-1F4EC8BC42E5}" type="presParOf" srcId="{CDBAE053-5E25-0B45-A037-1FEB6017D8A6}" destId="{D0412D98-9816-9D4A-BBAF-5FF2C3476C26}" srcOrd="2" destOrd="0" presId="urn:microsoft.com/office/officeart/2005/8/layout/lProcess3"/>
    <dgm:cxn modelId="{DE87C439-5E87-48FF-A595-79A438FD2B06}" type="presParOf" srcId="{D0412D98-9816-9D4A-BBAF-5FF2C3476C26}" destId="{184E1E63-D282-F74F-B790-58F2D2D9292A}" srcOrd="0" destOrd="0" presId="urn:microsoft.com/office/officeart/2005/8/layout/lProcess3"/>
    <dgm:cxn modelId="{88A8AD8B-4856-4BD5-A288-0EFBE593A68A}" type="presParOf" srcId="{D0412D98-9816-9D4A-BBAF-5FF2C3476C26}" destId="{634340FE-EF46-9C47-810E-37A5746EFECE}" srcOrd="1" destOrd="0" presId="urn:microsoft.com/office/officeart/2005/8/layout/lProcess3"/>
    <dgm:cxn modelId="{60753C12-EFDE-4885-9464-EA9B6BBF5F8A}" type="presParOf" srcId="{D0412D98-9816-9D4A-BBAF-5FF2C3476C26}" destId="{9049D021-9B48-F94B-9EB9-0CBB2D839A4A}" srcOrd="2" destOrd="0" presId="urn:microsoft.com/office/officeart/2005/8/layout/lProcess3"/>
    <dgm:cxn modelId="{BAAE999D-879E-4BEE-B0F9-B145DE3669BC}" type="presParOf" srcId="{D0412D98-9816-9D4A-BBAF-5FF2C3476C26}" destId="{351CC6B1-CC72-4C42-92CE-26AFBE898164}" srcOrd="3" destOrd="0" presId="urn:microsoft.com/office/officeart/2005/8/layout/lProcess3"/>
    <dgm:cxn modelId="{64F66DEE-36C1-4AFB-B739-3B88728912FB}" type="presParOf" srcId="{D0412D98-9816-9D4A-BBAF-5FF2C3476C26}" destId="{CE568735-D749-064D-9ADE-5E84B8294D43}" srcOrd="4" destOrd="0" presId="urn:microsoft.com/office/officeart/2005/8/layout/lProcess3"/>
    <dgm:cxn modelId="{656B4F0B-C9B8-475C-8F01-27FA198A7472}" type="presParOf" srcId="{CDBAE053-5E25-0B45-A037-1FEB6017D8A6}" destId="{77FC8F7F-CF74-C44E-AA75-1564E887F491}" srcOrd="3" destOrd="0" presId="urn:microsoft.com/office/officeart/2005/8/layout/lProcess3"/>
    <dgm:cxn modelId="{271BB595-06D4-4866-B8B8-EB9B94D5BF75}" type="presParOf" srcId="{CDBAE053-5E25-0B45-A037-1FEB6017D8A6}" destId="{33B60079-CF36-8B43-A05B-913851F404A0}" srcOrd="4" destOrd="0" presId="urn:microsoft.com/office/officeart/2005/8/layout/lProcess3"/>
    <dgm:cxn modelId="{CE919E47-A327-4265-ABC7-BEC72F15D0FD}" type="presParOf" srcId="{33B60079-CF36-8B43-A05B-913851F404A0}" destId="{67391403-99E9-974D-A043-B380496381D5}" srcOrd="0" destOrd="0" presId="urn:microsoft.com/office/officeart/2005/8/layout/lProcess3"/>
    <dgm:cxn modelId="{C3B8A6FB-5208-4F9A-993B-3E1A7352AE53}" type="presParOf" srcId="{33B60079-CF36-8B43-A05B-913851F404A0}" destId="{411048EE-16E8-7442-A78D-F5EFC2008616}" srcOrd="1" destOrd="0" presId="urn:microsoft.com/office/officeart/2005/8/layout/lProcess3"/>
    <dgm:cxn modelId="{F3030B1C-A121-4C93-9C86-BAD034D5513A}" type="presParOf" srcId="{33B60079-CF36-8B43-A05B-913851F404A0}" destId="{944B8F21-D893-7E4C-BB1D-281450827FDB}" srcOrd="2" destOrd="0" presId="urn:microsoft.com/office/officeart/2005/8/layout/lProcess3"/>
    <dgm:cxn modelId="{81A5BEC8-2A7D-4AF4-9B37-38E7A0A043E6}" type="presParOf" srcId="{33B60079-CF36-8B43-A05B-913851F404A0}" destId="{16A6C935-AF0D-6747-8C7F-D365F7AE15D9}" srcOrd="3" destOrd="0" presId="urn:microsoft.com/office/officeart/2005/8/layout/lProcess3"/>
    <dgm:cxn modelId="{DFB67A52-049D-47E0-BD01-9441F86A2712}"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962D8527-15F8-46E7-92ED-5D570B2308AE}" type="presOf" srcId="{1ADD0781-16A7-294C-AB7E-6F61C5287D5E}" destId="{CE568735-D749-064D-9ADE-5E84B8294D43}" srcOrd="0" destOrd="0" presId="urn:microsoft.com/office/officeart/2005/8/layout/lProcess3"/>
    <dgm:cxn modelId="{1AD2181A-2491-4CC7-8623-EFF7D4E7E792}" type="presOf" srcId="{4305469B-71DB-7D4D-8F16-2D139768FBF6}" destId="{1F1B8F88-1FE6-C04C-9FE2-824BBE078D0D}" srcOrd="0" destOrd="0" presId="urn:microsoft.com/office/officeart/2005/8/layout/lProcess3"/>
    <dgm:cxn modelId="{C5FA8955-07F4-457A-A306-0AE484EE8653}" type="presOf" srcId="{84EBBEAF-276F-CB47-9BB1-5F382184889C}" destId="{9B01CAB8-3F95-ED48-AF44-EB2B487062D3}"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93960E0E-74CF-4068-9C79-5A962CD9B908}" type="presOf" srcId="{E4F91C87-636E-C94C-A52E-14F2218EEAB2}" destId="{184E1E63-D282-F74F-B790-58F2D2D9292A}" srcOrd="0" destOrd="0" presId="urn:microsoft.com/office/officeart/2005/8/layout/lProcess3"/>
    <dgm:cxn modelId="{84064037-B854-B646-9559-6765ED4803DC}" srcId="{C8417BBC-1BBE-2745-BF53-B4736CA1547F}" destId="{84EBBEAF-276F-CB47-9BB1-5F382184889C}" srcOrd="0" destOrd="0" parTransId="{425D26D5-C61F-1942-91A6-9E1D354469B3}" sibTransId="{C2E84058-438F-8D42-90A1-93C79F48A155}"/>
    <dgm:cxn modelId="{15E54836-78AB-4097-89BC-2A1E5612A9B6}" type="presOf" srcId="{C8417BBC-1BBE-2745-BF53-B4736CA1547F}" destId="{CDBAE053-5E25-0B45-A037-1FEB6017D8A6}" srcOrd="0" destOrd="0" presId="urn:microsoft.com/office/officeart/2005/8/layout/lProcess3"/>
    <dgm:cxn modelId="{37E23AB6-C27E-594B-A611-B16FBA9DF9D2}" srcId="{84EBBEAF-276F-CB47-9BB1-5F382184889C}" destId="{904F0A8E-5248-1344-BFE2-293102497BF2}" srcOrd="0" destOrd="0" parTransId="{830B1F5C-F964-1B46-8BAF-0164F7C457D1}" sibTransId="{264F4536-5C23-2540-8052-66FE541D8AF5}"/>
    <dgm:cxn modelId="{3750CFCC-7F98-4D90-9983-4F11F9AE9825}" type="presOf" srcId="{0BE0272D-07D1-48D7-B590-984B27312557}" destId="{E7942AEB-74F2-44FB-855A-0AA664333E98}"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1C504C7D-5C9D-4198-99EE-27C1B9156009}" type="presOf" srcId="{0ECECB49-C6FC-CA4C-975A-ED3A20706618}" destId="{F2588C93-18A3-8849-BADE-CB3A2CCE3A5C}" srcOrd="0" destOrd="0" presId="urn:microsoft.com/office/officeart/2005/8/layout/lProcess3"/>
    <dgm:cxn modelId="{F04A461C-44EC-469F-AC66-18F2F280AE85}" type="presOf" srcId="{F1BB39D3-5753-D348-9BA2-C6BDA2FAD566}" destId="{67391403-99E9-974D-A043-B380496381D5}" srcOrd="0" destOrd="0" presId="urn:microsoft.com/office/officeart/2005/8/layout/lProcess3"/>
    <dgm:cxn modelId="{983C6558-8C82-43DE-A418-6BFD2BAADAFC}" type="presOf" srcId="{EE8A1DE2-1E76-BC48-938B-16CFC00B65E6}" destId="{944B8F21-D893-7E4C-BB1D-281450827FDB}" srcOrd="0" destOrd="0" presId="urn:microsoft.com/office/officeart/2005/8/layout/lProcess3"/>
    <dgm:cxn modelId="{7DB16760-F907-4C2F-A556-FD5A6D720B22}" type="presOf" srcId="{904F0A8E-5248-1344-BFE2-293102497BF2}" destId="{F9EA30F1-083A-B940-B62D-BD21D7FB9C50}"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0" destOrd="0" parTransId="{9366E272-4148-F34B-83DB-EFD94119C819}" sibTransId="{727B64B7-53BE-3947-A57D-189254525FD8}"/>
    <dgm:cxn modelId="{F9E6E973-2AE0-4798-B6AF-DE0F1B23956F}" type="presParOf" srcId="{CDBAE053-5E25-0B45-A037-1FEB6017D8A6}" destId="{571FF22B-333A-E14A-B29F-D6313C574232}" srcOrd="0" destOrd="0" presId="urn:microsoft.com/office/officeart/2005/8/layout/lProcess3"/>
    <dgm:cxn modelId="{368F4A95-948F-4AC6-B34D-21BE9629B307}" type="presParOf" srcId="{571FF22B-333A-E14A-B29F-D6313C574232}" destId="{9B01CAB8-3F95-ED48-AF44-EB2B487062D3}" srcOrd="0" destOrd="0" presId="urn:microsoft.com/office/officeart/2005/8/layout/lProcess3"/>
    <dgm:cxn modelId="{644145F2-CBD5-43A6-9E86-CF5A9A4DBADA}" type="presParOf" srcId="{571FF22B-333A-E14A-B29F-D6313C574232}" destId="{23C59A53-072F-F241-A42E-B71BEE917F92}" srcOrd="1" destOrd="0" presId="urn:microsoft.com/office/officeart/2005/8/layout/lProcess3"/>
    <dgm:cxn modelId="{DF87E33F-3910-458A-82B9-1EB1B2F7B1EF}" type="presParOf" srcId="{571FF22B-333A-E14A-B29F-D6313C574232}" destId="{F9EA30F1-083A-B940-B62D-BD21D7FB9C50}" srcOrd="2" destOrd="0" presId="urn:microsoft.com/office/officeart/2005/8/layout/lProcess3"/>
    <dgm:cxn modelId="{379F8199-7FC9-4D5C-9558-97EAC3E88181}" type="presParOf" srcId="{571FF22B-333A-E14A-B29F-D6313C574232}" destId="{7AF7AEFB-D592-754C-B216-5D5D4E5E82A1}" srcOrd="3" destOrd="0" presId="urn:microsoft.com/office/officeart/2005/8/layout/lProcess3"/>
    <dgm:cxn modelId="{94690285-1974-4D26-AA3C-927DBD2A1381}" type="presParOf" srcId="{571FF22B-333A-E14A-B29F-D6313C574232}" destId="{F2588C93-18A3-8849-BADE-CB3A2CCE3A5C}" srcOrd="4" destOrd="0" presId="urn:microsoft.com/office/officeart/2005/8/layout/lProcess3"/>
    <dgm:cxn modelId="{054C1E28-A619-44BD-B53A-CF86068AD91C}" type="presParOf" srcId="{CDBAE053-5E25-0B45-A037-1FEB6017D8A6}" destId="{B8D959F0-33D3-8442-BB5B-4AEB905ABA71}" srcOrd="1" destOrd="0" presId="urn:microsoft.com/office/officeart/2005/8/layout/lProcess3"/>
    <dgm:cxn modelId="{CB1C73EF-0273-4C00-B503-EB9B6E3CB9FB}" type="presParOf" srcId="{CDBAE053-5E25-0B45-A037-1FEB6017D8A6}" destId="{D0412D98-9816-9D4A-BBAF-5FF2C3476C26}" srcOrd="2" destOrd="0" presId="urn:microsoft.com/office/officeart/2005/8/layout/lProcess3"/>
    <dgm:cxn modelId="{39CF3768-3EE9-4A38-B08D-FC92174C3330}" type="presParOf" srcId="{D0412D98-9816-9D4A-BBAF-5FF2C3476C26}" destId="{184E1E63-D282-F74F-B790-58F2D2D9292A}" srcOrd="0" destOrd="0" presId="urn:microsoft.com/office/officeart/2005/8/layout/lProcess3"/>
    <dgm:cxn modelId="{9AB11CCE-6166-43D2-8DC9-0FA31EEB0A92}" type="presParOf" srcId="{D0412D98-9816-9D4A-BBAF-5FF2C3476C26}" destId="{0C62AF8C-59D2-4833-AA4D-1DA3793DEE69}" srcOrd="1" destOrd="0" presId="urn:microsoft.com/office/officeart/2005/8/layout/lProcess3"/>
    <dgm:cxn modelId="{4B6EA9BC-8204-4F1D-887E-222FCDDE5754}" type="presParOf" srcId="{D0412D98-9816-9D4A-BBAF-5FF2C3476C26}" destId="{CE568735-D749-064D-9ADE-5E84B8294D43}" srcOrd="2" destOrd="0" presId="urn:microsoft.com/office/officeart/2005/8/layout/lProcess3"/>
    <dgm:cxn modelId="{3192B3E2-7699-42DD-AFDD-82662BFE57E8}" type="presParOf" srcId="{D0412D98-9816-9D4A-BBAF-5FF2C3476C26}" destId="{6442A2AA-6D71-436E-9DF6-2CA23BD07C6C}" srcOrd="3" destOrd="0" presId="urn:microsoft.com/office/officeart/2005/8/layout/lProcess3"/>
    <dgm:cxn modelId="{C4D26C1F-6054-4281-9B36-7118FA73FA2A}" type="presParOf" srcId="{D0412D98-9816-9D4A-BBAF-5FF2C3476C26}" destId="{E7942AEB-74F2-44FB-855A-0AA664333E98}" srcOrd="4" destOrd="0" presId="urn:microsoft.com/office/officeart/2005/8/layout/lProcess3"/>
    <dgm:cxn modelId="{85AE0174-CAF8-45C9-929C-4BCBB834264B}" type="presParOf" srcId="{CDBAE053-5E25-0B45-A037-1FEB6017D8A6}" destId="{77FC8F7F-CF74-C44E-AA75-1564E887F491}" srcOrd="3" destOrd="0" presId="urn:microsoft.com/office/officeart/2005/8/layout/lProcess3"/>
    <dgm:cxn modelId="{D8683726-C36D-4ED6-A3BC-41DFDE244001}" type="presParOf" srcId="{CDBAE053-5E25-0B45-A037-1FEB6017D8A6}" destId="{33B60079-CF36-8B43-A05B-913851F404A0}" srcOrd="4" destOrd="0" presId="urn:microsoft.com/office/officeart/2005/8/layout/lProcess3"/>
    <dgm:cxn modelId="{9D789667-B55A-44AB-90A5-0797C7680698}" type="presParOf" srcId="{33B60079-CF36-8B43-A05B-913851F404A0}" destId="{67391403-99E9-974D-A043-B380496381D5}" srcOrd="0" destOrd="0" presId="urn:microsoft.com/office/officeart/2005/8/layout/lProcess3"/>
    <dgm:cxn modelId="{C5032046-9922-40A3-9D3A-BB72802C9CB2}" type="presParOf" srcId="{33B60079-CF36-8B43-A05B-913851F404A0}" destId="{411048EE-16E8-7442-A78D-F5EFC2008616}" srcOrd="1" destOrd="0" presId="urn:microsoft.com/office/officeart/2005/8/layout/lProcess3"/>
    <dgm:cxn modelId="{831283C3-A21E-4A93-A5F6-DABD92D23BC9}" type="presParOf" srcId="{33B60079-CF36-8B43-A05B-913851F404A0}" destId="{944B8F21-D893-7E4C-BB1D-281450827FDB}" srcOrd="2" destOrd="0" presId="urn:microsoft.com/office/officeart/2005/8/layout/lProcess3"/>
    <dgm:cxn modelId="{5F664F82-8A87-45EF-A382-7F3ADA9D3DF9}" type="presParOf" srcId="{33B60079-CF36-8B43-A05B-913851F404A0}" destId="{16A6C935-AF0D-6747-8C7F-D365F7AE15D9}" srcOrd="3" destOrd="0" presId="urn:microsoft.com/office/officeart/2005/8/layout/lProcess3"/>
    <dgm:cxn modelId="{50563D14-EF57-4E90-B23B-05D38D3EB854}"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5DE5815B-E840-468C-AE13-D3EC5D347741}" type="presOf" srcId="{1ADD0781-16A7-294C-AB7E-6F61C5287D5E}" destId="{CE568735-D749-064D-9ADE-5E84B8294D43}" srcOrd="0" destOrd="0" presId="urn:microsoft.com/office/officeart/2005/8/layout/lProcess3"/>
    <dgm:cxn modelId="{1D189FF5-17DD-4DC0-A90D-14CF10F8FBAD}" type="presOf" srcId="{4305469B-71DB-7D4D-8F16-2D139768FBF6}" destId="{1F1B8F88-1FE6-C04C-9FE2-824BBE078D0D}"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61B4F3AC-ED8E-4631-AB86-1E14E60A5BC7}" type="presOf" srcId="{E4F91C87-636E-C94C-A52E-14F2218EEAB2}" destId="{184E1E63-D282-F74F-B790-58F2D2D9292A}" srcOrd="0" destOrd="0" presId="urn:microsoft.com/office/officeart/2005/8/layout/lProcess3"/>
    <dgm:cxn modelId="{B01BAAEE-C23A-4CAB-B192-91DEADE23E91}" type="presOf" srcId="{84EBBEAF-276F-CB47-9BB1-5F382184889C}" destId="{9B01CAB8-3F95-ED48-AF44-EB2B487062D3}" srcOrd="0" destOrd="0" presId="urn:microsoft.com/office/officeart/2005/8/layout/lProcess3"/>
    <dgm:cxn modelId="{6276C1CA-3E20-4ECA-9F93-5092CFB51362}" type="presOf" srcId="{C8417BBC-1BBE-2745-BF53-B4736CA1547F}" destId="{CDBAE053-5E25-0B45-A037-1FEB6017D8A6}"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4E9DE78D-0CA0-4D91-A6F4-6AAD0B2A3648}" type="presOf" srcId="{F1BB39D3-5753-D348-9BA2-C6BDA2FAD566}" destId="{67391403-99E9-974D-A043-B380496381D5}" srcOrd="0" destOrd="0" presId="urn:microsoft.com/office/officeart/2005/8/layout/lProcess3"/>
    <dgm:cxn modelId="{37DD8D02-E2E4-4885-B616-218E2DC49634}" type="presOf" srcId="{EE8A1DE2-1E76-BC48-938B-16CFC00B65E6}" destId="{944B8F21-D893-7E4C-BB1D-281450827FDB}"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E6C91C36-D7F5-43D0-B601-EDDA8BC45987}" type="presOf" srcId="{0ECECB49-C6FC-CA4C-975A-ED3A20706618}" destId="{F2588C93-18A3-8849-BADE-CB3A2CCE3A5C}"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DF06BDF2-D9AF-4E46-9132-FA91223A2C0C}" type="presOf" srcId="{0BE0272D-07D1-48D7-B590-984B27312557}" destId="{E7942AEB-74F2-44FB-855A-0AA664333E98}" srcOrd="0" destOrd="0" presId="urn:microsoft.com/office/officeart/2005/8/layout/lProcess3"/>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0" destOrd="0" parTransId="{9366E272-4148-F34B-83DB-EFD94119C819}" sibTransId="{727B64B7-53BE-3947-A57D-189254525FD8}"/>
    <dgm:cxn modelId="{CEAD5A11-A585-484F-ACA6-5683D9B64C2D}" type="presOf" srcId="{904F0A8E-5248-1344-BFE2-293102497BF2}" destId="{F9EA30F1-083A-B940-B62D-BD21D7FB9C50}" srcOrd="0" destOrd="0" presId="urn:microsoft.com/office/officeart/2005/8/layout/lProcess3"/>
    <dgm:cxn modelId="{9A58B6AC-2131-4BA9-A603-FA06E3EA4378}" type="presParOf" srcId="{CDBAE053-5E25-0B45-A037-1FEB6017D8A6}" destId="{571FF22B-333A-E14A-B29F-D6313C574232}" srcOrd="0" destOrd="0" presId="urn:microsoft.com/office/officeart/2005/8/layout/lProcess3"/>
    <dgm:cxn modelId="{0D35C7CF-B19E-4BD2-9F6B-A3E4D5CF2337}" type="presParOf" srcId="{571FF22B-333A-E14A-B29F-D6313C574232}" destId="{9B01CAB8-3F95-ED48-AF44-EB2B487062D3}" srcOrd="0" destOrd="0" presId="urn:microsoft.com/office/officeart/2005/8/layout/lProcess3"/>
    <dgm:cxn modelId="{9C696079-DD66-4920-91AE-59987347D0F1}" type="presParOf" srcId="{571FF22B-333A-E14A-B29F-D6313C574232}" destId="{23C59A53-072F-F241-A42E-B71BEE917F92}" srcOrd="1" destOrd="0" presId="urn:microsoft.com/office/officeart/2005/8/layout/lProcess3"/>
    <dgm:cxn modelId="{31169282-C9DD-42F7-A1CC-909AD4E11BA1}" type="presParOf" srcId="{571FF22B-333A-E14A-B29F-D6313C574232}" destId="{F9EA30F1-083A-B940-B62D-BD21D7FB9C50}" srcOrd="2" destOrd="0" presId="urn:microsoft.com/office/officeart/2005/8/layout/lProcess3"/>
    <dgm:cxn modelId="{1B9B2DD6-CC70-45B2-8D27-FB00932886EB}" type="presParOf" srcId="{571FF22B-333A-E14A-B29F-D6313C574232}" destId="{7AF7AEFB-D592-754C-B216-5D5D4E5E82A1}" srcOrd="3" destOrd="0" presId="urn:microsoft.com/office/officeart/2005/8/layout/lProcess3"/>
    <dgm:cxn modelId="{E35AE52C-68D1-464B-9D18-D9F294F77AF5}" type="presParOf" srcId="{571FF22B-333A-E14A-B29F-D6313C574232}" destId="{F2588C93-18A3-8849-BADE-CB3A2CCE3A5C}" srcOrd="4" destOrd="0" presId="urn:microsoft.com/office/officeart/2005/8/layout/lProcess3"/>
    <dgm:cxn modelId="{FD599FF2-12FF-4089-812B-A7AF52FA882C}" type="presParOf" srcId="{CDBAE053-5E25-0B45-A037-1FEB6017D8A6}" destId="{B8D959F0-33D3-8442-BB5B-4AEB905ABA71}" srcOrd="1" destOrd="0" presId="urn:microsoft.com/office/officeart/2005/8/layout/lProcess3"/>
    <dgm:cxn modelId="{0C204960-9D7A-4317-8D13-89B9488A02BB}" type="presParOf" srcId="{CDBAE053-5E25-0B45-A037-1FEB6017D8A6}" destId="{D0412D98-9816-9D4A-BBAF-5FF2C3476C26}" srcOrd="2" destOrd="0" presId="urn:microsoft.com/office/officeart/2005/8/layout/lProcess3"/>
    <dgm:cxn modelId="{56ED956A-3E67-46C9-A82F-2FD6533A4042}" type="presParOf" srcId="{D0412D98-9816-9D4A-BBAF-5FF2C3476C26}" destId="{184E1E63-D282-F74F-B790-58F2D2D9292A}" srcOrd="0" destOrd="0" presId="urn:microsoft.com/office/officeart/2005/8/layout/lProcess3"/>
    <dgm:cxn modelId="{28AA47DA-DA17-4C53-9C07-C66D12F34F26}" type="presParOf" srcId="{D0412D98-9816-9D4A-BBAF-5FF2C3476C26}" destId="{0C62AF8C-59D2-4833-AA4D-1DA3793DEE69}" srcOrd="1" destOrd="0" presId="urn:microsoft.com/office/officeart/2005/8/layout/lProcess3"/>
    <dgm:cxn modelId="{4AF3163B-B15C-4ECC-8909-63200E12295F}" type="presParOf" srcId="{D0412D98-9816-9D4A-BBAF-5FF2C3476C26}" destId="{CE568735-D749-064D-9ADE-5E84B8294D43}" srcOrd="2" destOrd="0" presId="urn:microsoft.com/office/officeart/2005/8/layout/lProcess3"/>
    <dgm:cxn modelId="{0D8419F3-B13C-4CBE-8625-6BE7E2D8044E}" type="presParOf" srcId="{D0412D98-9816-9D4A-BBAF-5FF2C3476C26}" destId="{6442A2AA-6D71-436E-9DF6-2CA23BD07C6C}" srcOrd="3" destOrd="0" presId="urn:microsoft.com/office/officeart/2005/8/layout/lProcess3"/>
    <dgm:cxn modelId="{6DABB609-404A-4E56-960B-FB39938349CF}" type="presParOf" srcId="{D0412D98-9816-9D4A-BBAF-5FF2C3476C26}" destId="{E7942AEB-74F2-44FB-855A-0AA664333E98}" srcOrd="4" destOrd="0" presId="urn:microsoft.com/office/officeart/2005/8/layout/lProcess3"/>
    <dgm:cxn modelId="{04D1808C-295A-4606-8DB9-A1F9D976E7E3}" type="presParOf" srcId="{CDBAE053-5E25-0B45-A037-1FEB6017D8A6}" destId="{77FC8F7F-CF74-C44E-AA75-1564E887F491}" srcOrd="3" destOrd="0" presId="urn:microsoft.com/office/officeart/2005/8/layout/lProcess3"/>
    <dgm:cxn modelId="{2136268B-109A-40BC-A04D-04CE8D1F1B34}" type="presParOf" srcId="{CDBAE053-5E25-0B45-A037-1FEB6017D8A6}" destId="{33B60079-CF36-8B43-A05B-913851F404A0}" srcOrd="4" destOrd="0" presId="urn:microsoft.com/office/officeart/2005/8/layout/lProcess3"/>
    <dgm:cxn modelId="{0757309C-479B-4AB9-BD4F-A72AE299E511}" type="presParOf" srcId="{33B60079-CF36-8B43-A05B-913851F404A0}" destId="{67391403-99E9-974D-A043-B380496381D5}" srcOrd="0" destOrd="0" presId="urn:microsoft.com/office/officeart/2005/8/layout/lProcess3"/>
    <dgm:cxn modelId="{19C13FC0-501A-4A20-AB03-DCB037289FF8}" type="presParOf" srcId="{33B60079-CF36-8B43-A05B-913851F404A0}" destId="{411048EE-16E8-7442-A78D-F5EFC2008616}" srcOrd="1" destOrd="0" presId="urn:microsoft.com/office/officeart/2005/8/layout/lProcess3"/>
    <dgm:cxn modelId="{720079BA-F432-4C41-B46E-4BE7A4DB7972}" type="presParOf" srcId="{33B60079-CF36-8B43-A05B-913851F404A0}" destId="{944B8F21-D893-7E4C-BB1D-281450827FDB}" srcOrd="2" destOrd="0" presId="urn:microsoft.com/office/officeart/2005/8/layout/lProcess3"/>
    <dgm:cxn modelId="{520A9CCC-D29C-46EB-BB45-691F83473C26}" type="presParOf" srcId="{33B60079-CF36-8B43-A05B-913851F404A0}" destId="{16A6C935-AF0D-6747-8C7F-D365F7AE15D9}" srcOrd="3" destOrd="0" presId="urn:microsoft.com/office/officeart/2005/8/layout/lProcess3"/>
    <dgm:cxn modelId="{C7436AC9-36CD-4859-ADF7-F6978E9214ED}"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ACE619BB-81FF-4F8D-8089-FC2BA8751C2F}" type="presOf" srcId="{C8417BBC-1BBE-2745-BF53-B4736CA1547F}" destId="{CDBAE053-5E25-0B45-A037-1FEB6017D8A6}" srcOrd="0" destOrd="0" presId="urn:microsoft.com/office/officeart/2005/8/layout/lProcess3"/>
    <dgm:cxn modelId="{45E620FD-BB54-C043-83B7-C49019CE9E26}" srcId="{E4F91C87-636E-C94C-A52E-14F2218EEAB2}" destId="{1ADD0781-16A7-294C-AB7E-6F61C5287D5E}" srcOrd="0" destOrd="0" parTransId="{9366E272-4148-F34B-83DB-EFD94119C819}" sibTransId="{727B64B7-53BE-3947-A57D-189254525FD8}"/>
    <dgm:cxn modelId="{6D868655-8FE0-044F-AA42-D4BC4C3A924C}" srcId="{F1BB39D3-5753-D348-9BA2-C6BDA2FAD566}" destId="{EE8A1DE2-1E76-BC48-938B-16CFC00B65E6}" srcOrd="0" destOrd="0" parTransId="{F49F08E5-10A3-7C43-B889-D487AC262EB3}" sibTransId="{CD1545D7-98E4-3443-B99B-737B7E0C6881}"/>
    <dgm:cxn modelId="{37E23AB6-C27E-594B-A611-B16FBA9DF9D2}" srcId="{84EBBEAF-276F-CB47-9BB1-5F382184889C}" destId="{904F0A8E-5248-1344-BFE2-293102497BF2}" srcOrd="0" destOrd="0" parTransId="{830B1F5C-F964-1B46-8BAF-0164F7C457D1}" sibTransId="{264F4536-5C23-2540-8052-66FE541D8AF5}"/>
    <dgm:cxn modelId="{7F07D9CB-7B59-4A44-BA9F-C19EA9F000A4}" type="presOf" srcId="{0BE0272D-07D1-48D7-B590-984B27312557}" destId="{E7942AEB-74F2-44FB-855A-0AA664333E98}" srcOrd="0" destOrd="0" presId="urn:microsoft.com/office/officeart/2005/8/layout/lProcess3"/>
    <dgm:cxn modelId="{C05DD644-9B6E-4A5B-910F-37784A42B4DF}" type="presOf" srcId="{904F0A8E-5248-1344-BFE2-293102497BF2}" destId="{F9EA30F1-083A-B940-B62D-BD21D7FB9C50}"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21BB4036-E0CB-F34E-805F-345BE85D8EDE}" srcId="{84EBBEAF-276F-CB47-9BB1-5F382184889C}" destId="{0ECECB49-C6FC-CA4C-975A-ED3A20706618}" srcOrd="1" destOrd="0" parTransId="{EF306128-7CEE-3F41-8EA8-22F62913E162}" sibTransId="{E165FE57-D8AF-3A41-B0D4-F96B381F629C}"/>
    <dgm:cxn modelId="{48FE4E72-9CEB-D84C-8F46-31731E11BE57}" srcId="{C8417BBC-1BBE-2745-BF53-B4736CA1547F}" destId="{F1BB39D3-5753-D348-9BA2-C6BDA2FAD566}" srcOrd="2" destOrd="0" parTransId="{B8045817-E1FC-234B-AA6B-92D503945E3D}" sibTransId="{973CB9B8-CC62-A740-82D0-664E32CF3BD3}"/>
    <dgm:cxn modelId="{5BDD79F9-BF20-4A43-8C95-12E80E4AF4E4}" type="presOf" srcId="{1ADD0781-16A7-294C-AB7E-6F61C5287D5E}" destId="{CE568735-D749-064D-9ADE-5E84B8294D43}" srcOrd="0" destOrd="0" presId="urn:microsoft.com/office/officeart/2005/8/layout/lProcess3"/>
    <dgm:cxn modelId="{F806CDF8-C5AA-4B63-926D-BAFA275072F3}" type="presOf" srcId="{E4F91C87-636E-C94C-A52E-14F2218EEAB2}" destId="{184E1E63-D282-F74F-B790-58F2D2D9292A}" srcOrd="0" destOrd="0" presId="urn:microsoft.com/office/officeart/2005/8/layout/lProcess3"/>
    <dgm:cxn modelId="{A8444F2A-FBBF-4656-9A00-5DF58A44DF43}" type="presOf" srcId="{F1BB39D3-5753-D348-9BA2-C6BDA2FAD566}" destId="{67391403-99E9-974D-A043-B380496381D5}"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84064037-B854-B646-9559-6765ED4803DC}" srcId="{C8417BBC-1BBE-2745-BF53-B4736CA1547F}" destId="{84EBBEAF-276F-CB47-9BB1-5F382184889C}" srcOrd="0" destOrd="0" parTransId="{425D26D5-C61F-1942-91A6-9E1D354469B3}" sibTransId="{C2E84058-438F-8D42-90A1-93C79F48A155}"/>
    <dgm:cxn modelId="{63C80B30-1095-404F-906B-75D8963C3A3F}" type="presOf" srcId="{84EBBEAF-276F-CB47-9BB1-5F382184889C}" destId="{9B01CAB8-3F95-ED48-AF44-EB2B487062D3}" srcOrd="0" destOrd="0" presId="urn:microsoft.com/office/officeart/2005/8/layout/lProcess3"/>
    <dgm:cxn modelId="{3B5B281D-EC51-4795-92BF-5F249897A0EB}" type="presOf" srcId="{0ECECB49-C6FC-CA4C-975A-ED3A20706618}" destId="{F2588C93-18A3-8849-BADE-CB3A2CCE3A5C}" srcOrd="0" destOrd="0" presId="urn:microsoft.com/office/officeart/2005/8/layout/lProcess3"/>
    <dgm:cxn modelId="{F610806E-2857-4764-BD83-DEA781E9D3FB}" type="presOf" srcId="{4305469B-71DB-7D4D-8F16-2D139768FBF6}" destId="{1F1B8F88-1FE6-C04C-9FE2-824BBE078D0D}" srcOrd="0" destOrd="0" presId="urn:microsoft.com/office/officeart/2005/8/layout/lProcess3"/>
    <dgm:cxn modelId="{5F058C55-0CAA-4C65-9680-536C6D7AAE0C}" type="presOf" srcId="{EE8A1DE2-1E76-BC48-938B-16CFC00B65E6}" destId="{944B8F21-D893-7E4C-BB1D-281450827FDB}"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B97F7453-B9C9-4079-8CD5-B2D386298FFB}" type="presParOf" srcId="{CDBAE053-5E25-0B45-A037-1FEB6017D8A6}" destId="{571FF22B-333A-E14A-B29F-D6313C574232}" srcOrd="0" destOrd="0" presId="urn:microsoft.com/office/officeart/2005/8/layout/lProcess3"/>
    <dgm:cxn modelId="{C7E53267-D76D-41E5-9501-92356C60DD48}" type="presParOf" srcId="{571FF22B-333A-E14A-B29F-D6313C574232}" destId="{9B01CAB8-3F95-ED48-AF44-EB2B487062D3}" srcOrd="0" destOrd="0" presId="urn:microsoft.com/office/officeart/2005/8/layout/lProcess3"/>
    <dgm:cxn modelId="{DAE2A2B7-6E2E-42FC-BD31-BF7ED910BF49}" type="presParOf" srcId="{571FF22B-333A-E14A-B29F-D6313C574232}" destId="{23C59A53-072F-F241-A42E-B71BEE917F92}" srcOrd="1" destOrd="0" presId="urn:microsoft.com/office/officeart/2005/8/layout/lProcess3"/>
    <dgm:cxn modelId="{F37F4F09-5A90-47C5-88E2-9B9B95EA9E45}" type="presParOf" srcId="{571FF22B-333A-E14A-B29F-D6313C574232}" destId="{F9EA30F1-083A-B940-B62D-BD21D7FB9C50}" srcOrd="2" destOrd="0" presId="urn:microsoft.com/office/officeart/2005/8/layout/lProcess3"/>
    <dgm:cxn modelId="{FBDE6E59-D84D-45F9-92FE-ACD8217B495E}" type="presParOf" srcId="{571FF22B-333A-E14A-B29F-D6313C574232}" destId="{7AF7AEFB-D592-754C-B216-5D5D4E5E82A1}" srcOrd="3" destOrd="0" presId="urn:microsoft.com/office/officeart/2005/8/layout/lProcess3"/>
    <dgm:cxn modelId="{9500BC1C-309B-450B-9A48-3940232237C4}" type="presParOf" srcId="{571FF22B-333A-E14A-B29F-D6313C574232}" destId="{F2588C93-18A3-8849-BADE-CB3A2CCE3A5C}" srcOrd="4" destOrd="0" presId="urn:microsoft.com/office/officeart/2005/8/layout/lProcess3"/>
    <dgm:cxn modelId="{9AE0FE3F-3054-4987-9405-E95DD04B89C4}" type="presParOf" srcId="{CDBAE053-5E25-0B45-A037-1FEB6017D8A6}" destId="{B8D959F0-33D3-8442-BB5B-4AEB905ABA71}" srcOrd="1" destOrd="0" presId="urn:microsoft.com/office/officeart/2005/8/layout/lProcess3"/>
    <dgm:cxn modelId="{4ADCFF9D-8F3F-4FF9-951B-E499006E3727}" type="presParOf" srcId="{CDBAE053-5E25-0B45-A037-1FEB6017D8A6}" destId="{D0412D98-9816-9D4A-BBAF-5FF2C3476C26}" srcOrd="2" destOrd="0" presId="urn:microsoft.com/office/officeart/2005/8/layout/lProcess3"/>
    <dgm:cxn modelId="{1BBF21EB-BC68-497E-8D7D-BCE1F05DC541}" type="presParOf" srcId="{D0412D98-9816-9D4A-BBAF-5FF2C3476C26}" destId="{184E1E63-D282-F74F-B790-58F2D2D9292A}" srcOrd="0" destOrd="0" presId="urn:microsoft.com/office/officeart/2005/8/layout/lProcess3"/>
    <dgm:cxn modelId="{B08167EA-DE1B-4BC7-AD2B-E583B879C221}" type="presParOf" srcId="{D0412D98-9816-9D4A-BBAF-5FF2C3476C26}" destId="{0C62AF8C-59D2-4833-AA4D-1DA3793DEE69}" srcOrd="1" destOrd="0" presId="urn:microsoft.com/office/officeart/2005/8/layout/lProcess3"/>
    <dgm:cxn modelId="{5873936C-49A9-4410-A2A6-04EFE4202313}" type="presParOf" srcId="{D0412D98-9816-9D4A-BBAF-5FF2C3476C26}" destId="{CE568735-D749-064D-9ADE-5E84B8294D43}" srcOrd="2" destOrd="0" presId="urn:microsoft.com/office/officeart/2005/8/layout/lProcess3"/>
    <dgm:cxn modelId="{C8104F36-A87A-49A2-9CE8-DA5ACA3FBD1D}" type="presParOf" srcId="{D0412D98-9816-9D4A-BBAF-5FF2C3476C26}" destId="{6442A2AA-6D71-436E-9DF6-2CA23BD07C6C}" srcOrd="3" destOrd="0" presId="urn:microsoft.com/office/officeart/2005/8/layout/lProcess3"/>
    <dgm:cxn modelId="{0E8230F0-CBBE-4337-B46B-763FC28A9EAB}" type="presParOf" srcId="{D0412D98-9816-9D4A-BBAF-5FF2C3476C26}" destId="{E7942AEB-74F2-44FB-855A-0AA664333E98}" srcOrd="4" destOrd="0" presId="urn:microsoft.com/office/officeart/2005/8/layout/lProcess3"/>
    <dgm:cxn modelId="{DFBB5914-81A4-4CF9-BAAC-8C30E8E11FEB}" type="presParOf" srcId="{CDBAE053-5E25-0B45-A037-1FEB6017D8A6}" destId="{77FC8F7F-CF74-C44E-AA75-1564E887F491}" srcOrd="3" destOrd="0" presId="urn:microsoft.com/office/officeart/2005/8/layout/lProcess3"/>
    <dgm:cxn modelId="{5D002D31-18F4-4991-8CB1-5B09C9D79868}" type="presParOf" srcId="{CDBAE053-5E25-0B45-A037-1FEB6017D8A6}" destId="{33B60079-CF36-8B43-A05B-913851F404A0}" srcOrd="4" destOrd="0" presId="urn:microsoft.com/office/officeart/2005/8/layout/lProcess3"/>
    <dgm:cxn modelId="{035CE513-F4D2-40EC-BD80-6A13B0B92C1E}" type="presParOf" srcId="{33B60079-CF36-8B43-A05B-913851F404A0}" destId="{67391403-99E9-974D-A043-B380496381D5}" srcOrd="0" destOrd="0" presId="urn:microsoft.com/office/officeart/2005/8/layout/lProcess3"/>
    <dgm:cxn modelId="{7081A421-17EE-4BAB-975D-FB0E79245390}" type="presParOf" srcId="{33B60079-CF36-8B43-A05B-913851F404A0}" destId="{411048EE-16E8-7442-A78D-F5EFC2008616}" srcOrd="1" destOrd="0" presId="urn:microsoft.com/office/officeart/2005/8/layout/lProcess3"/>
    <dgm:cxn modelId="{18E8BB4F-1BCA-42C2-B443-8A59C94F3030}" type="presParOf" srcId="{33B60079-CF36-8B43-A05B-913851F404A0}" destId="{944B8F21-D893-7E4C-BB1D-281450827FDB}" srcOrd="2" destOrd="0" presId="urn:microsoft.com/office/officeart/2005/8/layout/lProcess3"/>
    <dgm:cxn modelId="{0738E8C3-DD8A-4303-93FC-C5D936B17BF9}" type="presParOf" srcId="{33B60079-CF36-8B43-A05B-913851F404A0}" destId="{16A6C935-AF0D-6747-8C7F-D365F7AE15D9}" srcOrd="3" destOrd="0" presId="urn:microsoft.com/office/officeart/2005/8/layout/lProcess3"/>
    <dgm:cxn modelId="{8D786360-DBFD-43E9-87EC-DF3B94060ECD}"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863A7784-7C86-449E-B927-1CD8C0461409}" type="presOf" srcId="{4305469B-71DB-7D4D-8F16-2D139768FBF6}" destId="{1F1B8F88-1FE6-C04C-9FE2-824BBE078D0D}" srcOrd="0" destOrd="0" presId="urn:microsoft.com/office/officeart/2005/8/layout/lProcess3"/>
    <dgm:cxn modelId="{28A4F8CE-951A-4702-AE8C-846ADE86D9E0}" type="presOf" srcId="{F1BB39D3-5753-D348-9BA2-C6BDA2FAD566}" destId="{67391403-99E9-974D-A043-B380496381D5}" srcOrd="0" destOrd="0" presId="urn:microsoft.com/office/officeart/2005/8/layout/lProcess3"/>
    <dgm:cxn modelId="{AF2EBB87-6137-485E-85D0-976367CAC585}" type="presOf" srcId="{EE8A1DE2-1E76-BC48-938B-16CFC00B65E6}" destId="{944B8F21-D893-7E4C-BB1D-281450827FDB}" srcOrd="0" destOrd="0" presId="urn:microsoft.com/office/officeart/2005/8/layout/lProcess3"/>
    <dgm:cxn modelId="{D91AF167-223A-4DAE-89EC-CC69C43FFE50}" type="presOf" srcId="{84EBBEAF-276F-CB47-9BB1-5F382184889C}" destId="{9B01CAB8-3F95-ED48-AF44-EB2B487062D3}" srcOrd="0" destOrd="0" presId="urn:microsoft.com/office/officeart/2005/8/layout/lProcess3"/>
    <dgm:cxn modelId="{FA512701-27D9-47BF-89CE-924EC9B8A5E9}" type="presOf" srcId="{C8417BBC-1BBE-2745-BF53-B4736CA1547F}" destId="{CDBAE053-5E25-0B45-A037-1FEB6017D8A6}"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056FAF57-17AC-46C9-8B65-1CD54EBBA5F4}" type="presOf" srcId="{0BE0272D-07D1-48D7-B590-984B27312557}" destId="{E7942AEB-74F2-44FB-855A-0AA664333E98}" srcOrd="0" destOrd="0" presId="urn:microsoft.com/office/officeart/2005/8/layout/lProcess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5FAE4153-4E8F-495A-A484-C27F2B5A4163}" type="presOf" srcId="{904F0A8E-5248-1344-BFE2-293102497BF2}" destId="{F9EA30F1-083A-B940-B62D-BD21D7FB9C50}"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016CB60C-E749-464F-AE99-BDA18B849698}" type="presOf" srcId="{E4F91C87-636E-C94C-A52E-14F2218EEAB2}" destId="{184E1E63-D282-F74F-B790-58F2D2D9292A}"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EB01F1CB-C4F0-4469-A196-D02DC12AED2E}" type="presOf" srcId="{0ECECB49-C6FC-CA4C-975A-ED3A20706618}" destId="{F2588C93-18A3-8849-BADE-CB3A2CCE3A5C}"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0" destOrd="0" parTransId="{9366E272-4148-F34B-83DB-EFD94119C819}" sibTransId="{727B64B7-53BE-3947-A57D-189254525FD8}"/>
    <dgm:cxn modelId="{FAF44DE7-F875-402F-ADEE-8D1CD48D0C0A}" type="presOf" srcId="{1ADD0781-16A7-294C-AB7E-6F61C5287D5E}" destId="{CE568735-D749-064D-9ADE-5E84B8294D43}" srcOrd="0" destOrd="0" presId="urn:microsoft.com/office/officeart/2005/8/layout/lProcess3"/>
    <dgm:cxn modelId="{6274F43B-1643-40C3-9D59-C7B883A9578C}" type="presParOf" srcId="{CDBAE053-5E25-0B45-A037-1FEB6017D8A6}" destId="{571FF22B-333A-E14A-B29F-D6313C574232}" srcOrd="0" destOrd="0" presId="urn:microsoft.com/office/officeart/2005/8/layout/lProcess3"/>
    <dgm:cxn modelId="{106B9B6C-CD37-437B-892D-E788B6583CEA}" type="presParOf" srcId="{571FF22B-333A-E14A-B29F-D6313C574232}" destId="{9B01CAB8-3F95-ED48-AF44-EB2B487062D3}" srcOrd="0" destOrd="0" presId="urn:microsoft.com/office/officeart/2005/8/layout/lProcess3"/>
    <dgm:cxn modelId="{9D63AE18-7A2F-47DE-9805-46753BCB164A}" type="presParOf" srcId="{571FF22B-333A-E14A-B29F-D6313C574232}" destId="{23C59A53-072F-F241-A42E-B71BEE917F92}" srcOrd="1" destOrd="0" presId="urn:microsoft.com/office/officeart/2005/8/layout/lProcess3"/>
    <dgm:cxn modelId="{AF4565EF-9093-483B-8586-DF52C8E78883}" type="presParOf" srcId="{571FF22B-333A-E14A-B29F-D6313C574232}" destId="{F9EA30F1-083A-B940-B62D-BD21D7FB9C50}" srcOrd="2" destOrd="0" presId="urn:microsoft.com/office/officeart/2005/8/layout/lProcess3"/>
    <dgm:cxn modelId="{9EF631A7-6F42-44F8-8DEB-B9D6835B7485}" type="presParOf" srcId="{571FF22B-333A-E14A-B29F-D6313C574232}" destId="{7AF7AEFB-D592-754C-B216-5D5D4E5E82A1}" srcOrd="3" destOrd="0" presId="urn:microsoft.com/office/officeart/2005/8/layout/lProcess3"/>
    <dgm:cxn modelId="{42074669-F92D-453E-8416-C3890A12D6E4}" type="presParOf" srcId="{571FF22B-333A-E14A-B29F-D6313C574232}" destId="{F2588C93-18A3-8849-BADE-CB3A2CCE3A5C}" srcOrd="4" destOrd="0" presId="urn:microsoft.com/office/officeart/2005/8/layout/lProcess3"/>
    <dgm:cxn modelId="{46847A9F-17CA-4E7F-B095-1BD20357033B}" type="presParOf" srcId="{CDBAE053-5E25-0B45-A037-1FEB6017D8A6}" destId="{B8D959F0-33D3-8442-BB5B-4AEB905ABA71}" srcOrd="1" destOrd="0" presId="urn:microsoft.com/office/officeart/2005/8/layout/lProcess3"/>
    <dgm:cxn modelId="{C478D3DC-6E87-44EA-94F9-B993C670307B}" type="presParOf" srcId="{CDBAE053-5E25-0B45-A037-1FEB6017D8A6}" destId="{D0412D98-9816-9D4A-BBAF-5FF2C3476C26}" srcOrd="2" destOrd="0" presId="urn:microsoft.com/office/officeart/2005/8/layout/lProcess3"/>
    <dgm:cxn modelId="{F0ED26CB-5790-41C1-8353-2C22CBD58B85}" type="presParOf" srcId="{D0412D98-9816-9D4A-BBAF-5FF2C3476C26}" destId="{184E1E63-D282-F74F-B790-58F2D2D9292A}" srcOrd="0" destOrd="0" presId="urn:microsoft.com/office/officeart/2005/8/layout/lProcess3"/>
    <dgm:cxn modelId="{635B6A0D-195B-46E7-B4DA-8FB9D647E65C}" type="presParOf" srcId="{D0412D98-9816-9D4A-BBAF-5FF2C3476C26}" destId="{0C62AF8C-59D2-4833-AA4D-1DA3793DEE69}" srcOrd="1" destOrd="0" presId="urn:microsoft.com/office/officeart/2005/8/layout/lProcess3"/>
    <dgm:cxn modelId="{BA2682F2-EBDC-4A03-ABAA-B7C0ED9A1CAA}" type="presParOf" srcId="{D0412D98-9816-9D4A-BBAF-5FF2C3476C26}" destId="{CE568735-D749-064D-9ADE-5E84B8294D43}" srcOrd="2" destOrd="0" presId="urn:microsoft.com/office/officeart/2005/8/layout/lProcess3"/>
    <dgm:cxn modelId="{1A92EF58-FDDE-4050-933E-C5C38E5A3841}" type="presParOf" srcId="{D0412D98-9816-9D4A-BBAF-5FF2C3476C26}" destId="{6442A2AA-6D71-436E-9DF6-2CA23BD07C6C}" srcOrd="3" destOrd="0" presId="urn:microsoft.com/office/officeart/2005/8/layout/lProcess3"/>
    <dgm:cxn modelId="{B98B5E0A-8C67-4CCB-92F5-CFA79BE41FA7}" type="presParOf" srcId="{D0412D98-9816-9D4A-BBAF-5FF2C3476C26}" destId="{E7942AEB-74F2-44FB-855A-0AA664333E98}" srcOrd="4" destOrd="0" presId="urn:microsoft.com/office/officeart/2005/8/layout/lProcess3"/>
    <dgm:cxn modelId="{FA6C843B-CB9E-4BA9-A9E9-4148802D36CF}" type="presParOf" srcId="{CDBAE053-5E25-0B45-A037-1FEB6017D8A6}" destId="{77FC8F7F-CF74-C44E-AA75-1564E887F491}" srcOrd="3" destOrd="0" presId="urn:microsoft.com/office/officeart/2005/8/layout/lProcess3"/>
    <dgm:cxn modelId="{E34916BD-385D-4590-9F11-596E3C21844D}" type="presParOf" srcId="{CDBAE053-5E25-0B45-A037-1FEB6017D8A6}" destId="{33B60079-CF36-8B43-A05B-913851F404A0}" srcOrd="4" destOrd="0" presId="urn:microsoft.com/office/officeart/2005/8/layout/lProcess3"/>
    <dgm:cxn modelId="{0E9268EA-5439-40A2-AE7B-27CFD1D3DDEC}" type="presParOf" srcId="{33B60079-CF36-8B43-A05B-913851F404A0}" destId="{67391403-99E9-974D-A043-B380496381D5}" srcOrd="0" destOrd="0" presId="urn:microsoft.com/office/officeart/2005/8/layout/lProcess3"/>
    <dgm:cxn modelId="{F654102E-3859-494A-83DD-20386A5E1C6B}" type="presParOf" srcId="{33B60079-CF36-8B43-A05B-913851F404A0}" destId="{411048EE-16E8-7442-A78D-F5EFC2008616}" srcOrd="1" destOrd="0" presId="urn:microsoft.com/office/officeart/2005/8/layout/lProcess3"/>
    <dgm:cxn modelId="{6457150F-4145-49C9-BA3A-E3C48228980C}" type="presParOf" srcId="{33B60079-CF36-8B43-A05B-913851F404A0}" destId="{944B8F21-D893-7E4C-BB1D-281450827FDB}" srcOrd="2" destOrd="0" presId="urn:microsoft.com/office/officeart/2005/8/layout/lProcess3"/>
    <dgm:cxn modelId="{F849516B-2BAF-4551-B3F6-CF6F2BB97126}" type="presParOf" srcId="{33B60079-CF36-8B43-A05B-913851F404A0}" destId="{16A6C935-AF0D-6747-8C7F-D365F7AE15D9}" srcOrd="3" destOrd="0" presId="urn:microsoft.com/office/officeart/2005/8/layout/lProcess3"/>
    <dgm:cxn modelId="{D80C375D-27DE-4827-8724-33714A9AA449}"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2AEF35-208D-4E5F-A615-887FE1591838}" type="datetimeFigureOut">
              <a:rPr lang="en-US" smtClean="0"/>
              <a:t>11/15/2017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947377-15EA-4E5E-A063-89A08B281DF1}" type="slidenum">
              <a:rPr lang="en-US" smtClean="0"/>
              <a:t>‹#›</a:t>
            </a:fld>
            <a:endParaRPr lang="en-US"/>
          </a:p>
        </p:txBody>
      </p:sp>
    </p:spTree>
    <p:extLst>
      <p:ext uri="{BB962C8B-B14F-4D97-AF65-F5344CB8AC3E}">
        <p14:creationId xmlns:p14="http://schemas.microsoft.com/office/powerpoint/2010/main" val="255559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02EEFB-42FA-4179-921E-4CE4A998C3C8}" type="slidenum">
              <a:rPr lang="en-US" smtClean="0"/>
              <a:pPr/>
              <a:t>4</a:t>
            </a:fld>
            <a:endParaRPr lang="en-US" smtClean="0"/>
          </a:p>
        </p:txBody>
      </p:sp>
    </p:spTree>
    <p:extLst>
      <p:ext uri="{BB962C8B-B14F-4D97-AF65-F5344CB8AC3E}">
        <p14:creationId xmlns:p14="http://schemas.microsoft.com/office/powerpoint/2010/main" val="75263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21</a:t>
            </a:fld>
            <a:endParaRPr lang="en-US"/>
          </a:p>
        </p:txBody>
      </p:sp>
    </p:spTree>
    <p:extLst>
      <p:ext uri="{BB962C8B-B14F-4D97-AF65-F5344CB8AC3E}">
        <p14:creationId xmlns:p14="http://schemas.microsoft.com/office/powerpoint/2010/main" val="33583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itchFamily="18" charset="0"/>
                <a:ea typeface="+mn-ea"/>
                <a:cs typeface="+mn-cs"/>
              </a:rPr>
              <a:t>Mission:  Improving higher education through benchmarking.</a:t>
            </a:r>
            <a:endParaRPr lang="en-US" sz="1200" kern="120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Vision:  Impacting higher education to maximize student success</a:t>
            </a:r>
            <a:r>
              <a:rPr lang="en-US" sz="1200" b="0" kern="1200" dirty="0" smtClean="0">
                <a:solidFill>
                  <a:schemeClr val="tx1"/>
                </a:solidFill>
                <a:effectLst/>
                <a:latin typeface="Times New Roman" pitchFamily="18" charset="0"/>
                <a:ea typeface="+mn-ea"/>
                <a:cs typeface="+mn-cs"/>
              </a:rPr>
              <a:t>.</a:t>
            </a:r>
          </a:p>
          <a:p>
            <a:r>
              <a:rPr lang="en-US" sz="1200" b="0" kern="1200" dirty="0" smtClean="0">
                <a:solidFill>
                  <a:schemeClr val="tx1"/>
                </a:solidFill>
                <a:effectLst/>
                <a:latin typeface="Times New Roman" pitchFamily="18" charset="0"/>
                <a:ea typeface="+mn-ea"/>
                <a:cs typeface="+mn-cs"/>
              </a:rPr>
              <a:t>In this case we are using</a:t>
            </a:r>
            <a:r>
              <a:rPr lang="en-US" sz="1200" b="0" kern="1200" baseline="0" dirty="0" smtClean="0">
                <a:solidFill>
                  <a:schemeClr val="tx1"/>
                </a:solidFill>
                <a:effectLst/>
                <a:latin typeface="Times New Roman" pitchFamily="18" charset="0"/>
                <a:ea typeface="+mn-ea"/>
                <a:cs typeface="+mn-cs"/>
              </a:rPr>
              <a:t> data from the NCCBP.  You could find this data from IPEDS or from your </a:t>
            </a:r>
            <a:endParaRPr lang="en-US" dirty="0" smtClean="0"/>
          </a:p>
          <a:p>
            <a:pPr lvl="1"/>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22</a:t>
            </a:fld>
            <a:endParaRPr lang="en-US"/>
          </a:p>
        </p:txBody>
      </p:sp>
    </p:spTree>
    <p:extLst>
      <p:ext uri="{BB962C8B-B14F-4D97-AF65-F5344CB8AC3E}">
        <p14:creationId xmlns:p14="http://schemas.microsoft.com/office/powerpoint/2010/main" val="3592052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can show you where you are doing really well and where you need to improve. </a:t>
            </a:r>
            <a:endParaRPr lang="en-US" dirty="0"/>
          </a:p>
        </p:txBody>
      </p:sp>
      <p:sp>
        <p:nvSpPr>
          <p:cNvPr id="4" name="Slide Number Placeholder 3"/>
          <p:cNvSpPr>
            <a:spLocks noGrp="1"/>
          </p:cNvSpPr>
          <p:nvPr>
            <p:ph type="sldNum" sz="quarter" idx="10"/>
          </p:nvPr>
        </p:nvSpPr>
        <p:spPr/>
        <p:txBody>
          <a:bodyPr/>
          <a:lstStyle/>
          <a:p>
            <a:fld id="{6A9662C0-53AF-456F-9EFE-92E84F668C02}" type="slidenum">
              <a:rPr lang="en-US" smtClean="0"/>
              <a:t>23</a:t>
            </a:fld>
            <a:endParaRPr lang="en-US"/>
          </a:p>
        </p:txBody>
      </p:sp>
    </p:spTree>
    <p:extLst>
      <p:ext uri="{BB962C8B-B14F-4D97-AF65-F5344CB8AC3E}">
        <p14:creationId xmlns:p14="http://schemas.microsoft.com/office/powerpoint/2010/main" val="265046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27</a:t>
            </a:fld>
            <a:endParaRPr lang="en-US"/>
          </a:p>
        </p:txBody>
      </p:sp>
    </p:spTree>
    <p:extLst>
      <p:ext uri="{BB962C8B-B14F-4D97-AF65-F5344CB8AC3E}">
        <p14:creationId xmlns:p14="http://schemas.microsoft.com/office/powerpoint/2010/main" val="2830255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28</a:t>
            </a:fld>
            <a:endParaRPr lang="en-US"/>
          </a:p>
        </p:txBody>
      </p:sp>
    </p:spTree>
    <p:extLst>
      <p:ext uri="{BB962C8B-B14F-4D97-AF65-F5344CB8AC3E}">
        <p14:creationId xmlns:p14="http://schemas.microsoft.com/office/powerpoint/2010/main" val="283025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29</a:t>
            </a:fld>
            <a:endParaRPr lang="en-US"/>
          </a:p>
        </p:txBody>
      </p:sp>
    </p:spTree>
    <p:extLst>
      <p:ext uri="{BB962C8B-B14F-4D97-AF65-F5344CB8AC3E}">
        <p14:creationId xmlns:p14="http://schemas.microsoft.com/office/powerpoint/2010/main" val="2830255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30</a:t>
            </a:fld>
            <a:endParaRPr lang="en-US"/>
          </a:p>
        </p:txBody>
      </p:sp>
    </p:spTree>
    <p:extLst>
      <p:ext uri="{BB962C8B-B14F-4D97-AF65-F5344CB8AC3E}">
        <p14:creationId xmlns:p14="http://schemas.microsoft.com/office/powerpoint/2010/main" val="283025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31</a:t>
            </a:fld>
            <a:endParaRPr lang="en-US"/>
          </a:p>
        </p:txBody>
      </p:sp>
    </p:spTree>
    <p:extLst>
      <p:ext uri="{BB962C8B-B14F-4D97-AF65-F5344CB8AC3E}">
        <p14:creationId xmlns:p14="http://schemas.microsoft.com/office/powerpoint/2010/main" val="2830255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32</a:t>
            </a:fld>
            <a:endParaRPr lang="en-US"/>
          </a:p>
        </p:txBody>
      </p:sp>
    </p:spTree>
    <p:extLst>
      <p:ext uri="{BB962C8B-B14F-4D97-AF65-F5344CB8AC3E}">
        <p14:creationId xmlns:p14="http://schemas.microsoft.com/office/powerpoint/2010/main" val="283025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33</a:t>
            </a:fld>
            <a:endParaRPr lang="en-US"/>
          </a:p>
        </p:txBody>
      </p:sp>
    </p:spTree>
    <p:extLst>
      <p:ext uri="{BB962C8B-B14F-4D97-AF65-F5344CB8AC3E}">
        <p14:creationId xmlns:p14="http://schemas.microsoft.com/office/powerpoint/2010/main" val="329164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Ongoing – you don’t just do it once.  Systematic – definitions, how to measure, what to measure.  Work processes – higher </a:t>
            </a:r>
            <a:r>
              <a:rPr lang="en-US" dirty="0" err="1" smtClean="0"/>
              <a:t>ed</a:t>
            </a:r>
            <a:r>
              <a:rPr lang="en-US" dirty="0" smtClean="0"/>
              <a:t> tends to measure outcomes</a:t>
            </a:r>
            <a:r>
              <a:rPr lang="en-US" baseline="0" dirty="0" smtClean="0"/>
              <a:t> – need to move in the direction of measuring processes to determine the impact of the processes on the outcomes.</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7</a:t>
            </a:fld>
            <a:endParaRPr lang="en-US"/>
          </a:p>
        </p:txBody>
      </p:sp>
    </p:spTree>
    <p:extLst>
      <p:ext uri="{BB962C8B-B14F-4D97-AF65-F5344CB8AC3E}">
        <p14:creationId xmlns:p14="http://schemas.microsoft.com/office/powerpoint/2010/main" val="89179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34</a:t>
            </a:fld>
            <a:endParaRPr lang="en-US"/>
          </a:p>
        </p:txBody>
      </p:sp>
    </p:spTree>
    <p:extLst>
      <p:ext uri="{BB962C8B-B14F-4D97-AF65-F5344CB8AC3E}">
        <p14:creationId xmlns:p14="http://schemas.microsoft.com/office/powerpoint/2010/main" val="329164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39</a:t>
            </a:fld>
            <a:endParaRPr lang="en-US"/>
          </a:p>
        </p:txBody>
      </p:sp>
    </p:spTree>
    <p:extLst>
      <p:ext uri="{BB962C8B-B14F-4D97-AF65-F5344CB8AC3E}">
        <p14:creationId xmlns:p14="http://schemas.microsoft.com/office/powerpoint/2010/main" val="214743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using 2006 data of their peers XYZ discovered that</a:t>
            </a:r>
            <a:r>
              <a:rPr lang="en-US" baseline="0" dirty="0" smtClean="0"/>
              <a:t> in Fall to Fall Persistence they were below many of their peers.  Using the benchmarks they determined their gap to be 10% and so set an aspirational Benchmark of 52% and are tracking their progress towards that goal.   Need to update your benchmark frequently to see if you should adjust it.</a:t>
            </a:r>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40</a:t>
            </a:fld>
            <a:endParaRPr lang="en-US"/>
          </a:p>
        </p:txBody>
      </p:sp>
    </p:spTree>
    <p:extLst>
      <p:ext uri="{BB962C8B-B14F-4D97-AF65-F5344CB8AC3E}">
        <p14:creationId xmlns:p14="http://schemas.microsoft.com/office/powerpoint/2010/main" val="301323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42</a:t>
            </a:fld>
            <a:endParaRPr lang="en-US"/>
          </a:p>
        </p:txBody>
      </p:sp>
    </p:spTree>
    <p:extLst>
      <p:ext uri="{BB962C8B-B14F-4D97-AF65-F5344CB8AC3E}">
        <p14:creationId xmlns:p14="http://schemas.microsoft.com/office/powerpoint/2010/main" val="1068458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Info</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45</a:t>
            </a:fld>
            <a:endParaRPr lang="en-US"/>
          </a:p>
        </p:txBody>
      </p:sp>
    </p:spTree>
    <p:extLst>
      <p:ext uri="{BB962C8B-B14F-4D97-AF65-F5344CB8AC3E}">
        <p14:creationId xmlns:p14="http://schemas.microsoft.com/office/powerpoint/2010/main" val="260415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Benchmarking</a:t>
            </a:r>
            <a:r>
              <a:rPr lang="en-US" baseline="0" dirty="0" smtClean="0"/>
              <a:t> Steps:  </a:t>
            </a:r>
            <a:endParaRPr lang="en-US" dirty="0" smtClean="0"/>
          </a:p>
          <a:p>
            <a:r>
              <a:rPr lang="en-US" dirty="0" smtClean="0"/>
              <a:t>We</a:t>
            </a:r>
            <a:r>
              <a:rPr lang="en-US" baseline="0" dirty="0" smtClean="0"/>
              <a:t> have identified a problem and identified the data element that needs to be benchmarked.  Now where do we find the data.</a:t>
            </a:r>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12</a:t>
            </a:fld>
            <a:endParaRPr lang="en-US"/>
          </a:p>
        </p:txBody>
      </p:sp>
    </p:spTree>
    <p:extLst>
      <p:ext uri="{BB962C8B-B14F-4D97-AF65-F5344CB8AC3E}">
        <p14:creationId xmlns:p14="http://schemas.microsoft.com/office/powerpoint/2010/main" val="301054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14</a:t>
            </a:fld>
            <a:endParaRPr lang="en-US"/>
          </a:p>
        </p:txBody>
      </p:sp>
    </p:spTree>
    <p:extLst>
      <p:ext uri="{BB962C8B-B14F-4D97-AF65-F5344CB8AC3E}">
        <p14:creationId xmlns:p14="http://schemas.microsoft.com/office/powerpoint/2010/main" val="40587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always hear the phrase,</a:t>
            </a:r>
            <a:r>
              <a:rPr lang="en-US" baseline="0" dirty="0" smtClean="0"/>
              <a:t> I want Apple to Apple comparisons.  I don’t know what this means.  No two apples are the same, no two colleges are the same.  But they do have lots of similarities in their missions, processes (such as admissions), and intended outcomes.  </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15</a:t>
            </a:fld>
            <a:endParaRPr lang="en-US"/>
          </a:p>
        </p:txBody>
      </p:sp>
    </p:spTree>
    <p:extLst>
      <p:ext uri="{BB962C8B-B14F-4D97-AF65-F5344CB8AC3E}">
        <p14:creationId xmlns:p14="http://schemas.microsoft.com/office/powerpoint/2010/main" val="229581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hear the excuse, there</a:t>
            </a:r>
            <a:r>
              <a:rPr lang="en-US" baseline="0" dirty="0" smtClean="0"/>
              <a:t> isn’t another college just like us.</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16</a:t>
            </a:fld>
            <a:endParaRPr lang="en-US"/>
          </a:p>
        </p:txBody>
      </p:sp>
    </p:spTree>
    <p:extLst>
      <p:ext uri="{BB962C8B-B14F-4D97-AF65-F5344CB8AC3E}">
        <p14:creationId xmlns:p14="http://schemas.microsoft.com/office/powerpoint/2010/main" val="242266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 that your</a:t>
            </a:r>
            <a:r>
              <a:rPr lang="en-US" baseline="0" dirty="0" smtClean="0"/>
              <a:t> selection criterial match the benchmarking you are looking at.</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18</a:t>
            </a:fld>
            <a:endParaRPr lang="en-US"/>
          </a:p>
        </p:txBody>
      </p:sp>
    </p:spTree>
    <p:extLst>
      <p:ext uri="{BB962C8B-B14F-4D97-AF65-F5344CB8AC3E}">
        <p14:creationId xmlns:p14="http://schemas.microsoft.com/office/powerpoint/2010/main" val="326278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Use the same peer group for everything  (Jeff’s example)  Use JCCC example</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19</a:t>
            </a:fld>
            <a:endParaRPr lang="en-US"/>
          </a:p>
        </p:txBody>
      </p:sp>
    </p:spTree>
    <p:extLst>
      <p:ext uri="{BB962C8B-B14F-4D97-AF65-F5344CB8AC3E}">
        <p14:creationId xmlns:p14="http://schemas.microsoft.com/office/powerpoint/2010/main" val="306204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20</a:t>
            </a:fld>
            <a:endParaRPr lang="en-US"/>
          </a:p>
        </p:txBody>
      </p:sp>
    </p:spTree>
    <p:extLst>
      <p:ext uri="{BB962C8B-B14F-4D97-AF65-F5344CB8AC3E}">
        <p14:creationId xmlns:p14="http://schemas.microsoft.com/office/powerpoint/2010/main" val="1715071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33" y="-8468"/>
            <a:ext cx="4124007" cy="1519371"/>
          </a:xfrm>
          <a:prstGeom prst="rect">
            <a:avLst/>
          </a:prstGeom>
        </p:spPr>
      </p:pic>
    </p:spTree>
    <p:extLst>
      <p:ext uri="{BB962C8B-B14F-4D97-AF65-F5344CB8AC3E}">
        <p14:creationId xmlns:p14="http://schemas.microsoft.com/office/powerpoint/2010/main" val="150268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48242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nchmarking Institute Gree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2525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93480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3073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819626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3703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795667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542D2-2E64-4B67-9772-51EE2B6E970F}"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041401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w NCCBP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21E360-1B54-4140-8CE0-8CB5049258E5}" type="datetimeFigureOut">
              <a:rPr lang="en-US"/>
              <a:pPr>
                <a:defRPr/>
              </a:pPr>
              <a:t>11/15/2017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6A871E-7D5E-4D91-AF09-C57F55DF2E1C}" type="slidenum">
              <a:rPr lang="en-US" smtClean="0"/>
              <a:pPr>
                <a:defRPr/>
              </a:pPr>
              <a:t>‹#›</a:t>
            </a:fld>
            <a:endParaRPr lang="en-US"/>
          </a:p>
        </p:txBody>
      </p:sp>
      <p:pic>
        <p:nvPicPr>
          <p:cNvPr id="9" name="Picture 4" descr="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5549159"/>
            <a:ext cx="3556000" cy="60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2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96404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542D2-2E64-4B67-9772-51EE2B6E970F}"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35474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A542D2-2E64-4B67-9772-51EE2B6E970F}"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37524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A542D2-2E64-4B67-9772-51EE2B6E970F}"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12543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A542D2-2E64-4B67-9772-51EE2B6E970F}"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01083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542D2-2E64-4B67-9772-51EE2B6E970F}"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207265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542D2-2E64-4B67-9772-51EE2B6E970F}"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379199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542D2-2E64-4B67-9772-51EE2B6E970F}"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2A4A9-7E88-46E2-BEC9-84860A0B23BE}" type="slidenum">
              <a:rPr lang="en-US" smtClean="0"/>
              <a:t>‹#›</a:t>
            </a:fld>
            <a:endParaRPr lang="en-US"/>
          </a:p>
        </p:txBody>
      </p:sp>
    </p:spTree>
    <p:extLst>
      <p:ext uri="{BB962C8B-B14F-4D97-AF65-F5344CB8AC3E}">
        <p14:creationId xmlns:p14="http://schemas.microsoft.com/office/powerpoint/2010/main" val="180092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39873" y="1094581"/>
            <a:ext cx="8596668" cy="1066008"/>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A542D2-2E64-4B67-9772-51EE2B6E970F}" type="datetimeFigureOut">
              <a:rPr lang="en-US" smtClean="0"/>
              <a:t>11/15/2017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52A4A9-7E88-46E2-BEC9-84860A0B23BE}" type="slidenum">
              <a:rPr lang="en-US" smtClean="0"/>
              <a:t>‹#›</a:t>
            </a:fld>
            <a:endParaRPr lang="en-US"/>
          </a:p>
        </p:txBody>
      </p:sp>
      <p:pic>
        <p:nvPicPr>
          <p:cNvPr id="18" name="Picture 1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8816" y="5657850"/>
            <a:ext cx="3257550" cy="1200150"/>
          </a:xfrm>
          <a:prstGeom prst="rect">
            <a:avLst/>
          </a:prstGeom>
        </p:spPr>
      </p:pic>
    </p:spTree>
    <p:extLst>
      <p:ext uri="{BB962C8B-B14F-4D97-AF65-F5344CB8AC3E}">
        <p14:creationId xmlns:p14="http://schemas.microsoft.com/office/powerpoint/2010/main" val="1650670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3" Type="http://schemas.openxmlformats.org/officeDocument/2006/relationships/image" Target="cid:image008.jpg@01D00FAD.079FDAE0"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cid:image007.jpg@01D00FAD.079FDAE0" TargetMode="Externa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hyperlink" Target="mailto:louguthrie@jccc.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www.nccbp.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956" y="1785695"/>
            <a:ext cx="9984658" cy="1886653"/>
          </a:xfrm>
        </p:spPr>
        <p:txBody>
          <a:bodyPr/>
          <a:lstStyle/>
          <a:p>
            <a:pPr algn="l"/>
            <a:r>
              <a:rPr lang="en-US" sz="4400" dirty="0" smtClean="0"/>
              <a:t>How to Measure the Success</a:t>
            </a:r>
            <a:br>
              <a:rPr lang="en-US" sz="4400" dirty="0" smtClean="0"/>
            </a:br>
            <a:r>
              <a:rPr lang="en-US" sz="4400" dirty="0" smtClean="0"/>
              <a:t>of your Continuing Education Programs</a:t>
            </a:r>
            <a:endParaRPr lang="en-US" sz="4400" dirty="0"/>
          </a:p>
        </p:txBody>
      </p:sp>
      <p:sp>
        <p:nvSpPr>
          <p:cNvPr id="3" name="Subtitle 2"/>
          <p:cNvSpPr>
            <a:spLocks noGrp="1"/>
          </p:cNvSpPr>
          <p:nvPr>
            <p:ph type="subTitle" idx="1"/>
          </p:nvPr>
        </p:nvSpPr>
        <p:spPr>
          <a:xfrm>
            <a:off x="1507067" y="4718957"/>
            <a:ext cx="7766936" cy="806634"/>
          </a:xfrm>
        </p:spPr>
        <p:txBody>
          <a:bodyPr>
            <a:normAutofit/>
          </a:bodyPr>
          <a:lstStyle/>
          <a:p>
            <a:r>
              <a:rPr lang="en-US" sz="2000" dirty="0" smtClean="0"/>
              <a:t>Michelle Taylor| Senior Research Analyst</a:t>
            </a:r>
            <a:r>
              <a:rPr lang="en-US" dirty="0"/>
              <a:t/>
            </a:r>
            <a:br>
              <a:rPr lang="en-US" dirty="0"/>
            </a:br>
            <a:r>
              <a:rPr lang="en-US" dirty="0"/>
              <a:t>National Higher Education Benchmarking </a:t>
            </a:r>
            <a:r>
              <a:rPr lang="en-US" dirty="0" smtClean="0"/>
              <a:t>Institute</a:t>
            </a:r>
          </a:p>
          <a:p>
            <a:endParaRPr lang="en-US" dirty="0"/>
          </a:p>
        </p:txBody>
      </p:sp>
      <p:sp>
        <p:nvSpPr>
          <p:cNvPr id="4" name="TextBox 3"/>
          <p:cNvSpPr txBox="1"/>
          <p:nvPr/>
        </p:nvSpPr>
        <p:spPr>
          <a:xfrm>
            <a:off x="642938" y="1600200"/>
            <a:ext cx="5029200" cy="646331"/>
          </a:xfrm>
          <a:prstGeom prst="rect">
            <a:avLst/>
          </a:prstGeom>
          <a:noFill/>
        </p:spPr>
        <p:txBody>
          <a:bodyPr wrap="square" rtlCol="0">
            <a:spAutoFit/>
          </a:bodyPr>
          <a:lstStyle/>
          <a:p>
            <a:r>
              <a:rPr lang="en-US" sz="3600" dirty="0" smtClean="0">
                <a:solidFill>
                  <a:srgbClr val="9BBF3D"/>
                </a:solidFill>
              </a:rPr>
              <a:t>ACHE</a:t>
            </a:r>
            <a:endParaRPr lang="en-US" sz="3600" dirty="0">
              <a:solidFill>
                <a:srgbClr val="9BBF3D"/>
              </a:solidFill>
            </a:endParaRPr>
          </a:p>
        </p:txBody>
      </p:sp>
    </p:spTree>
    <p:extLst>
      <p:ext uri="{BB962C8B-B14F-4D97-AF65-F5344CB8AC3E}">
        <p14:creationId xmlns:p14="http://schemas.microsoft.com/office/powerpoint/2010/main" val="151904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16" y="408781"/>
            <a:ext cx="8596668" cy="1066008"/>
          </a:xfrm>
        </p:spPr>
        <p:txBody>
          <a:bodyPr/>
          <a:lstStyle/>
          <a:p>
            <a:r>
              <a:rPr lang="en-US" dirty="0"/>
              <a:t>Why Benchmark </a:t>
            </a:r>
            <a:r>
              <a:rPr lang="en-US" dirty="0" smtClean="0"/>
              <a:t>Continuing Education?</a:t>
            </a:r>
            <a:endParaRPr lang="en-US" dirty="0"/>
          </a:p>
        </p:txBody>
      </p:sp>
      <p:sp>
        <p:nvSpPr>
          <p:cNvPr id="3" name="Content Placeholder 2"/>
          <p:cNvSpPr>
            <a:spLocks noGrp="1"/>
          </p:cNvSpPr>
          <p:nvPr>
            <p:ph idx="1"/>
          </p:nvPr>
        </p:nvSpPr>
        <p:spPr>
          <a:xfrm>
            <a:off x="781050" y="1319212"/>
            <a:ext cx="7772400" cy="4419600"/>
          </a:xfrm>
        </p:spPr>
        <p:txBody>
          <a:bodyPr>
            <a:normAutofit/>
          </a:bodyPr>
          <a:lstStyle/>
          <a:p>
            <a:r>
              <a:rPr lang="en-US" sz="2400" dirty="0" smtClean="0"/>
              <a:t>Little to No national norms or KPIs in Continuing Education</a:t>
            </a:r>
          </a:p>
          <a:p>
            <a:r>
              <a:rPr lang="en-US" sz="2400" dirty="0" smtClean="0"/>
              <a:t>Continuing education programs can not demonstrate their effectiveness vis-à-vis other continuing education programs</a:t>
            </a:r>
          </a:p>
          <a:p>
            <a:r>
              <a:rPr lang="en-US" sz="2400" dirty="0" smtClean="0"/>
              <a:t>Continuing education has no “benchmarks” to use for strategic planning and decision-making</a:t>
            </a:r>
            <a:endParaRPr lang="en-US" sz="2400" dirty="0"/>
          </a:p>
        </p:txBody>
      </p:sp>
    </p:spTree>
    <p:extLst>
      <p:ext uri="{BB962C8B-B14F-4D97-AF65-F5344CB8AC3E}">
        <p14:creationId xmlns:p14="http://schemas.microsoft.com/office/powerpoint/2010/main" val="164759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68423" y="351631"/>
            <a:ext cx="8596668" cy="1066008"/>
          </a:xfrm>
        </p:spPr>
        <p:txBody>
          <a:bodyPr/>
          <a:lstStyle/>
          <a:p>
            <a:r>
              <a:rPr lang="en-US" dirty="0" smtClean="0"/>
              <a:t>Benchmarks and Strategic Planning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3879071"/>
              </p:ext>
            </p:extLst>
          </p:nvPr>
        </p:nvGraphicFramePr>
        <p:xfrm>
          <a:off x="468423" y="1519237"/>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588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586710" y="435362"/>
            <a:ext cx="8596668" cy="1066008"/>
          </a:xfrm>
        </p:spPr>
        <p:txBody>
          <a:bodyPr/>
          <a:lstStyle/>
          <a:p>
            <a:r>
              <a:rPr lang="en-US" dirty="0" smtClean="0"/>
              <a:t>Benchmarking Steps</a:t>
            </a:r>
            <a:endParaRPr lang="en-US" dirty="0"/>
          </a:p>
        </p:txBody>
      </p:sp>
      <p:graphicFrame>
        <p:nvGraphicFramePr>
          <p:cNvPr id="5" name="Content Placeholder 4"/>
          <p:cNvGraphicFramePr>
            <a:graphicFrameLocks noGrp="1"/>
          </p:cNvGraphicFramePr>
          <p:nvPr>
            <p:ph idx="1"/>
            <p:extLst/>
          </p:nvPr>
        </p:nvGraphicFramePr>
        <p:xfrm>
          <a:off x="1541721" y="1501371"/>
          <a:ext cx="7846827" cy="4165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rame 5"/>
          <p:cNvSpPr/>
          <p:nvPr/>
        </p:nvSpPr>
        <p:spPr>
          <a:xfrm>
            <a:off x="1956390" y="1331249"/>
            <a:ext cx="4912242" cy="1550174"/>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680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037" y="2127600"/>
            <a:ext cx="5611009" cy="3955654"/>
          </a:xfrm>
          <a:prstGeom prst="rect">
            <a:avLst/>
          </a:prstGeom>
        </p:spPr>
      </p:pic>
      <p:sp>
        <p:nvSpPr>
          <p:cNvPr id="2" name="Title 1"/>
          <p:cNvSpPr>
            <a:spLocks noGrp="1"/>
          </p:cNvSpPr>
          <p:nvPr>
            <p:ph type="title"/>
          </p:nvPr>
        </p:nvSpPr>
        <p:spPr>
          <a:xfrm>
            <a:off x="677334" y="626748"/>
            <a:ext cx="8596668" cy="1066008"/>
          </a:xfrm>
        </p:spPr>
        <p:txBody>
          <a:bodyPr/>
          <a:lstStyle/>
          <a:p>
            <a:r>
              <a:rPr lang="en-US" dirty="0" smtClean="0"/>
              <a:t>Identify What to Benchmark</a:t>
            </a:r>
            <a:endParaRPr lang="en-US" dirty="0"/>
          </a:p>
        </p:txBody>
      </p:sp>
      <p:sp>
        <p:nvSpPr>
          <p:cNvPr id="3" name="Content Placeholder 2"/>
          <p:cNvSpPr>
            <a:spLocks noGrp="1"/>
          </p:cNvSpPr>
          <p:nvPr>
            <p:ph idx="1"/>
          </p:nvPr>
        </p:nvSpPr>
        <p:spPr>
          <a:xfrm>
            <a:off x="677334" y="2489536"/>
            <a:ext cx="8596668" cy="3000450"/>
          </a:xfrm>
        </p:spPr>
        <p:txBody>
          <a:bodyPr/>
          <a:lstStyle/>
          <a:p>
            <a:r>
              <a:rPr lang="en-US" sz="2800" dirty="0" smtClean="0"/>
              <a:t>Key Performance Indicators</a:t>
            </a:r>
          </a:p>
          <a:p>
            <a:r>
              <a:rPr lang="en-US" sz="2800" dirty="0" smtClean="0"/>
              <a:t>Strategic Plan</a:t>
            </a:r>
          </a:p>
          <a:p>
            <a:r>
              <a:rPr lang="en-US" sz="2800" dirty="0" smtClean="0"/>
              <a:t>Mission &amp; Vision Statements</a:t>
            </a:r>
          </a:p>
          <a:p>
            <a:r>
              <a:rPr lang="en-US" sz="2800" dirty="0" smtClean="0"/>
              <a:t>Values Statement</a:t>
            </a:r>
          </a:p>
          <a:p>
            <a:endParaRPr lang="en-US" dirty="0"/>
          </a:p>
        </p:txBody>
      </p:sp>
      <p:sp>
        <p:nvSpPr>
          <p:cNvPr id="5" name="TextBox 4"/>
          <p:cNvSpPr txBox="1"/>
          <p:nvPr/>
        </p:nvSpPr>
        <p:spPr>
          <a:xfrm>
            <a:off x="677334" y="1481269"/>
            <a:ext cx="7028662" cy="646331"/>
          </a:xfrm>
          <a:prstGeom prst="rect">
            <a:avLst/>
          </a:prstGeom>
          <a:noFill/>
        </p:spPr>
        <p:txBody>
          <a:bodyPr wrap="square" rtlCol="0">
            <a:spAutoFit/>
          </a:bodyPr>
          <a:lstStyle/>
          <a:p>
            <a:r>
              <a:rPr lang="en-US" sz="3600" dirty="0" smtClean="0">
                <a:solidFill>
                  <a:srgbClr val="3F7689"/>
                </a:solidFill>
              </a:rPr>
              <a:t>Look at your college sources</a:t>
            </a:r>
            <a:endParaRPr lang="en-US" sz="3600" dirty="0">
              <a:solidFill>
                <a:srgbClr val="3F7689"/>
              </a:solidFill>
            </a:endParaRPr>
          </a:p>
        </p:txBody>
      </p:sp>
    </p:spTree>
    <p:extLst>
      <p:ext uri="{BB962C8B-B14F-4D97-AF65-F5344CB8AC3E}">
        <p14:creationId xmlns:p14="http://schemas.microsoft.com/office/powerpoint/2010/main" val="2271746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8858" y="925576"/>
            <a:ext cx="7766936" cy="934089"/>
          </a:xfrm>
        </p:spPr>
        <p:txBody>
          <a:bodyPr/>
          <a:lstStyle/>
          <a:p>
            <a:pPr algn="l"/>
            <a:r>
              <a:rPr lang="en-US" sz="3600" dirty="0" smtClean="0"/>
              <a:t>Benchmarking Steps</a:t>
            </a:r>
            <a:endParaRPr lang="en-US" sz="3600" dirty="0"/>
          </a:p>
        </p:txBody>
      </p:sp>
      <p:graphicFrame>
        <p:nvGraphicFramePr>
          <p:cNvPr id="6" name="Content Placeholder 4"/>
          <p:cNvGraphicFramePr>
            <a:graphicFrameLocks/>
          </p:cNvGraphicFramePr>
          <p:nvPr>
            <p:extLst>
              <p:ext uri="{D42A27DB-BD31-4B8C-83A1-F6EECF244321}">
                <p14:modId xmlns:p14="http://schemas.microsoft.com/office/powerpoint/2010/main" val="2958212029"/>
              </p:ext>
            </p:extLst>
          </p:nvPr>
        </p:nvGraphicFramePr>
        <p:xfrm>
          <a:off x="1363365" y="2240465"/>
          <a:ext cx="7604053" cy="411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ame 6"/>
          <p:cNvSpPr/>
          <p:nvPr/>
        </p:nvSpPr>
        <p:spPr>
          <a:xfrm>
            <a:off x="6186488" y="2240465"/>
            <a:ext cx="3186112" cy="13716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95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98" t="25424" r="1798" b="9217"/>
          <a:stretch/>
        </p:blipFill>
        <p:spPr>
          <a:xfrm>
            <a:off x="299260" y="1263297"/>
            <a:ext cx="5058986" cy="4967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753" y="1263297"/>
            <a:ext cx="6367550" cy="4245033"/>
          </a:xfrm>
          <a:prstGeom prst="rect">
            <a:avLst/>
          </a:prstGeom>
        </p:spPr>
      </p:pic>
      <p:sp>
        <p:nvSpPr>
          <p:cNvPr id="8" name="Title 7"/>
          <p:cNvSpPr>
            <a:spLocks noGrp="1"/>
          </p:cNvSpPr>
          <p:nvPr>
            <p:ph type="title"/>
          </p:nvPr>
        </p:nvSpPr>
        <p:spPr>
          <a:xfrm>
            <a:off x="660709" y="227215"/>
            <a:ext cx="8596668" cy="1320800"/>
          </a:xfrm>
        </p:spPr>
        <p:txBody>
          <a:bodyPr/>
          <a:lstStyle/>
          <a:p>
            <a:r>
              <a:rPr lang="en-US" dirty="0" smtClean="0"/>
              <a:t>Can you spot the differences?</a:t>
            </a:r>
            <a:endParaRPr lang="en-US" dirty="0"/>
          </a:p>
        </p:txBody>
      </p:sp>
      <p:sp>
        <p:nvSpPr>
          <p:cNvPr id="9" name="TextBox 8"/>
          <p:cNvSpPr txBox="1"/>
          <p:nvPr/>
        </p:nvSpPr>
        <p:spPr>
          <a:xfrm>
            <a:off x="5690753" y="5769033"/>
            <a:ext cx="6229698" cy="646331"/>
          </a:xfrm>
          <a:prstGeom prst="rect">
            <a:avLst/>
          </a:prstGeom>
          <a:noFill/>
        </p:spPr>
        <p:txBody>
          <a:bodyPr wrap="square" rtlCol="0">
            <a:spAutoFit/>
          </a:bodyPr>
          <a:lstStyle/>
          <a:p>
            <a:r>
              <a:rPr lang="en-US" sz="3600" dirty="0" smtClean="0">
                <a:solidFill>
                  <a:srgbClr val="92D050"/>
                </a:solidFill>
              </a:rPr>
              <a:t>Or the similarities?</a:t>
            </a:r>
            <a:endParaRPr lang="en-US" sz="3600" dirty="0">
              <a:solidFill>
                <a:srgbClr val="92D050"/>
              </a:solidFill>
            </a:endParaRPr>
          </a:p>
        </p:txBody>
      </p:sp>
    </p:spTree>
    <p:extLst>
      <p:ext uri="{BB962C8B-B14F-4D97-AF65-F5344CB8AC3E}">
        <p14:creationId xmlns:p14="http://schemas.microsoft.com/office/powerpoint/2010/main" val="3985065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having an identical twin is no excuse for not benchmarking.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849" y="1930400"/>
            <a:ext cx="5479125" cy="3934012"/>
          </a:xfrm>
          <a:prstGeom prst="rect">
            <a:avLst/>
          </a:prstGeom>
        </p:spPr>
      </p:pic>
    </p:spTree>
    <p:extLst>
      <p:ext uri="{BB962C8B-B14F-4D97-AF65-F5344CB8AC3E}">
        <p14:creationId xmlns:p14="http://schemas.microsoft.com/office/powerpoint/2010/main" val="1129530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6188"/>
            <a:ext cx="8596668" cy="1066008"/>
          </a:xfrm>
        </p:spPr>
        <p:txBody>
          <a:bodyPr/>
          <a:lstStyle/>
          <a:p>
            <a:r>
              <a:rPr lang="en-US" dirty="0" smtClean="0"/>
              <a:t>Peer Selection Criteria</a:t>
            </a:r>
            <a:endParaRPr lang="en-US" dirty="0"/>
          </a:p>
        </p:txBody>
      </p:sp>
      <p:sp>
        <p:nvSpPr>
          <p:cNvPr id="3" name="Content Placeholder 2"/>
          <p:cNvSpPr>
            <a:spLocks noGrp="1"/>
          </p:cNvSpPr>
          <p:nvPr>
            <p:ph idx="1"/>
          </p:nvPr>
        </p:nvSpPr>
        <p:spPr>
          <a:xfrm>
            <a:off x="677334" y="1512197"/>
            <a:ext cx="8596668" cy="4529166"/>
          </a:xfrm>
        </p:spPr>
        <p:txBody>
          <a:bodyPr/>
          <a:lstStyle/>
          <a:p>
            <a:pPr lvl="1"/>
            <a:r>
              <a:rPr lang="en-US" sz="2800" dirty="0" smtClean="0">
                <a:solidFill>
                  <a:srgbClr val="0070C0"/>
                </a:solidFill>
              </a:rPr>
              <a:t>Do you have a </a:t>
            </a:r>
            <a:r>
              <a:rPr lang="en-US" sz="2800" dirty="0">
                <a:solidFill>
                  <a:srgbClr val="0070C0"/>
                </a:solidFill>
              </a:rPr>
              <a:t>list of peer </a:t>
            </a:r>
            <a:r>
              <a:rPr lang="en-US" sz="2800" dirty="0" smtClean="0">
                <a:solidFill>
                  <a:srgbClr val="0070C0"/>
                </a:solidFill>
              </a:rPr>
              <a:t>colleges you use?</a:t>
            </a:r>
            <a:endParaRPr lang="en-US" sz="2800" dirty="0">
              <a:solidFill>
                <a:srgbClr val="0070C0"/>
              </a:solidFill>
            </a:endParaRPr>
          </a:p>
          <a:p>
            <a:pPr lvl="1"/>
            <a:r>
              <a:rPr lang="en-US" sz="2800" dirty="0" smtClean="0">
                <a:solidFill>
                  <a:srgbClr val="0070C0"/>
                </a:solidFill>
              </a:rPr>
              <a:t>Do you want </a:t>
            </a:r>
            <a:r>
              <a:rPr lang="en-US" sz="2800" dirty="0">
                <a:solidFill>
                  <a:srgbClr val="0070C0"/>
                </a:solidFill>
              </a:rPr>
              <a:t>to </a:t>
            </a:r>
            <a:r>
              <a:rPr lang="en-US" sz="2800" dirty="0" smtClean="0">
                <a:solidFill>
                  <a:srgbClr val="0070C0"/>
                </a:solidFill>
              </a:rPr>
              <a:t>just look </a:t>
            </a:r>
            <a:r>
              <a:rPr lang="en-US" sz="2800" dirty="0">
                <a:solidFill>
                  <a:srgbClr val="0070C0"/>
                </a:solidFill>
              </a:rPr>
              <a:t>at </a:t>
            </a:r>
            <a:r>
              <a:rPr lang="en-US" sz="2800" dirty="0" smtClean="0">
                <a:solidFill>
                  <a:srgbClr val="0070C0"/>
                </a:solidFill>
              </a:rPr>
              <a:t>colleges </a:t>
            </a:r>
            <a:r>
              <a:rPr lang="en-US" sz="2800" dirty="0">
                <a:solidFill>
                  <a:srgbClr val="0070C0"/>
                </a:solidFill>
              </a:rPr>
              <a:t>in </a:t>
            </a:r>
            <a:r>
              <a:rPr lang="en-US" sz="2800" dirty="0" smtClean="0">
                <a:solidFill>
                  <a:srgbClr val="0070C0"/>
                </a:solidFill>
              </a:rPr>
              <a:t>your state, region?</a:t>
            </a:r>
          </a:p>
          <a:p>
            <a:pPr lvl="1"/>
            <a:r>
              <a:rPr lang="en-US" sz="2800" dirty="0" smtClean="0">
                <a:solidFill>
                  <a:srgbClr val="0070C0"/>
                </a:solidFill>
              </a:rPr>
              <a:t>Do you want to look at colleges/programs of the same size, environment?</a:t>
            </a:r>
            <a:endParaRPr lang="en-US" sz="2800" dirty="0">
              <a:solidFill>
                <a:srgbClr val="0070C0"/>
              </a:solidFill>
            </a:endParaRPr>
          </a:p>
          <a:p>
            <a:pPr lvl="1"/>
            <a:r>
              <a:rPr lang="en-US" sz="2800" dirty="0" smtClean="0">
                <a:solidFill>
                  <a:srgbClr val="0070C0"/>
                </a:solidFill>
              </a:rPr>
              <a:t>Do you want </a:t>
            </a:r>
            <a:r>
              <a:rPr lang="en-US" sz="2800" dirty="0">
                <a:solidFill>
                  <a:srgbClr val="0070C0"/>
                </a:solidFill>
              </a:rPr>
              <a:t>to look at </a:t>
            </a:r>
            <a:r>
              <a:rPr lang="en-US" sz="2800" dirty="0" smtClean="0">
                <a:solidFill>
                  <a:srgbClr val="0070C0"/>
                </a:solidFill>
              </a:rPr>
              <a:t>colleges </a:t>
            </a:r>
            <a:r>
              <a:rPr lang="en-US" sz="2800" dirty="0">
                <a:solidFill>
                  <a:srgbClr val="0070C0"/>
                </a:solidFill>
              </a:rPr>
              <a:t>that </a:t>
            </a:r>
            <a:r>
              <a:rPr lang="en-US" sz="2800" dirty="0" smtClean="0">
                <a:solidFill>
                  <a:srgbClr val="0070C0"/>
                </a:solidFill>
              </a:rPr>
              <a:t>best “match</a:t>
            </a:r>
            <a:r>
              <a:rPr lang="en-US" sz="2800" dirty="0">
                <a:solidFill>
                  <a:srgbClr val="0070C0"/>
                </a:solidFill>
              </a:rPr>
              <a:t>” </a:t>
            </a:r>
            <a:r>
              <a:rPr lang="en-US" sz="2800" dirty="0" smtClean="0">
                <a:solidFill>
                  <a:srgbClr val="0070C0"/>
                </a:solidFill>
              </a:rPr>
              <a:t>you?</a:t>
            </a:r>
          </a:p>
          <a:p>
            <a:pPr lvl="1"/>
            <a:endParaRPr lang="en-US" dirty="0"/>
          </a:p>
          <a:p>
            <a:endParaRPr lang="en-US" dirty="0"/>
          </a:p>
        </p:txBody>
      </p:sp>
    </p:spTree>
    <p:extLst>
      <p:ext uri="{BB962C8B-B14F-4D97-AF65-F5344CB8AC3E}">
        <p14:creationId xmlns:p14="http://schemas.microsoft.com/office/powerpoint/2010/main" val="3270049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77334" y="396312"/>
            <a:ext cx="8596668" cy="1066008"/>
          </a:xfrm>
        </p:spPr>
        <p:txBody>
          <a:bodyPr>
            <a:normAutofit fontScale="90000"/>
          </a:bodyPr>
          <a:lstStyle/>
          <a:p>
            <a:pPr eaLnBrk="1" hangingPunct="1"/>
            <a:r>
              <a:rPr lang="en-US" dirty="0" smtClean="0"/>
              <a:t>How to Select Your Peer Comparison Group</a:t>
            </a:r>
            <a:endParaRPr lang="en-US" dirty="0"/>
          </a:p>
        </p:txBody>
      </p:sp>
      <p:sp>
        <p:nvSpPr>
          <p:cNvPr id="262148" name="Rectangle 4"/>
          <p:cNvSpPr>
            <a:spLocks noGrp="1" noChangeArrowheads="1"/>
          </p:cNvSpPr>
          <p:nvPr>
            <p:ph sz="half" idx="1"/>
          </p:nvPr>
        </p:nvSpPr>
        <p:spPr>
          <a:xfrm>
            <a:off x="677334" y="1279440"/>
            <a:ext cx="4184035" cy="3880772"/>
          </a:xfrm>
        </p:spPr>
        <p:txBody>
          <a:bodyPr>
            <a:normAutofit/>
          </a:bodyPr>
          <a:lstStyle/>
          <a:p>
            <a:pPr>
              <a:buClr>
                <a:schemeClr val="tx1">
                  <a:lumMod val="65000"/>
                  <a:lumOff val="35000"/>
                </a:schemeClr>
              </a:buClr>
            </a:pPr>
            <a:r>
              <a:rPr lang="en-US" sz="2400" dirty="0" smtClean="0">
                <a:solidFill>
                  <a:schemeClr val="tx1">
                    <a:lumMod val="65000"/>
                    <a:lumOff val="35000"/>
                  </a:schemeClr>
                </a:solidFill>
              </a:rPr>
              <a:t>Campus Environment</a:t>
            </a:r>
          </a:p>
          <a:p>
            <a:pPr eaLnBrk="1" hangingPunct="1">
              <a:buClr>
                <a:schemeClr val="tx1">
                  <a:lumMod val="65000"/>
                  <a:lumOff val="35000"/>
                </a:schemeClr>
              </a:buClr>
            </a:pPr>
            <a:r>
              <a:rPr lang="en-US" sz="2400" dirty="0" smtClean="0">
                <a:solidFill>
                  <a:schemeClr val="tx1">
                    <a:lumMod val="65000"/>
                    <a:lumOff val="35000"/>
                  </a:schemeClr>
                </a:solidFill>
              </a:rPr>
              <a:t>Institution Type</a:t>
            </a:r>
          </a:p>
          <a:p>
            <a:pPr eaLnBrk="1" hangingPunct="1">
              <a:buClr>
                <a:schemeClr val="tx1">
                  <a:lumMod val="65000"/>
                  <a:lumOff val="35000"/>
                </a:schemeClr>
              </a:buClr>
            </a:pPr>
            <a:r>
              <a:rPr lang="en-US" sz="2400" dirty="0" smtClean="0">
                <a:solidFill>
                  <a:schemeClr val="tx1">
                    <a:lumMod val="65000"/>
                    <a:lumOff val="35000"/>
                  </a:schemeClr>
                </a:solidFill>
              </a:rPr>
              <a:t>Institutional Control</a:t>
            </a:r>
          </a:p>
          <a:p>
            <a:pPr eaLnBrk="1" hangingPunct="1">
              <a:buClr>
                <a:schemeClr val="tx1">
                  <a:lumMod val="65000"/>
                  <a:lumOff val="35000"/>
                </a:schemeClr>
              </a:buClr>
            </a:pPr>
            <a:r>
              <a:rPr lang="en-US" sz="2400" dirty="0" smtClean="0">
                <a:solidFill>
                  <a:schemeClr val="tx1">
                    <a:lumMod val="65000"/>
                    <a:lumOff val="35000"/>
                  </a:schemeClr>
                </a:solidFill>
              </a:rPr>
              <a:t>Academic Calendar</a:t>
            </a:r>
          </a:p>
          <a:p>
            <a:pPr eaLnBrk="1" hangingPunct="1">
              <a:buClr>
                <a:schemeClr val="tx1">
                  <a:lumMod val="65000"/>
                  <a:lumOff val="35000"/>
                </a:schemeClr>
              </a:buClr>
            </a:pPr>
            <a:r>
              <a:rPr lang="en-US" sz="2400" dirty="0" smtClean="0">
                <a:solidFill>
                  <a:schemeClr val="tx1">
                    <a:lumMod val="65000"/>
                    <a:lumOff val="35000"/>
                  </a:schemeClr>
                </a:solidFill>
              </a:rPr>
              <a:t>Credit Enrollment</a:t>
            </a:r>
          </a:p>
          <a:p>
            <a:pPr eaLnBrk="1" hangingPunct="1">
              <a:buClr>
                <a:schemeClr val="tx1">
                  <a:lumMod val="65000"/>
                  <a:lumOff val="35000"/>
                </a:schemeClr>
              </a:buClr>
            </a:pPr>
            <a:r>
              <a:rPr lang="en-US" sz="2400" dirty="0" smtClean="0">
                <a:solidFill>
                  <a:schemeClr val="tx1">
                    <a:lumMod val="65000"/>
                    <a:lumOff val="35000"/>
                  </a:schemeClr>
                </a:solidFill>
              </a:rPr>
              <a:t>Minority Students</a:t>
            </a:r>
          </a:p>
          <a:p>
            <a:pPr eaLnBrk="1" hangingPunct="1">
              <a:buClr>
                <a:schemeClr val="tx1">
                  <a:lumMod val="65000"/>
                  <a:lumOff val="35000"/>
                </a:schemeClr>
              </a:buClr>
            </a:pPr>
            <a:r>
              <a:rPr lang="en-US" sz="2400" dirty="0" smtClean="0">
                <a:solidFill>
                  <a:schemeClr val="tx1">
                    <a:lumMod val="65000"/>
                    <a:lumOff val="35000"/>
                  </a:schemeClr>
                </a:solidFill>
              </a:rPr>
              <a:t>Percent State Revenue</a:t>
            </a:r>
          </a:p>
        </p:txBody>
      </p:sp>
      <p:sp>
        <p:nvSpPr>
          <p:cNvPr id="262149" name="Rectangle 5"/>
          <p:cNvSpPr>
            <a:spLocks noGrp="1" noChangeArrowheads="1"/>
          </p:cNvSpPr>
          <p:nvPr>
            <p:ph sz="half" idx="2"/>
          </p:nvPr>
        </p:nvSpPr>
        <p:spPr>
          <a:xfrm>
            <a:off x="4975668" y="1279440"/>
            <a:ext cx="4184034" cy="3880773"/>
          </a:xfrm>
        </p:spPr>
        <p:txBody>
          <a:bodyPr>
            <a:normAutofit/>
          </a:bodyPr>
          <a:lstStyle/>
          <a:p>
            <a:r>
              <a:rPr lang="en-US" sz="2400" dirty="0" smtClean="0">
                <a:solidFill>
                  <a:schemeClr val="tx1">
                    <a:lumMod val="65000"/>
                    <a:lumOff val="35000"/>
                  </a:schemeClr>
                </a:solidFill>
              </a:rPr>
              <a:t>Operating Budget</a:t>
            </a:r>
          </a:p>
          <a:p>
            <a:pPr eaLnBrk="1" hangingPunct="1"/>
            <a:r>
              <a:rPr lang="en-US" sz="2400" dirty="0" smtClean="0">
                <a:solidFill>
                  <a:schemeClr val="tx1">
                    <a:lumMod val="65000"/>
                    <a:lumOff val="35000"/>
                  </a:schemeClr>
                </a:solidFill>
              </a:rPr>
              <a:t>Faculty Unionized</a:t>
            </a:r>
          </a:p>
          <a:p>
            <a:pPr eaLnBrk="1" hangingPunct="1"/>
            <a:r>
              <a:rPr lang="en-US" sz="2400" dirty="0" smtClean="0">
                <a:solidFill>
                  <a:schemeClr val="tx1">
                    <a:lumMod val="65000"/>
                    <a:lumOff val="35000"/>
                  </a:schemeClr>
                </a:solidFill>
              </a:rPr>
              <a:t>Service Area Population</a:t>
            </a:r>
          </a:p>
          <a:p>
            <a:pPr eaLnBrk="1" hangingPunct="1"/>
            <a:r>
              <a:rPr lang="en-US" sz="2400" dirty="0" smtClean="0">
                <a:solidFill>
                  <a:schemeClr val="tx1">
                    <a:lumMod val="65000"/>
                    <a:lumOff val="35000"/>
                  </a:schemeClr>
                </a:solidFill>
              </a:rPr>
              <a:t>Unemployment Rate</a:t>
            </a:r>
          </a:p>
          <a:p>
            <a:pPr eaLnBrk="1" hangingPunct="1"/>
            <a:r>
              <a:rPr lang="en-US" sz="2400" dirty="0" smtClean="0">
                <a:solidFill>
                  <a:schemeClr val="tx1">
                    <a:lumMod val="65000"/>
                    <a:lumOff val="35000"/>
                  </a:schemeClr>
                </a:solidFill>
              </a:rPr>
              <a:t>Household Income</a:t>
            </a:r>
          </a:p>
          <a:p>
            <a:pPr eaLnBrk="1" hangingPunct="1"/>
            <a:r>
              <a:rPr lang="en-US" sz="2400" dirty="0" smtClean="0">
                <a:solidFill>
                  <a:schemeClr val="tx1">
                    <a:lumMod val="65000"/>
                    <a:lumOff val="35000"/>
                  </a:schemeClr>
                </a:solidFill>
              </a:rPr>
              <a:t>Service Area Percent Minority</a:t>
            </a:r>
          </a:p>
        </p:txBody>
      </p:sp>
    </p:spTree>
    <p:extLst>
      <p:ext uri="{BB962C8B-B14F-4D97-AF65-F5344CB8AC3E}">
        <p14:creationId xmlns:p14="http://schemas.microsoft.com/office/powerpoint/2010/main" val="544933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73" y="451643"/>
            <a:ext cx="8596668" cy="1066008"/>
          </a:xfrm>
        </p:spPr>
        <p:txBody>
          <a:bodyPr/>
          <a:lstStyle/>
          <a:p>
            <a:r>
              <a:rPr lang="en-US" dirty="0" smtClean="0"/>
              <a:t>Recommendations:</a:t>
            </a:r>
            <a:endParaRPr lang="en-US" dirty="0"/>
          </a:p>
        </p:txBody>
      </p:sp>
      <p:sp>
        <p:nvSpPr>
          <p:cNvPr id="5" name="Content Placeholder 4"/>
          <p:cNvSpPr>
            <a:spLocks noGrp="1"/>
          </p:cNvSpPr>
          <p:nvPr>
            <p:ph idx="1"/>
          </p:nvPr>
        </p:nvSpPr>
        <p:spPr>
          <a:xfrm>
            <a:off x="648759" y="1517651"/>
            <a:ext cx="8596668" cy="3880773"/>
          </a:xfrm>
        </p:spPr>
        <p:txBody>
          <a:bodyPr>
            <a:normAutofit/>
          </a:bodyPr>
          <a:lstStyle/>
          <a:p>
            <a:r>
              <a:rPr lang="en-US" sz="2400" dirty="0" smtClean="0"/>
              <a:t>Choose peers based on your situation, needs and goals		 </a:t>
            </a:r>
            <a:r>
              <a:rPr lang="en-US" sz="2400" dirty="0"/>
              <a:t>	</a:t>
            </a:r>
            <a:r>
              <a:rPr lang="en-US" sz="2400" dirty="0" smtClean="0"/>
              <a:t>		</a:t>
            </a:r>
            <a:endParaRPr lang="en-US" sz="2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258" y="2333005"/>
            <a:ext cx="5553297" cy="2965109"/>
          </a:xfrm>
          <a:prstGeom prst="rect">
            <a:avLst/>
          </a:prstGeom>
        </p:spPr>
      </p:pic>
    </p:spTree>
    <p:extLst>
      <p:ext uri="{BB962C8B-B14F-4D97-AF65-F5344CB8AC3E}">
        <p14:creationId xmlns:p14="http://schemas.microsoft.com/office/powerpoint/2010/main" val="378765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98" y="222125"/>
            <a:ext cx="8596668" cy="1066008"/>
          </a:xfrm>
        </p:spPr>
        <p:txBody>
          <a:bodyPr>
            <a:noAutofit/>
          </a:bodyPr>
          <a:lstStyle/>
          <a:p>
            <a:r>
              <a:rPr lang="en-US" dirty="0" smtClean="0"/>
              <a:t>The Benchmarking Institute </a:t>
            </a:r>
            <a:br>
              <a:rPr lang="en-US" dirty="0" smtClean="0"/>
            </a:br>
            <a:r>
              <a:rPr lang="en-US" dirty="0" smtClean="0"/>
              <a:t>at Johnson County Community College</a:t>
            </a:r>
            <a:endParaRPr lang="en-US" dirty="0"/>
          </a:p>
        </p:txBody>
      </p:sp>
      <p:pic>
        <p:nvPicPr>
          <p:cNvPr id="5" name="Picture 2" descr="M:\NCCBP\Marketing\JCCC Photos\KC Helicopter-044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12980" y="1506372"/>
            <a:ext cx="6566043" cy="436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81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5647" y="736746"/>
            <a:ext cx="7766936" cy="1157372"/>
          </a:xfrm>
        </p:spPr>
        <p:txBody>
          <a:bodyPr/>
          <a:lstStyle/>
          <a:p>
            <a:pPr algn="l"/>
            <a:r>
              <a:rPr lang="en-US" sz="3600" dirty="0" smtClean="0"/>
              <a:t>Benchmarking Steps</a:t>
            </a:r>
            <a:endParaRPr lang="en-US" sz="3600" dirty="0"/>
          </a:p>
        </p:txBody>
      </p:sp>
      <p:graphicFrame>
        <p:nvGraphicFramePr>
          <p:cNvPr id="6" name="Content Placeholder 4"/>
          <p:cNvGraphicFramePr>
            <a:graphicFrameLocks/>
          </p:cNvGraphicFramePr>
          <p:nvPr>
            <p:extLst>
              <p:ext uri="{D42A27DB-BD31-4B8C-83A1-F6EECF244321}">
                <p14:modId xmlns:p14="http://schemas.microsoft.com/office/powerpoint/2010/main" val="3111164956"/>
              </p:ext>
            </p:extLst>
          </p:nvPr>
        </p:nvGraphicFramePr>
        <p:xfrm>
          <a:off x="1499401" y="2094165"/>
          <a:ext cx="7604053" cy="411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ame 6"/>
          <p:cNvSpPr/>
          <p:nvPr/>
        </p:nvSpPr>
        <p:spPr>
          <a:xfrm>
            <a:off x="1956602" y="3481006"/>
            <a:ext cx="4924647" cy="13716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82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0111" y="163792"/>
            <a:ext cx="7800977" cy="5671017"/>
          </a:xfrm>
          <a:prstGeom prst="rect">
            <a:avLst/>
          </a:prstGeom>
        </p:spPr>
      </p:pic>
    </p:spTree>
    <p:extLst>
      <p:ext uri="{BB962C8B-B14F-4D97-AF65-F5344CB8AC3E}">
        <p14:creationId xmlns:p14="http://schemas.microsoft.com/office/powerpoint/2010/main" val="59228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28" y="336187"/>
            <a:ext cx="9481079" cy="1066008"/>
          </a:xfrm>
        </p:spPr>
        <p:txBody>
          <a:bodyPr>
            <a:noAutofit/>
          </a:bodyPr>
          <a:lstStyle/>
          <a:p>
            <a:r>
              <a:rPr lang="en-US" dirty="0" smtClean="0"/>
              <a:t>History of the Non-Credit Benchmark Project</a:t>
            </a:r>
            <a:endParaRPr lang="en-US" dirty="0"/>
          </a:p>
        </p:txBody>
      </p:sp>
      <p:sp>
        <p:nvSpPr>
          <p:cNvPr id="3" name="Content Placeholder 2"/>
          <p:cNvSpPr>
            <a:spLocks noGrp="1"/>
          </p:cNvSpPr>
          <p:nvPr>
            <p:ph idx="1"/>
          </p:nvPr>
        </p:nvSpPr>
        <p:spPr>
          <a:xfrm>
            <a:off x="677333" y="1925589"/>
            <a:ext cx="9823979" cy="3448268"/>
          </a:xfrm>
        </p:spPr>
        <p:txBody>
          <a:bodyPr>
            <a:noAutofit/>
          </a:bodyPr>
          <a:lstStyle/>
          <a:p>
            <a:r>
              <a:rPr lang="en-US" sz="2200" dirty="0" smtClean="0"/>
              <a:t>Created in 2012-2013</a:t>
            </a:r>
          </a:p>
          <a:p>
            <a:r>
              <a:rPr lang="en-US" sz="2200" dirty="0" smtClean="0"/>
              <a:t>Advisory board of over 20 community colleges across the country</a:t>
            </a:r>
          </a:p>
          <a:p>
            <a:r>
              <a:rPr lang="en-US" sz="2200" dirty="0" smtClean="0"/>
              <a:t>Piloted in 2013</a:t>
            </a:r>
          </a:p>
          <a:p>
            <a:r>
              <a:rPr lang="en-US" sz="2200" dirty="0" smtClean="0"/>
              <a:t>Data collection begin in 2014</a:t>
            </a:r>
          </a:p>
          <a:p>
            <a:r>
              <a:rPr lang="en-US" sz="2200" dirty="0" smtClean="0"/>
              <a:t>Evolved and grew each year 2014-2016</a:t>
            </a:r>
          </a:p>
          <a:p>
            <a:r>
              <a:rPr lang="en-US" sz="2200" dirty="0" smtClean="0"/>
              <a:t>Merged with the NCCBP: credit in 2017 as an separate opt-in module</a:t>
            </a:r>
          </a:p>
        </p:txBody>
      </p:sp>
      <p:pic>
        <p:nvPicPr>
          <p:cNvPr id="3074" name="Picture 2" descr="\\jccc-files\Continuing Education\Benchmarking Institute\Workforce Training\Marketing\Logo\Workforce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4" y="1059882"/>
            <a:ext cx="3676207" cy="8657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57250" y="4648102"/>
            <a:ext cx="4898492" cy="1087901"/>
          </a:xfrm>
          <a:prstGeom prst="rect">
            <a:avLst/>
          </a:prstGeom>
        </p:spPr>
      </p:pic>
    </p:spTree>
    <p:extLst>
      <p:ext uri="{BB962C8B-B14F-4D97-AF65-F5344CB8AC3E}">
        <p14:creationId xmlns:p14="http://schemas.microsoft.com/office/powerpoint/2010/main" val="123012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074"/>
                                        </p:tgtEl>
                                      </p:cBhvr>
                                    </p:animEffect>
                                    <p:anim calcmode="lin" valueType="num">
                                      <p:cBhvr>
                                        <p:cTn id="7" dur="1000"/>
                                        <p:tgtEl>
                                          <p:spTgt spid="3074"/>
                                        </p:tgtEl>
                                        <p:attrNameLst>
                                          <p:attrName>ppt_x</p:attrName>
                                        </p:attrNameLst>
                                      </p:cBhvr>
                                      <p:tavLst>
                                        <p:tav tm="0">
                                          <p:val>
                                            <p:strVal val="ppt_x"/>
                                          </p:val>
                                        </p:tav>
                                        <p:tav tm="100000">
                                          <p:val>
                                            <p:strVal val="ppt_x"/>
                                          </p:val>
                                        </p:tav>
                                      </p:tavLst>
                                    </p:anim>
                                    <p:anim calcmode="lin" valueType="num">
                                      <p:cBhvr>
                                        <p:cTn id="8" dur="1000"/>
                                        <p:tgtEl>
                                          <p:spTgt spid="3074"/>
                                        </p:tgtEl>
                                        <p:attrNameLst>
                                          <p:attrName>ppt_y</p:attrName>
                                        </p:attrNameLst>
                                      </p:cBhvr>
                                      <p:tavLst>
                                        <p:tav tm="0">
                                          <p:val>
                                            <p:strVal val="ppt_y"/>
                                          </p:val>
                                        </p:tav>
                                        <p:tav tm="100000">
                                          <p:val>
                                            <p:strVal val="ppt_y+.1"/>
                                          </p:val>
                                        </p:tav>
                                      </p:tavLst>
                                    </p:anim>
                                    <p:set>
                                      <p:cBhvr>
                                        <p:cTn id="9"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46" y="394493"/>
            <a:ext cx="8596668" cy="1066008"/>
          </a:xfrm>
        </p:spPr>
        <p:txBody>
          <a:bodyPr>
            <a:normAutofit/>
          </a:bodyPr>
          <a:lstStyle/>
          <a:p>
            <a:r>
              <a:rPr lang="en-US" dirty="0"/>
              <a:t>Goals of the </a:t>
            </a:r>
            <a:r>
              <a:rPr lang="en-US" dirty="0" smtClean="0"/>
              <a:t>NCCBP: Non-credit </a:t>
            </a:r>
            <a:r>
              <a:rPr lang="en-US" dirty="0"/>
              <a:t>Project</a:t>
            </a:r>
          </a:p>
        </p:txBody>
      </p:sp>
      <p:sp>
        <p:nvSpPr>
          <p:cNvPr id="3" name="Content Placeholder 2"/>
          <p:cNvSpPr>
            <a:spLocks noGrp="1"/>
          </p:cNvSpPr>
          <p:nvPr>
            <p:ph idx="1"/>
          </p:nvPr>
        </p:nvSpPr>
        <p:spPr>
          <a:xfrm>
            <a:off x="691621" y="1460501"/>
            <a:ext cx="8596668" cy="3880773"/>
          </a:xfrm>
        </p:spPr>
        <p:txBody>
          <a:bodyPr/>
          <a:lstStyle/>
          <a:p>
            <a:r>
              <a:rPr lang="en-US" sz="2400" dirty="0"/>
              <a:t>To collect standardized information from community college </a:t>
            </a:r>
            <a:r>
              <a:rPr lang="en-US" sz="2400" dirty="0" smtClean="0"/>
              <a:t>continuing education </a:t>
            </a:r>
            <a:r>
              <a:rPr lang="en-US" sz="2400" dirty="0"/>
              <a:t>divisions</a:t>
            </a:r>
          </a:p>
          <a:p>
            <a:r>
              <a:rPr lang="en-US" sz="2400" dirty="0"/>
              <a:t>To provide member institutions with consistent measures to express </a:t>
            </a:r>
            <a:r>
              <a:rPr lang="en-US" sz="2400" dirty="0" smtClean="0"/>
              <a:t>continuing education </a:t>
            </a:r>
            <a:r>
              <a:rPr lang="en-US" sz="2400" dirty="0"/>
              <a:t>productivity and successes to internal &amp; external stakeholders</a:t>
            </a:r>
          </a:p>
          <a:p>
            <a:r>
              <a:rPr lang="en-US" sz="2400" dirty="0"/>
              <a:t>To provide </a:t>
            </a:r>
            <a:r>
              <a:rPr lang="en-US" sz="2400" dirty="0" smtClean="0"/>
              <a:t>“data</a:t>
            </a:r>
            <a:r>
              <a:rPr lang="en-US" sz="2400" dirty="0"/>
              <a:t>” you can use to improve your programs</a:t>
            </a:r>
          </a:p>
        </p:txBody>
      </p:sp>
    </p:spTree>
    <p:extLst>
      <p:ext uri="{BB962C8B-B14F-4D97-AF65-F5344CB8AC3E}">
        <p14:creationId xmlns:p14="http://schemas.microsoft.com/office/powerpoint/2010/main" val="1648559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73" y="337924"/>
            <a:ext cx="8596668" cy="1066008"/>
          </a:xfrm>
        </p:spPr>
        <p:txBody>
          <a:bodyPr/>
          <a:lstStyle/>
          <a:p>
            <a:r>
              <a:rPr lang="en-US" dirty="0"/>
              <a:t>How the Benchmark Project Works</a:t>
            </a:r>
          </a:p>
        </p:txBody>
      </p:sp>
      <p:sp>
        <p:nvSpPr>
          <p:cNvPr id="3" name="Content Placeholder 2"/>
          <p:cNvSpPr>
            <a:spLocks noGrp="1"/>
          </p:cNvSpPr>
          <p:nvPr>
            <p:ph idx="1"/>
          </p:nvPr>
        </p:nvSpPr>
        <p:spPr>
          <a:xfrm>
            <a:off x="648759" y="1042989"/>
            <a:ext cx="8596668" cy="4484024"/>
          </a:xfrm>
        </p:spPr>
        <p:txBody>
          <a:bodyPr>
            <a:normAutofit/>
          </a:bodyPr>
          <a:lstStyle/>
          <a:p>
            <a:r>
              <a:rPr lang="en-US" sz="2400" dirty="0" smtClean="0"/>
              <a:t>Annual membership project</a:t>
            </a:r>
          </a:p>
          <a:p>
            <a:r>
              <a:rPr lang="en-US" sz="2400" dirty="0" smtClean="0"/>
              <a:t>Web-based data entry</a:t>
            </a:r>
          </a:p>
          <a:p>
            <a:r>
              <a:rPr lang="en-US" sz="2400" dirty="0" smtClean="0"/>
              <a:t>Data verification:  logical errors and outlier checks</a:t>
            </a:r>
          </a:p>
          <a:p>
            <a:r>
              <a:rPr lang="en-US" sz="2400" dirty="0" smtClean="0"/>
              <a:t>Colleges provide only available data –you do not have to answer every question</a:t>
            </a:r>
          </a:p>
          <a:p>
            <a:r>
              <a:rPr lang="en-US" sz="2400" dirty="0" smtClean="0"/>
              <a:t>Confidentiality assured</a:t>
            </a:r>
            <a:endParaRPr lang="en-US" sz="2400" dirty="0"/>
          </a:p>
        </p:txBody>
      </p:sp>
      <p:pic>
        <p:nvPicPr>
          <p:cNvPr id="5" name="Picture 4"/>
          <p:cNvPicPr>
            <a:picLocks noChangeAspect="1"/>
          </p:cNvPicPr>
          <p:nvPr/>
        </p:nvPicPr>
        <p:blipFill>
          <a:blip r:embed="rId2"/>
          <a:stretch>
            <a:fillRect/>
          </a:stretch>
        </p:blipFill>
        <p:spPr>
          <a:xfrm>
            <a:off x="1233203" y="3906457"/>
            <a:ext cx="6553768" cy="1877731"/>
          </a:xfrm>
          <a:prstGeom prst="rect">
            <a:avLst/>
          </a:prstGeom>
        </p:spPr>
      </p:pic>
    </p:spTree>
    <p:extLst>
      <p:ext uri="{BB962C8B-B14F-4D97-AF65-F5344CB8AC3E}">
        <p14:creationId xmlns:p14="http://schemas.microsoft.com/office/powerpoint/2010/main" val="413159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98" y="337924"/>
            <a:ext cx="8596668" cy="1066008"/>
          </a:xfrm>
        </p:spPr>
        <p:txBody>
          <a:bodyPr/>
          <a:lstStyle/>
          <a:p>
            <a:r>
              <a:rPr lang="en-US" dirty="0" smtClean="0"/>
              <a:t>Benchmark Categories</a:t>
            </a:r>
            <a:endParaRPr lang="en-US" dirty="0"/>
          </a:p>
        </p:txBody>
      </p:sp>
      <p:sp>
        <p:nvSpPr>
          <p:cNvPr id="9" name="Content Placeholder 8"/>
          <p:cNvSpPr>
            <a:spLocks noGrp="1"/>
          </p:cNvSpPr>
          <p:nvPr>
            <p:ph sz="half" idx="1"/>
          </p:nvPr>
        </p:nvSpPr>
        <p:spPr>
          <a:xfrm>
            <a:off x="496997" y="1403932"/>
            <a:ext cx="4184035" cy="4080217"/>
          </a:xfrm>
        </p:spPr>
        <p:txBody>
          <a:bodyPr>
            <a:normAutofit lnSpcReduction="10000"/>
          </a:bodyPr>
          <a:lstStyle/>
          <a:p>
            <a:r>
              <a:rPr lang="en-US" sz="2400" dirty="0" smtClean="0"/>
              <a:t>Student Enrollment</a:t>
            </a:r>
          </a:p>
          <a:p>
            <a:pPr lvl="1"/>
            <a:r>
              <a:rPr lang="en-US" sz="1800" dirty="0" smtClean="0"/>
              <a:t>Workforce Training</a:t>
            </a:r>
          </a:p>
          <a:p>
            <a:pPr lvl="1"/>
            <a:r>
              <a:rPr lang="en-US" sz="1800" dirty="0" smtClean="0"/>
              <a:t>Life &amp; Leisure</a:t>
            </a:r>
          </a:p>
          <a:p>
            <a:pPr lvl="1"/>
            <a:r>
              <a:rPr lang="en-US" sz="1800" dirty="0" smtClean="0"/>
              <a:t>Adult Basic Education</a:t>
            </a:r>
          </a:p>
          <a:p>
            <a:r>
              <a:rPr lang="en-US" sz="2400" dirty="0" smtClean="0"/>
              <a:t>Corporate Client Enrollment/Contract Training</a:t>
            </a:r>
          </a:p>
          <a:p>
            <a:r>
              <a:rPr lang="en-US" sz="2400" dirty="0" smtClean="0"/>
              <a:t>Course Information</a:t>
            </a:r>
          </a:p>
          <a:p>
            <a:pPr lvl="1"/>
            <a:r>
              <a:rPr lang="en-US" sz="1800" dirty="0" smtClean="0"/>
              <a:t>Offered/Cancellation Rate</a:t>
            </a:r>
          </a:p>
          <a:p>
            <a:r>
              <a:rPr lang="en-US" sz="2400" dirty="0" smtClean="0"/>
              <a:t>Retention</a:t>
            </a:r>
          </a:p>
        </p:txBody>
      </p:sp>
      <p:sp>
        <p:nvSpPr>
          <p:cNvPr id="10" name="Content Placeholder 9"/>
          <p:cNvSpPr>
            <a:spLocks noGrp="1"/>
          </p:cNvSpPr>
          <p:nvPr>
            <p:ph sz="half" idx="2"/>
          </p:nvPr>
        </p:nvSpPr>
        <p:spPr>
          <a:xfrm>
            <a:off x="4795332" y="1403932"/>
            <a:ext cx="4184034" cy="3880773"/>
          </a:xfrm>
        </p:spPr>
        <p:txBody>
          <a:bodyPr>
            <a:normAutofit/>
          </a:bodyPr>
          <a:lstStyle/>
          <a:p>
            <a:r>
              <a:rPr lang="en-US" sz="2400" dirty="0" smtClean="0"/>
              <a:t>Financial Data</a:t>
            </a:r>
          </a:p>
          <a:p>
            <a:r>
              <a:rPr lang="en-US" sz="2400" dirty="0" smtClean="0"/>
              <a:t>Staffing Data</a:t>
            </a:r>
          </a:p>
          <a:p>
            <a:r>
              <a:rPr lang="en-US" sz="2400" dirty="0" smtClean="0"/>
              <a:t>Industry-recognized credentialing</a:t>
            </a:r>
          </a:p>
          <a:p>
            <a:r>
              <a:rPr lang="en-US" sz="2400" dirty="0" smtClean="0"/>
              <a:t>Transition from non-credit to credit instruction</a:t>
            </a:r>
          </a:p>
          <a:p>
            <a:r>
              <a:rPr lang="en-US" sz="2400" dirty="0"/>
              <a:t>Student Satisfaction</a:t>
            </a:r>
          </a:p>
          <a:p>
            <a:r>
              <a:rPr lang="en-US" sz="2400" dirty="0"/>
              <a:t>Client Satisfaction</a:t>
            </a:r>
          </a:p>
          <a:p>
            <a:endParaRPr lang="en-US" sz="2400" dirty="0"/>
          </a:p>
        </p:txBody>
      </p:sp>
    </p:spTree>
    <p:extLst>
      <p:ext uri="{BB962C8B-B14F-4D97-AF65-F5344CB8AC3E}">
        <p14:creationId xmlns:p14="http://schemas.microsoft.com/office/powerpoint/2010/main" val="2129497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73" y="337924"/>
            <a:ext cx="8596668" cy="1066008"/>
          </a:xfrm>
        </p:spPr>
        <p:txBody>
          <a:bodyPr/>
          <a:lstStyle/>
          <a:p>
            <a:r>
              <a:rPr lang="en-US" dirty="0" smtClean="0"/>
              <a:t>Timeline</a:t>
            </a:r>
            <a:endParaRPr lang="en-US" dirty="0"/>
          </a:p>
        </p:txBody>
      </p:sp>
      <p:pic>
        <p:nvPicPr>
          <p:cNvPr id="6" name="Picture 5"/>
          <p:cNvPicPr>
            <a:picLocks noChangeAspect="1"/>
          </p:cNvPicPr>
          <p:nvPr/>
        </p:nvPicPr>
        <p:blipFill>
          <a:blip r:embed="rId2"/>
          <a:stretch>
            <a:fillRect/>
          </a:stretch>
        </p:blipFill>
        <p:spPr>
          <a:xfrm>
            <a:off x="512036" y="1175657"/>
            <a:ext cx="9393963" cy="4412343"/>
          </a:xfrm>
          <a:prstGeom prst="rect">
            <a:avLst/>
          </a:prstGeom>
        </p:spPr>
      </p:pic>
    </p:spTree>
    <p:extLst>
      <p:ext uri="{BB962C8B-B14F-4D97-AF65-F5344CB8AC3E}">
        <p14:creationId xmlns:p14="http://schemas.microsoft.com/office/powerpoint/2010/main" val="2731114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4" y="333828"/>
            <a:ext cx="8596668" cy="954889"/>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Continuing Education Program Size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486" y="955465"/>
            <a:ext cx="7850764" cy="494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952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4" y="333828"/>
            <a:ext cx="8596668" cy="954889"/>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Continuing Education Program Size</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15" y="1028535"/>
            <a:ext cx="8213271" cy="475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412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4" y="333828"/>
            <a:ext cx="8596668" cy="954889"/>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Continuing Education Program Size</a:t>
            </a:r>
            <a:endParaRPr lang="en-US" dirty="0"/>
          </a:p>
        </p:txBody>
      </p:sp>
    </p:spTree>
    <p:extLst>
      <p:ext uri="{BB962C8B-B14F-4D97-AF65-F5344CB8AC3E}">
        <p14:creationId xmlns:p14="http://schemas.microsoft.com/office/powerpoint/2010/main" val="4184371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47" y="270122"/>
            <a:ext cx="8596668" cy="1066008"/>
          </a:xfrm>
        </p:spPr>
        <p:txBody>
          <a:bodyPr>
            <a:noAutofit/>
          </a:bodyPr>
          <a:lstStyle/>
          <a:p>
            <a:r>
              <a:rPr lang="en-US" dirty="0" smtClean="0"/>
              <a:t>National Higher Education Benchmarking Institute</a:t>
            </a:r>
            <a:endParaRPr lang="en-US" dirty="0"/>
          </a:p>
        </p:txBody>
      </p:sp>
      <p:sp>
        <p:nvSpPr>
          <p:cNvPr id="3" name="Content Placeholder 2"/>
          <p:cNvSpPr>
            <a:spLocks noGrp="1"/>
          </p:cNvSpPr>
          <p:nvPr>
            <p:ph idx="1"/>
          </p:nvPr>
        </p:nvSpPr>
        <p:spPr>
          <a:xfrm>
            <a:off x="624746" y="1966286"/>
            <a:ext cx="8559208" cy="3880773"/>
          </a:xfrm>
        </p:spPr>
        <p:txBody>
          <a:bodyPr>
            <a:normAutofit/>
          </a:bodyPr>
          <a:lstStyle/>
          <a:p>
            <a:pPr marL="57150" indent="0">
              <a:buNone/>
            </a:pPr>
            <a:r>
              <a:rPr lang="en-US" sz="2400" dirty="0" smtClean="0"/>
              <a:t>To improve student success through the use of benchmarking and best practices.</a:t>
            </a:r>
          </a:p>
          <a:p>
            <a:endParaRPr lang="en-US" sz="2400" dirty="0"/>
          </a:p>
          <a:p>
            <a:pPr marL="0" indent="0">
              <a:buNone/>
            </a:pPr>
            <a:endParaRPr lang="en-US" sz="24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46" y="3226598"/>
            <a:ext cx="5071971" cy="11258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8344" y="3226597"/>
            <a:ext cx="2868171" cy="1360152"/>
          </a:xfrm>
          <a:prstGeom prst="rect">
            <a:avLst/>
          </a:prstGeom>
        </p:spPr>
      </p:pic>
    </p:spTree>
    <p:extLst>
      <p:ext uri="{BB962C8B-B14F-4D97-AF65-F5344CB8AC3E}">
        <p14:creationId xmlns:p14="http://schemas.microsoft.com/office/powerpoint/2010/main" val="2918159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4" y="159660"/>
            <a:ext cx="8596668" cy="954889"/>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Continuing Education Program Size</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184" y="907903"/>
            <a:ext cx="6487911" cy="5071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371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4" y="333828"/>
            <a:ext cx="8596668" cy="954889"/>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Course Cancellation Rate</a:t>
            </a:r>
          </a:p>
          <a:p>
            <a:r>
              <a:rPr lang="en-US" sz="2500" i="1" dirty="0" smtClean="0"/>
              <a:t>Continuing Education</a:t>
            </a:r>
            <a:endParaRPr lang="en-US" sz="2500" i="1" dirty="0"/>
          </a:p>
        </p:txBody>
      </p:sp>
      <p:pic>
        <p:nvPicPr>
          <p:cNvPr id="4099" name="Picture 3" descr="C:\Users\Chadwick\Downloads\chart (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88717"/>
            <a:ext cx="6371772" cy="461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846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4" y="333828"/>
            <a:ext cx="8596668" cy="954889"/>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Contract Training</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4" y="945178"/>
            <a:ext cx="7881711" cy="487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894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4" y="203200"/>
            <a:ext cx="8596668" cy="1085518"/>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Retention by Program</a:t>
            </a:r>
            <a:endParaRPr lang="en-US" dirty="0"/>
          </a:p>
        </p:txBody>
      </p:sp>
      <p:graphicFrame>
        <p:nvGraphicFramePr>
          <p:cNvPr id="2" name="Chart 1"/>
          <p:cNvGraphicFramePr/>
          <p:nvPr>
            <p:extLst>
              <p:ext uri="{D42A27DB-BD31-4B8C-83A1-F6EECF244321}">
                <p14:modId xmlns:p14="http://schemas.microsoft.com/office/powerpoint/2010/main" val="4203685011"/>
              </p:ext>
            </p:extLst>
          </p:nvPr>
        </p:nvGraphicFramePr>
        <p:xfrm>
          <a:off x="1277256" y="745959"/>
          <a:ext cx="7762411" cy="5161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5094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4" y="203200"/>
            <a:ext cx="8596668" cy="1085518"/>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Staffing</a:t>
            </a:r>
            <a:endParaRPr lang="en-US" dirty="0"/>
          </a:p>
        </p:txBody>
      </p:sp>
      <p:graphicFrame>
        <p:nvGraphicFramePr>
          <p:cNvPr id="2" name="Chart 1"/>
          <p:cNvGraphicFramePr/>
          <p:nvPr>
            <p:extLst>
              <p:ext uri="{D42A27DB-BD31-4B8C-83A1-F6EECF244321}">
                <p14:modId xmlns:p14="http://schemas.microsoft.com/office/powerpoint/2010/main" val="2405880946"/>
              </p:ext>
            </p:extLst>
          </p:nvPr>
        </p:nvGraphicFramePr>
        <p:xfrm>
          <a:off x="-827315" y="992702"/>
          <a:ext cx="6444343" cy="518160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766" y="1822694"/>
            <a:ext cx="6276583" cy="376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374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20" y="232228"/>
            <a:ext cx="8596668" cy="1320800"/>
          </a:xfrm>
        </p:spPr>
        <p:txBody>
          <a:bodyPr/>
          <a:lstStyle/>
          <a:p>
            <a:r>
              <a:rPr lang="en-US" dirty="0" smtClean="0"/>
              <a:t>Transition from Non-credit to Credit</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57" y="899886"/>
            <a:ext cx="8215085" cy="492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403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06" y="290286"/>
            <a:ext cx="8596668" cy="1320800"/>
          </a:xfrm>
        </p:spPr>
        <p:txBody>
          <a:bodyPr/>
          <a:lstStyle/>
          <a:p>
            <a:r>
              <a:rPr lang="en-US" dirty="0" smtClean="0"/>
              <a:t>Revenues &amp; Expenses</a:t>
            </a:r>
            <a:br>
              <a:rPr lang="en-US" dirty="0" smtClean="0"/>
            </a:br>
            <a:r>
              <a:rPr lang="en-US" sz="2400" i="1" dirty="0" smtClean="0"/>
              <a:t>Continuing Education</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227" y="1313770"/>
            <a:ext cx="7924801" cy="45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56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5113"/>
            <a:ext cx="8596668" cy="1320800"/>
          </a:xfrm>
        </p:spPr>
        <p:txBody>
          <a:bodyPr/>
          <a:lstStyle/>
          <a:p>
            <a:r>
              <a:rPr lang="en-US" dirty="0" smtClean="0"/>
              <a:t>Expenditures by Category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5" y="856343"/>
            <a:ext cx="6890572" cy="502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633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adwick\Downloads\chart (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143" y="837749"/>
            <a:ext cx="7242628" cy="5114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62819" y="104779"/>
            <a:ext cx="8596668" cy="1320800"/>
          </a:xfrm>
        </p:spPr>
        <p:txBody>
          <a:bodyPr/>
          <a:lstStyle/>
          <a:p>
            <a:r>
              <a:rPr lang="en-US" dirty="0" smtClean="0"/>
              <a:t>Total Return on Investment</a:t>
            </a:r>
            <a:br>
              <a:rPr lang="en-US" dirty="0" smtClean="0"/>
            </a:br>
            <a:r>
              <a:rPr lang="en-US" sz="2400" i="1" dirty="0" smtClean="0"/>
              <a:t>Continuing Education</a:t>
            </a:r>
            <a:endParaRPr lang="en-US" dirty="0"/>
          </a:p>
        </p:txBody>
      </p:sp>
      <p:sp>
        <p:nvSpPr>
          <p:cNvPr id="4" name="TextBox 3"/>
          <p:cNvSpPr txBox="1"/>
          <p:nvPr/>
        </p:nvSpPr>
        <p:spPr>
          <a:xfrm>
            <a:off x="7881251" y="1169014"/>
            <a:ext cx="769257" cy="276999"/>
          </a:xfrm>
          <a:prstGeom prst="rect">
            <a:avLst/>
          </a:prstGeom>
          <a:noFill/>
        </p:spPr>
        <p:txBody>
          <a:bodyPr wrap="square" rtlCol="0">
            <a:spAutoFit/>
          </a:bodyPr>
          <a:lstStyle/>
          <a:p>
            <a:r>
              <a:rPr lang="en-US" sz="1200" b="1" dirty="0" smtClean="0"/>
              <a:t>104%</a:t>
            </a:r>
            <a:endParaRPr lang="en-US" sz="1200" b="1" dirty="0"/>
          </a:p>
        </p:txBody>
      </p:sp>
    </p:spTree>
    <p:extLst>
      <p:ext uri="{BB962C8B-B14F-4D97-AF65-F5344CB8AC3E}">
        <p14:creationId xmlns:p14="http://schemas.microsoft.com/office/powerpoint/2010/main" val="912772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5647" y="736746"/>
            <a:ext cx="7766936" cy="1157372"/>
          </a:xfrm>
        </p:spPr>
        <p:txBody>
          <a:bodyPr/>
          <a:lstStyle/>
          <a:p>
            <a:pPr algn="l"/>
            <a:r>
              <a:rPr lang="en-US" sz="3600" dirty="0" smtClean="0"/>
              <a:t>Benchmarking Steps</a:t>
            </a:r>
            <a:endParaRPr lang="en-US" sz="3600" dirty="0"/>
          </a:p>
        </p:txBody>
      </p:sp>
      <p:graphicFrame>
        <p:nvGraphicFramePr>
          <p:cNvPr id="6" name="Content Placeholder 4"/>
          <p:cNvGraphicFramePr>
            <a:graphicFrameLocks/>
          </p:cNvGraphicFramePr>
          <p:nvPr>
            <p:extLst/>
          </p:nvPr>
        </p:nvGraphicFramePr>
        <p:xfrm>
          <a:off x="1499401" y="2094165"/>
          <a:ext cx="7604053" cy="411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ame 6"/>
          <p:cNvSpPr/>
          <p:nvPr/>
        </p:nvSpPr>
        <p:spPr>
          <a:xfrm>
            <a:off x="6420260" y="3466750"/>
            <a:ext cx="2923766" cy="13716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154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4926" y="0"/>
            <a:ext cx="9424874" cy="1394090"/>
          </a:xfrm>
        </p:spPr>
        <p:txBody>
          <a:bodyPr>
            <a:noAutofit/>
          </a:bodyPr>
          <a:lstStyle/>
          <a:p>
            <a:pPr eaLnBrk="1" hangingPunct="1"/>
            <a:r>
              <a:rPr lang="en-US" dirty="0" smtClean="0"/>
              <a:t>Benchmark Institute Project Participants since 2004</a:t>
            </a:r>
          </a:p>
        </p:txBody>
      </p:sp>
      <p:sp>
        <p:nvSpPr>
          <p:cNvPr id="108" name="TextBox 107"/>
          <p:cNvSpPr txBox="1"/>
          <p:nvPr/>
        </p:nvSpPr>
        <p:spPr bwMode="auto">
          <a:xfrm>
            <a:off x="4114800" y="1905001"/>
            <a:ext cx="914400" cy="523875"/>
          </a:xfrm>
          <a:prstGeom prst="rect">
            <a:avLst/>
          </a:prstGeom>
          <a:noFill/>
          <a:ln>
            <a:noFill/>
          </a:ln>
        </p:spPr>
        <p:txBody>
          <a:bodyPr>
            <a:spAutoFit/>
          </a:bodyPr>
          <a:lstStyle/>
          <a:p>
            <a:pPr algn="ctr">
              <a:defRPr/>
            </a:pPr>
            <a:r>
              <a:rPr lang="en-US" sz="2800" dirty="0">
                <a:solidFill>
                  <a:schemeClr val="bg1"/>
                </a:solidFill>
                <a:latin typeface="+mj-lt"/>
              </a:rPr>
              <a:t>3</a:t>
            </a:r>
          </a:p>
        </p:txBody>
      </p:sp>
      <p:sp>
        <p:nvSpPr>
          <p:cNvPr id="109" name="TextBox 108"/>
          <p:cNvSpPr txBox="1"/>
          <p:nvPr/>
        </p:nvSpPr>
        <p:spPr bwMode="auto">
          <a:xfrm>
            <a:off x="8153400" y="3581401"/>
            <a:ext cx="914400" cy="523875"/>
          </a:xfrm>
          <a:prstGeom prst="rect">
            <a:avLst/>
          </a:prstGeom>
          <a:noFill/>
          <a:ln>
            <a:noFill/>
          </a:ln>
        </p:spPr>
        <p:txBody>
          <a:bodyPr>
            <a:spAutoFit/>
          </a:bodyPr>
          <a:lstStyle/>
          <a:p>
            <a:pPr algn="ctr">
              <a:defRPr/>
            </a:pPr>
            <a:r>
              <a:rPr lang="en-US" sz="2800" dirty="0">
                <a:solidFill>
                  <a:schemeClr val="bg1"/>
                </a:solidFill>
                <a:latin typeface="+mj-lt"/>
              </a:rPr>
              <a:t>10</a:t>
            </a:r>
          </a:p>
        </p:txBody>
      </p:sp>
      <p:sp>
        <p:nvSpPr>
          <p:cNvPr id="110" name="TextBox 109"/>
          <p:cNvSpPr txBox="1"/>
          <p:nvPr/>
        </p:nvSpPr>
        <p:spPr bwMode="auto">
          <a:xfrm>
            <a:off x="2514600" y="2286001"/>
            <a:ext cx="914400" cy="523875"/>
          </a:xfrm>
          <a:prstGeom prst="rect">
            <a:avLst/>
          </a:prstGeom>
          <a:noFill/>
          <a:ln>
            <a:noFill/>
          </a:ln>
        </p:spPr>
        <p:txBody>
          <a:bodyPr>
            <a:spAutoFit/>
          </a:bodyPr>
          <a:lstStyle/>
          <a:p>
            <a:pPr algn="ctr">
              <a:defRPr/>
            </a:pPr>
            <a:r>
              <a:rPr lang="en-US" sz="2800" dirty="0">
                <a:solidFill>
                  <a:schemeClr val="bg1"/>
                </a:solidFill>
                <a:latin typeface="+mj-lt"/>
              </a:rPr>
              <a:t>2</a:t>
            </a:r>
          </a:p>
        </p:txBody>
      </p:sp>
      <p:sp>
        <p:nvSpPr>
          <p:cNvPr id="112" name="TextBox 111"/>
          <p:cNvSpPr txBox="1"/>
          <p:nvPr/>
        </p:nvSpPr>
        <p:spPr bwMode="auto">
          <a:xfrm>
            <a:off x="5181600" y="2438401"/>
            <a:ext cx="914400" cy="523875"/>
          </a:xfrm>
          <a:prstGeom prst="rect">
            <a:avLst/>
          </a:prstGeom>
          <a:noFill/>
          <a:ln>
            <a:noFill/>
          </a:ln>
        </p:spPr>
        <p:txBody>
          <a:bodyPr>
            <a:spAutoFit/>
          </a:bodyPr>
          <a:lstStyle/>
          <a:p>
            <a:pPr algn="ctr">
              <a:defRPr/>
            </a:pPr>
            <a:r>
              <a:rPr lang="en-US" sz="2800" dirty="0">
                <a:solidFill>
                  <a:schemeClr val="bg1"/>
                </a:solidFill>
                <a:latin typeface="+mj-lt"/>
              </a:rPr>
              <a:t>2</a:t>
            </a:r>
          </a:p>
        </p:txBody>
      </p:sp>
      <p:sp>
        <p:nvSpPr>
          <p:cNvPr id="113" name="TextBox 112"/>
          <p:cNvSpPr txBox="1"/>
          <p:nvPr/>
        </p:nvSpPr>
        <p:spPr bwMode="auto">
          <a:xfrm>
            <a:off x="8153400" y="3276601"/>
            <a:ext cx="914400" cy="523875"/>
          </a:xfrm>
          <a:prstGeom prst="rect">
            <a:avLst/>
          </a:prstGeom>
          <a:noFill/>
          <a:ln>
            <a:noFill/>
          </a:ln>
        </p:spPr>
        <p:txBody>
          <a:bodyPr>
            <a:spAutoFit/>
          </a:bodyPr>
          <a:lstStyle/>
          <a:p>
            <a:pPr algn="ctr">
              <a:defRPr/>
            </a:pPr>
            <a:r>
              <a:rPr lang="en-US" sz="2800" dirty="0">
                <a:solidFill>
                  <a:schemeClr val="bg1"/>
                </a:solidFill>
                <a:latin typeface="+mj-lt"/>
              </a:rPr>
              <a:t>3</a:t>
            </a:r>
          </a:p>
        </p:txBody>
      </p:sp>
      <p:sp>
        <p:nvSpPr>
          <p:cNvPr id="114" name="TextBox 113"/>
          <p:cNvSpPr txBox="1"/>
          <p:nvPr/>
        </p:nvSpPr>
        <p:spPr bwMode="auto">
          <a:xfrm>
            <a:off x="3412717" y="2227348"/>
            <a:ext cx="914400" cy="523875"/>
          </a:xfrm>
          <a:prstGeom prst="rect">
            <a:avLst/>
          </a:prstGeom>
          <a:noFill/>
          <a:ln>
            <a:noFill/>
          </a:ln>
        </p:spPr>
        <p:txBody>
          <a:bodyPr>
            <a:spAutoFit/>
          </a:bodyPr>
          <a:lstStyle/>
          <a:p>
            <a:pPr algn="ctr">
              <a:defRPr/>
            </a:pPr>
            <a:r>
              <a:rPr lang="en-US" sz="2800" dirty="0">
                <a:solidFill>
                  <a:schemeClr val="bg1"/>
                </a:solidFill>
                <a:latin typeface="+mj-lt"/>
              </a:rPr>
              <a:t>2</a:t>
            </a:r>
          </a:p>
        </p:txBody>
      </p:sp>
      <p:sp>
        <p:nvSpPr>
          <p:cNvPr id="115" name="TextBox 114"/>
          <p:cNvSpPr txBox="1"/>
          <p:nvPr/>
        </p:nvSpPr>
        <p:spPr bwMode="auto">
          <a:xfrm>
            <a:off x="5427663" y="3815297"/>
            <a:ext cx="914400" cy="523875"/>
          </a:xfrm>
          <a:prstGeom prst="rect">
            <a:avLst/>
          </a:prstGeom>
          <a:noFill/>
          <a:ln>
            <a:noFill/>
          </a:ln>
        </p:spPr>
        <p:txBody>
          <a:bodyPr>
            <a:spAutoFit/>
          </a:bodyPr>
          <a:lstStyle/>
          <a:p>
            <a:pPr algn="ctr">
              <a:defRPr/>
            </a:pPr>
            <a:r>
              <a:rPr lang="en-US" sz="2800" dirty="0">
                <a:solidFill>
                  <a:schemeClr val="bg1"/>
                </a:solidFill>
                <a:latin typeface="+mj-lt"/>
              </a:rPr>
              <a:t>4</a:t>
            </a:r>
          </a:p>
        </p:txBody>
      </p:sp>
      <p:sp>
        <p:nvSpPr>
          <p:cNvPr id="117" name="TextBox 116"/>
          <p:cNvSpPr txBox="1"/>
          <p:nvPr/>
        </p:nvSpPr>
        <p:spPr bwMode="auto">
          <a:xfrm>
            <a:off x="6719094" y="4276726"/>
            <a:ext cx="914400" cy="523875"/>
          </a:xfrm>
          <a:prstGeom prst="rect">
            <a:avLst/>
          </a:prstGeom>
          <a:noFill/>
          <a:ln>
            <a:noFill/>
          </a:ln>
        </p:spPr>
        <p:txBody>
          <a:bodyPr>
            <a:spAutoFit/>
          </a:bodyPr>
          <a:lstStyle/>
          <a:p>
            <a:pPr algn="ctr">
              <a:defRPr/>
            </a:pPr>
            <a:r>
              <a:rPr lang="en-US" sz="2800" dirty="0">
                <a:solidFill>
                  <a:schemeClr val="bg1"/>
                </a:solidFill>
                <a:latin typeface="+mj-lt"/>
              </a:rPr>
              <a:t>7</a:t>
            </a:r>
          </a:p>
        </p:txBody>
      </p:sp>
      <p:sp>
        <p:nvSpPr>
          <p:cNvPr id="119" name="TextBox 118"/>
          <p:cNvSpPr txBox="1"/>
          <p:nvPr/>
        </p:nvSpPr>
        <p:spPr bwMode="auto">
          <a:xfrm>
            <a:off x="2509830" y="3254961"/>
            <a:ext cx="914400" cy="523875"/>
          </a:xfrm>
          <a:prstGeom prst="rect">
            <a:avLst/>
          </a:prstGeom>
          <a:noFill/>
          <a:ln>
            <a:noFill/>
          </a:ln>
        </p:spPr>
        <p:txBody>
          <a:bodyPr>
            <a:spAutoFit/>
          </a:bodyPr>
          <a:lstStyle/>
          <a:p>
            <a:pPr algn="ctr">
              <a:defRPr/>
            </a:pPr>
            <a:r>
              <a:rPr lang="en-US" sz="2800" dirty="0">
                <a:solidFill>
                  <a:schemeClr val="bg1"/>
                </a:solidFill>
                <a:latin typeface="+mj-lt"/>
              </a:rPr>
              <a:t>5</a:t>
            </a:r>
          </a:p>
        </p:txBody>
      </p:sp>
      <p:sp>
        <p:nvSpPr>
          <p:cNvPr id="120" name="TextBox 119"/>
          <p:cNvSpPr txBox="1"/>
          <p:nvPr/>
        </p:nvSpPr>
        <p:spPr bwMode="auto">
          <a:xfrm>
            <a:off x="6351588" y="4540775"/>
            <a:ext cx="914400" cy="523875"/>
          </a:xfrm>
          <a:prstGeom prst="rect">
            <a:avLst/>
          </a:prstGeom>
          <a:noFill/>
          <a:ln>
            <a:noFill/>
          </a:ln>
        </p:spPr>
        <p:txBody>
          <a:bodyPr>
            <a:spAutoFit/>
          </a:bodyPr>
          <a:lstStyle/>
          <a:p>
            <a:pPr algn="ctr">
              <a:defRPr/>
            </a:pPr>
            <a:r>
              <a:rPr lang="en-US" sz="2800" dirty="0">
                <a:solidFill>
                  <a:schemeClr val="bg1"/>
                </a:solidFill>
                <a:latin typeface="+mj-lt"/>
              </a:rPr>
              <a:t>5</a:t>
            </a:r>
          </a:p>
        </p:txBody>
      </p:sp>
      <p:sp>
        <p:nvSpPr>
          <p:cNvPr id="123" name="TextBox 122"/>
          <p:cNvSpPr txBox="1"/>
          <p:nvPr/>
        </p:nvSpPr>
        <p:spPr bwMode="auto">
          <a:xfrm>
            <a:off x="5280025" y="1914526"/>
            <a:ext cx="914400" cy="523875"/>
          </a:xfrm>
          <a:prstGeom prst="rect">
            <a:avLst/>
          </a:prstGeom>
          <a:noFill/>
          <a:ln>
            <a:noFill/>
          </a:ln>
        </p:spPr>
        <p:txBody>
          <a:bodyPr>
            <a:spAutoFit/>
          </a:bodyPr>
          <a:lstStyle/>
          <a:p>
            <a:pPr algn="ctr">
              <a:defRPr/>
            </a:pPr>
            <a:r>
              <a:rPr lang="en-US" sz="2800" dirty="0">
                <a:solidFill>
                  <a:schemeClr val="bg1"/>
                </a:solidFill>
                <a:latin typeface="+mj-lt"/>
              </a:rPr>
              <a:t>2</a:t>
            </a:r>
          </a:p>
        </p:txBody>
      </p:sp>
      <p:pic>
        <p:nvPicPr>
          <p:cNvPr id="5" name="Picture 4"/>
          <p:cNvPicPr>
            <a:picLocks noChangeAspect="1"/>
          </p:cNvPicPr>
          <p:nvPr/>
        </p:nvPicPr>
        <p:blipFill>
          <a:blip r:embed="rId3"/>
          <a:stretch>
            <a:fillRect/>
          </a:stretch>
        </p:blipFill>
        <p:spPr>
          <a:xfrm>
            <a:off x="939268" y="1394090"/>
            <a:ext cx="8409520" cy="4314449"/>
          </a:xfrm>
          <a:prstGeom prst="rect">
            <a:avLst/>
          </a:prstGeom>
        </p:spPr>
      </p:pic>
    </p:spTree>
    <p:extLst>
      <p:ext uri="{BB962C8B-B14F-4D97-AF65-F5344CB8AC3E}">
        <p14:creationId xmlns:p14="http://schemas.microsoft.com/office/powerpoint/2010/main" val="224189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4" y="159022"/>
            <a:ext cx="8596668" cy="1066008"/>
          </a:xfrm>
        </p:spPr>
        <p:txBody>
          <a:bodyPr/>
          <a:lstStyle/>
          <a:p>
            <a:r>
              <a:rPr lang="en-US" dirty="0" smtClean="0"/>
              <a:t>Gap Analysis</a:t>
            </a:r>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202303719"/>
              </p:ext>
            </p:extLst>
          </p:nvPr>
        </p:nvGraphicFramePr>
        <p:xfrm>
          <a:off x="566732" y="1600201"/>
          <a:ext cx="8229600" cy="40687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022506" y="2343090"/>
            <a:ext cx="607859" cy="400110"/>
          </a:xfrm>
          <a:prstGeom prst="rect">
            <a:avLst/>
          </a:prstGeom>
          <a:noFill/>
        </p:spPr>
        <p:txBody>
          <a:bodyPr wrap="none" rtlCol="0">
            <a:spAutoFit/>
          </a:bodyPr>
          <a:lstStyle/>
          <a:p>
            <a:r>
              <a:rPr lang="en-US" sz="2000" dirty="0">
                <a:solidFill>
                  <a:schemeClr val="accent4"/>
                </a:solidFill>
              </a:rPr>
              <a:t>52%</a:t>
            </a:r>
          </a:p>
        </p:txBody>
      </p:sp>
      <p:sp>
        <p:nvSpPr>
          <p:cNvPr id="17" name="Title 4"/>
          <p:cNvSpPr txBox="1">
            <a:spLocks/>
          </p:cNvSpPr>
          <p:nvPr/>
        </p:nvSpPr>
        <p:spPr bwMode="auto">
          <a:xfrm>
            <a:off x="2690645" y="733774"/>
            <a:ext cx="38837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ern="1200">
                <a:solidFill>
                  <a:schemeClr val="bg1"/>
                </a:solidFill>
                <a:latin typeface="+mj-lt"/>
                <a:ea typeface="+mj-ea"/>
                <a:cs typeface="+mj-cs"/>
              </a:defRPr>
            </a:lvl1pPr>
            <a:lvl2pPr algn="l" rtl="0" eaLnBrk="1" fontAlgn="base" hangingPunct="1">
              <a:spcBef>
                <a:spcPct val="0"/>
              </a:spcBef>
              <a:spcAft>
                <a:spcPct val="0"/>
              </a:spcAft>
              <a:defRPr>
                <a:solidFill>
                  <a:schemeClr val="bg1"/>
                </a:solidFill>
                <a:latin typeface="Calibri" pitchFamily="34" charset="0"/>
              </a:defRPr>
            </a:lvl2pPr>
            <a:lvl3pPr algn="l" rtl="0" eaLnBrk="1" fontAlgn="base" hangingPunct="1">
              <a:spcBef>
                <a:spcPct val="0"/>
              </a:spcBef>
              <a:spcAft>
                <a:spcPct val="0"/>
              </a:spcAft>
              <a:defRPr>
                <a:solidFill>
                  <a:schemeClr val="bg1"/>
                </a:solidFill>
                <a:latin typeface="Calibri" pitchFamily="34" charset="0"/>
              </a:defRPr>
            </a:lvl3pPr>
            <a:lvl4pPr algn="l" rtl="0" eaLnBrk="1" fontAlgn="base" hangingPunct="1">
              <a:spcBef>
                <a:spcPct val="0"/>
              </a:spcBef>
              <a:spcAft>
                <a:spcPct val="0"/>
              </a:spcAft>
              <a:defRPr>
                <a:solidFill>
                  <a:schemeClr val="bg1"/>
                </a:solidFill>
                <a:latin typeface="Calibri" pitchFamily="34" charset="0"/>
              </a:defRPr>
            </a:lvl4pPr>
            <a:lvl5pPr algn="l" rtl="0" eaLnBrk="1" fontAlgn="base" hangingPunct="1">
              <a:spcBef>
                <a:spcPct val="0"/>
              </a:spcBef>
              <a:spcAft>
                <a:spcPct val="0"/>
              </a:spcAft>
              <a:defRPr>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2000" dirty="0" smtClean="0">
                <a:solidFill>
                  <a:schemeClr val="tx1"/>
                </a:solidFill>
              </a:rPr>
              <a:t>% of Continuing Ed Enrollment of Total College Enrollment</a:t>
            </a:r>
            <a:endParaRPr lang="en-US" sz="2000" dirty="0">
              <a:solidFill>
                <a:schemeClr val="tx1"/>
              </a:solidFill>
            </a:endParaRPr>
          </a:p>
        </p:txBody>
      </p:sp>
      <p:sp>
        <p:nvSpPr>
          <p:cNvPr id="19" name="Left Brace 18"/>
          <p:cNvSpPr/>
          <p:nvPr/>
        </p:nvSpPr>
        <p:spPr>
          <a:xfrm flipH="1">
            <a:off x="2028477" y="2679452"/>
            <a:ext cx="381000" cy="914400"/>
          </a:xfrm>
          <a:prstGeom prst="leftBrace">
            <a:avLst/>
          </a:prstGeom>
          <a:solidFill>
            <a:srgbClr val="A3FA24"/>
          </a:solidFill>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p:cNvSpPr txBox="1"/>
          <p:nvPr/>
        </p:nvSpPr>
        <p:spPr>
          <a:xfrm>
            <a:off x="2395532" y="2819400"/>
            <a:ext cx="590226" cy="369332"/>
          </a:xfrm>
          <a:prstGeom prst="rect">
            <a:avLst/>
          </a:prstGeom>
          <a:noFill/>
        </p:spPr>
        <p:txBody>
          <a:bodyPr wrap="none" rtlCol="0">
            <a:spAutoFit/>
          </a:bodyPr>
          <a:lstStyle/>
          <a:p>
            <a:r>
              <a:rPr lang="en-US" dirty="0"/>
              <a:t>Gap</a:t>
            </a:r>
          </a:p>
        </p:txBody>
      </p:sp>
      <p:sp>
        <p:nvSpPr>
          <p:cNvPr id="21" name="Left Brace 20"/>
          <p:cNvSpPr/>
          <p:nvPr/>
        </p:nvSpPr>
        <p:spPr>
          <a:xfrm flipH="1">
            <a:off x="7729532" y="2704356"/>
            <a:ext cx="381000" cy="432296"/>
          </a:xfrm>
          <a:prstGeom prst="leftBrace">
            <a:avLst/>
          </a:prstGeom>
          <a:solidFill>
            <a:srgbClr val="A3FA24"/>
          </a:solidFill>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TextBox 21"/>
          <p:cNvSpPr txBox="1"/>
          <p:nvPr/>
        </p:nvSpPr>
        <p:spPr>
          <a:xfrm>
            <a:off x="3614080" y="3593068"/>
            <a:ext cx="2710999" cy="369332"/>
          </a:xfrm>
          <a:prstGeom prst="rect">
            <a:avLst/>
          </a:prstGeom>
          <a:noFill/>
        </p:spPr>
        <p:txBody>
          <a:bodyPr wrap="none" rtlCol="0">
            <a:spAutoFit/>
          </a:bodyPr>
          <a:lstStyle/>
          <a:p>
            <a:r>
              <a:rPr lang="en-US" dirty="0">
                <a:solidFill>
                  <a:schemeClr val="accent1"/>
                </a:solidFill>
              </a:rPr>
              <a:t>XYZ Community College</a:t>
            </a:r>
          </a:p>
        </p:txBody>
      </p:sp>
      <p:sp>
        <p:nvSpPr>
          <p:cNvPr id="23" name="TextBox 22"/>
          <p:cNvSpPr txBox="1"/>
          <p:nvPr/>
        </p:nvSpPr>
        <p:spPr>
          <a:xfrm>
            <a:off x="3363930" y="2133600"/>
            <a:ext cx="2635207" cy="369332"/>
          </a:xfrm>
          <a:prstGeom prst="rect">
            <a:avLst/>
          </a:prstGeom>
          <a:noFill/>
        </p:spPr>
        <p:txBody>
          <a:bodyPr wrap="none" rtlCol="0">
            <a:spAutoFit/>
          </a:bodyPr>
          <a:lstStyle/>
          <a:p>
            <a:r>
              <a:rPr lang="en-US" dirty="0">
                <a:solidFill>
                  <a:schemeClr val="accent4"/>
                </a:solidFill>
              </a:rPr>
              <a:t>Aspirational Benchmark</a:t>
            </a:r>
          </a:p>
        </p:txBody>
      </p:sp>
      <p:sp>
        <p:nvSpPr>
          <p:cNvPr id="4" name="Rectangle 3"/>
          <p:cNvSpPr/>
          <p:nvPr/>
        </p:nvSpPr>
        <p:spPr>
          <a:xfrm>
            <a:off x="1538344" y="4977120"/>
            <a:ext cx="6788091" cy="4572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BFBFB"/>
                </a:solidFill>
              </a:ln>
            </a:endParaRPr>
          </a:p>
        </p:txBody>
      </p:sp>
      <p:sp>
        <p:nvSpPr>
          <p:cNvPr id="3" name="TextBox 2"/>
          <p:cNvSpPr txBox="1"/>
          <p:nvPr/>
        </p:nvSpPr>
        <p:spPr>
          <a:xfrm>
            <a:off x="1393123" y="5057364"/>
            <a:ext cx="7078531" cy="646331"/>
          </a:xfrm>
          <a:prstGeom prst="rect">
            <a:avLst/>
          </a:prstGeom>
          <a:noFill/>
        </p:spPr>
        <p:txBody>
          <a:bodyPr wrap="square" rtlCol="0">
            <a:spAutoFit/>
          </a:bodyPr>
          <a:lstStyle/>
          <a:p>
            <a:r>
              <a:rPr lang="en-US" dirty="0" smtClean="0"/>
              <a:t>    2012	       </a:t>
            </a:r>
            <a:r>
              <a:rPr lang="en-US" dirty="0"/>
              <a:t>2013          2014          2015          2016          2017	</a:t>
            </a:r>
          </a:p>
        </p:txBody>
      </p:sp>
    </p:spTree>
    <p:extLst>
      <p:ext uri="{BB962C8B-B14F-4D97-AF65-F5344CB8AC3E}">
        <p14:creationId xmlns:p14="http://schemas.microsoft.com/office/powerpoint/2010/main" val="1290959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4762" y="2209800"/>
            <a:ext cx="3026646" cy="707886"/>
          </a:xfrm>
          <a:prstGeom prst="rect">
            <a:avLst/>
          </a:prstGeom>
          <a:noFill/>
        </p:spPr>
        <p:txBody>
          <a:bodyPr wrap="square" rtlCol="0">
            <a:spAutoFit/>
          </a:bodyPr>
          <a:lstStyle/>
          <a:p>
            <a:r>
              <a:rPr lang="en-US" sz="2000" dirty="0" err="1" smtClean="0"/>
              <a:t>Cont</a:t>
            </a:r>
            <a:r>
              <a:rPr lang="en-US" sz="2000" dirty="0" smtClean="0"/>
              <a:t> Ed % of Total Enrollment: </a:t>
            </a:r>
            <a:r>
              <a:rPr lang="en-US" sz="2000" dirty="0"/>
              <a:t>42%</a:t>
            </a:r>
          </a:p>
        </p:txBody>
      </p:sp>
      <p:sp>
        <p:nvSpPr>
          <p:cNvPr id="7" name="TextBox 6"/>
          <p:cNvSpPr txBox="1"/>
          <p:nvPr/>
        </p:nvSpPr>
        <p:spPr>
          <a:xfrm>
            <a:off x="1064763" y="2873514"/>
            <a:ext cx="2950973" cy="400110"/>
          </a:xfrm>
          <a:prstGeom prst="rect">
            <a:avLst/>
          </a:prstGeom>
          <a:noFill/>
        </p:spPr>
        <p:txBody>
          <a:bodyPr wrap="none" rtlCol="0">
            <a:spAutoFit/>
          </a:bodyPr>
          <a:lstStyle/>
          <a:p>
            <a:r>
              <a:rPr lang="en-US" sz="2000" dirty="0"/>
              <a:t>Peer group: 15 out of 30</a:t>
            </a:r>
          </a:p>
        </p:txBody>
      </p:sp>
      <p:sp>
        <p:nvSpPr>
          <p:cNvPr id="8" name="TextBox 7"/>
          <p:cNvSpPr txBox="1"/>
          <p:nvPr/>
        </p:nvSpPr>
        <p:spPr>
          <a:xfrm>
            <a:off x="1054141" y="1447800"/>
            <a:ext cx="2961067" cy="707886"/>
          </a:xfrm>
          <a:prstGeom prst="rect">
            <a:avLst/>
          </a:prstGeom>
          <a:solidFill>
            <a:srgbClr val="3F7689"/>
          </a:solidFill>
          <a:ln>
            <a:solidFill>
              <a:srgbClr val="3F7689"/>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dirty="0"/>
              <a:t>Select Key Performance Indicator</a:t>
            </a:r>
          </a:p>
        </p:txBody>
      </p:sp>
      <p:sp>
        <p:nvSpPr>
          <p:cNvPr id="9" name="TextBox 8"/>
          <p:cNvSpPr txBox="1"/>
          <p:nvPr/>
        </p:nvSpPr>
        <p:spPr>
          <a:xfrm>
            <a:off x="5734785" y="1447800"/>
            <a:ext cx="3094890" cy="713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sz="2000" dirty="0"/>
              <a:t>Find the gap</a:t>
            </a:r>
          </a:p>
        </p:txBody>
      </p:sp>
      <p:sp>
        <p:nvSpPr>
          <p:cNvPr id="10" name="TextBox 9"/>
          <p:cNvSpPr txBox="1"/>
          <p:nvPr/>
        </p:nvSpPr>
        <p:spPr>
          <a:xfrm>
            <a:off x="5705476" y="4495801"/>
            <a:ext cx="3051135" cy="1015663"/>
          </a:xfrm>
          <a:prstGeom prst="rect">
            <a:avLst/>
          </a:prstGeom>
          <a:noFill/>
        </p:spPr>
        <p:txBody>
          <a:bodyPr wrap="square" rtlCol="0">
            <a:spAutoFit/>
          </a:bodyPr>
          <a:lstStyle/>
          <a:p>
            <a:r>
              <a:rPr lang="en-US" sz="2000" dirty="0"/>
              <a:t>Increase </a:t>
            </a:r>
            <a:r>
              <a:rPr lang="en-US" sz="2000" dirty="0" smtClean="0"/>
              <a:t>program </a:t>
            </a:r>
            <a:r>
              <a:rPr lang="en-US" sz="2000" dirty="0"/>
              <a:t>as measured by the </a:t>
            </a:r>
            <a:r>
              <a:rPr lang="en-US" sz="2000" dirty="0" smtClean="0"/>
              <a:t>% of total enrollment </a:t>
            </a:r>
            <a:r>
              <a:rPr lang="en-US" sz="2000" dirty="0"/>
              <a:t>by 5%</a:t>
            </a:r>
          </a:p>
        </p:txBody>
      </p:sp>
      <p:sp>
        <p:nvSpPr>
          <p:cNvPr id="12" name="Right Arrow 11"/>
          <p:cNvSpPr/>
          <p:nvPr/>
        </p:nvSpPr>
        <p:spPr>
          <a:xfrm>
            <a:off x="4448175" y="1474534"/>
            <a:ext cx="5334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ight Arrow 12"/>
          <p:cNvSpPr/>
          <p:nvPr/>
        </p:nvSpPr>
        <p:spPr>
          <a:xfrm rot="10800000">
            <a:off x="4486275" y="3841234"/>
            <a:ext cx="5334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ight Arrow 13"/>
          <p:cNvSpPr/>
          <p:nvPr/>
        </p:nvSpPr>
        <p:spPr>
          <a:xfrm rot="5400000">
            <a:off x="6778109" y="2901434"/>
            <a:ext cx="5334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580740" y="1447800"/>
            <a:ext cx="407822" cy="701342"/>
          </a:xfrm>
          <a:prstGeom prst="rect">
            <a:avLst/>
          </a:prstGeom>
          <a:ln>
            <a:solidFill>
              <a:srgbClr val="3F7689"/>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2000" dirty="0"/>
              <a:t>1</a:t>
            </a:r>
          </a:p>
        </p:txBody>
      </p:sp>
      <p:sp>
        <p:nvSpPr>
          <p:cNvPr id="16" name="TextBox 15"/>
          <p:cNvSpPr txBox="1"/>
          <p:nvPr/>
        </p:nvSpPr>
        <p:spPr>
          <a:xfrm>
            <a:off x="5271368" y="1447800"/>
            <a:ext cx="407822" cy="71379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en-US" sz="2000" dirty="0"/>
              <a:t>2</a:t>
            </a:r>
          </a:p>
        </p:txBody>
      </p:sp>
      <p:grpSp>
        <p:nvGrpSpPr>
          <p:cNvPr id="21" name="Group 20"/>
          <p:cNvGrpSpPr/>
          <p:nvPr/>
        </p:nvGrpSpPr>
        <p:grpSpPr>
          <a:xfrm>
            <a:off x="676275" y="3635514"/>
            <a:ext cx="3429000" cy="707886"/>
            <a:chOff x="2505448" y="5112603"/>
            <a:chExt cx="3429000" cy="707886"/>
          </a:xfrm>
        </p:grpSpPr>
        <p:sp>
          <p:nvSpPr>
            <p:cNvPr id="11" name="TextBox 10"/>
            <p:cNvSpPr txBox="1"/>
            <p:nvPr/>
          </p:nvSpPr>
          <p:spPr>
            <a:xfrm>
              <a:off x="2971800" y="5112603"/>
              <a:ext cx="2962648" cy="707886"/>
            </a:xfrm>
            <a:prstGeom prst="rect">
              <a:avLst/>
            </a:prstGeom>
            <a:solidFill>
              <a:srgbClr val="422D68"/>
            </a:solidFill>
            <a:ln>
              <a:solidFill>
                <a:srgbClr val="422D68"/>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000" dirty="0"/>
                <a:t>Design improvement strategy</a:t>
              </a:r>
            </a:p>
          </p:txBody>
        </p:sp>
        <p:sp>
          <p:nvSpPr>
            <p:cNvPr id="17" name="TextBox 16"/>
            <p:cNvSpPr txBox="1"/>
            <p:nvPr/>
          </p:nvSpPr>
          <p:spPr>
            <a:xfrm>
              <a:off x="2505448" y="5112603"/>
              <a:ext cx="407822" cy="707886"/>
            </a:xfrm>
            <a:prstGeom prst="rect">
              <a:avLst/>
            </a:prstGeom>
            <a:ln>
              <a:solidFill>
                <a:srgbClr val="422D68"/>
              </a:solidFill>
            </a:ln>
          </p:spPr>
          <p:style>
            <a:lnRef idx="2">
              <a:schemeClr val="accent3"/>
            </a:lnRef>
            <a:fillRef idx="1">
              <a:schemeClr val="lt1"/>
            </a:fillRef>
            <a:effectRef idx="0">
              <a:schemeClr val="accent3"/>
            </a:effectRef>
            <a:fontRef idx="minor">
              <a:schemeClr val="dk1"/>
            </a:fontRef>
          </p:style>
          <p:txBody>
            <a:bodyPr wrap="square" rtlCol="0" anchor="ctr">
              <a:noAutofit/>
            </a:bodyPr>
            <a:lstStyle/>
            <a:p>
              <a:pPr algn="ctr"/>
              <a:r>
                <a:rPr lang="en-US" sz="2000" dirty="0"/>
                <a:t>4</a:t>
              </a:r>
            </a:p>
          </p:txBody>
        </p:sp>
      </p:grpSp>
      <p:sp>
        <p:nvSpPr>
          <p:cNvPr id="20" name="Title 1"/>
          <p:cNvSpPr>
            <a:spLocks noGrp="1"/>
          </p:cNvSpPr>
          <p:nvPr>
            <p:ph type="title"/>
          </p:nvPr>
        </p:nvSpPr>
        <p:spPr>
          <a:xfrm>
            <a:off x="600075" y="204497"/>
            <a:ext cx="8229600" cy="990600"/>
          </a:xfrm>
        </p:spPr>
        <p:txBody>
          <a:bodyPr>
            <a:normAutofit fontScale="90000"/>
          </a:bodyPr>
          <a:lstStyle/>
          <a:p>
            <a:r>
              <a:rPr lang="en-US" dirty="0" smtClean="0"/>
              <a:t>Gap Analysis is Useful for Strategic Planning</a:t>
            </a:r>
            <a:endParaRPr lang="en-US" dirty="0"/>
          </a:p>
        </p:txBody>
      </p:sp>
      <p:sp>
        <p:nvSpPr>
          <p:cNvPr id="2" name="Rectangle 1"/>
          <p:cNvSpPr/>
          <p:nvPr/>
        </p:nvSpPr>
        <p:spPr>
          <a:xfrm>
            <a:off x="5705476" y="2209800"/>
            <a:ext cx="2935419" cy="400110"/>
          </a:xfrm>
          <a:prstGeom prst="rect">
            <a:avLst/>
          </a:prstGeom>
        </p:spPr>
        <p:txBody>
          <a:bodyPr wrap="none">
            <a:spAutoFit/>
          </a:bodyPr>
          <a:lstStyle/>
          <a:p>
            <a:r>
              <a:rPr lang="en-US" sz="2000" dirty="0"/>
              <a:t>75</a:t>
            </a:r>
            <a:r>
              <a:rPr lang="en-US" sz="2000" baseline="30000" dirty="0"/>
              <a:t>th</a:t>
            </a:r>
            <a:r>
              <a:rPr lang="en-US" sz="2000" dirty="0"/>
              <a:t> percentile is at 52%</a:t>
            </a:r>
          </a:p>
        </p:txBody>
      </p:sp>
      <p:grpSp>
        <p:nvGrpSpPr>
          <p:cNvPr id="18" name="Group 17"/>
          <p:cNvGrpSpPr/>
          <p:nvPr/>
        </p:nvGrpSpPr>
        <p:grpSpPr>
          <a:xfrm>
            <a:off x="5324475" y="3657600"/>
            <a:ext cx="3429000" cy="709182"/>
            <a:chOff x="-2447552" y="4884003"/>
            <a:chExt cx="3429000" cy="709182"/>
          </a:xfrm>
        </p:grpSpPr>
        <p:sp>
          <p:nvSpPr>
            <p:cNvPr id="19" name="TextBox 18"/>
            <p:cNvSpPr txBox="1"/>
            <p:nvPr/>
          </p:nvSpPr>
          <p:spPr>
            <a:xfrm>
              <a:off x="-1981200" y="4884003"/>
              <a:ext cx="2962648" cy="7091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pPr algn="ctr"/>
              <a:r>
                <a:rPr lang="en-US" sz="2000" dirty="0"/>
                <a:t>Set the goal</a:t>
              </a:r>
            </a:p>
          </p:txBody>
        </p:sp>
        <p:sp>
          <p:nvSpPr>
            <p:cNvPr id="22" name="TextBox 21"/>
            <p:cNvSpPr txBox="1"/>
            <p:nvPr/>
          </p:nvSpPr>
          <p:spPr>
            <a:xfrm>
              <a:off x="-2447552" y="4884003"/>
              <a:ext cx="40782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US" sz="2000" dirty="0"/>
                <a:t>3</a:t>
              </a:r>
            </a:p>
          </p:txBody>
        </p:sp>
      </p:grpSp>
      <p:sp>
        <p:nvSpPr>
          <p:cNvPr id="3" name="TextBox 2"/>
          <p:cNvSpPr txBox="1"/>
          <p:nvPr/>
        </p:nvSpPr>
        <p:spPr>
          <a:xfrm>
            <a:off x="1133476" y="4495800"/>
            <a:ext cx="3021981" cy="1015663"/>
          </a:xfrm>
          <a:prstGeom prst="rect">
            <a:avLst/>
          </a:prstGeom>
          <a:noFill/>
        </p:spPr>
        <p:txBody>
          <a:bodyPr wrap="none" rtlCol="0">
            <a:spAutoFit/>
          </a:bodyPr>
          <a:lstStyle/>
          <a:p>
            <a:r>
              <a:rPr lang="en-US" sz="2000" dirty="0"/>
              <a:t>Find best practices</a:t>
            </a:r>
          </a:p>
          <a:p>
            <a:r>
              <a:rPr lang="en-US" sz="2000" dirty="0"/>
              <a:t>Implement improvement</a:t>
            </a:r>
            <a:br>
              <a:rPr lang="en-US" sz="2000" dirty="0"/>
            </a:br>
            <a:r>
              <a:rPr lang="en-US" sz="2000" dirty="0"/>
              <a:t>strategy</a:t>
            </a:r>
          </a:p>
        </p:txBody>
      </p:sp>
    </p:spTree>
    <p:extLst>
      <p:ext uri="{BB962C8B-B14F-4D97-AF65-F5344CB8AC3E}">
        <p14:creationId xmlns:p14="http://schemas.microsoft.com/office/powerpoint/2010/main" val="188441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04020" y="1353901"/>
            <a:ext cx="7766936" cy="707686"/>
          </a:xfrm>
        </p:spPr>
        <p:txBody>
          <a:bodyPr/>
          <a:lstStyle/>
          <a:p>
            <a:pPr algn="l"/>
            <a:r>
              <a:rPr lang="en-US" sz="3600" dirty="0" smtClean="0"/>
              <a:t>Benchmarking Steps</a:t>
            </a:r>
            <a:endParaRPr lang="en-US" sz="3600" dirty="0"/>
          </a:p>
        </p:txBody>
      </p:sp>
      <p:graphicFrame>
        <p:nvGraphicFramePr>
          <p:cNvPr id="6" name="Content Placeholder 4"/>
          <p:cNvGraphicFramePr>
            <a:graphicFrameLocks/>
          </p:cNvGraphicFramePr>
          <p:nvPr>
            <p:extLst>
              <p:ext uri="{D42A27DB-BD31-4B8C-83A1-F6EECF244321}">
                <p14:modId xmlns:p14="http://schemas.microsoft.com/office/powerpoint/2010/main" val="3290904991"/>
              </p:ext>
            </p:extLst>
          </p:nvPr>
        </p:nvGraphicFramePr>
        <p:xfrm>
          <a:off x="1012286" y="2103294"/>
          <a:ext cx="7604053" cy="4116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ame 6"/>
          <p:cNvSpPr/>
          <p:nvPr/>
        </p:nvSpPr>
        <p:spPr>
          <a:xfrm>
            <a:off x="1012286" y="4890172"/>
            <a:ext cx="7550889" cy="13716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Oval Callout 4"/>
          <p:cNvSpPr/>
          <p:nvPr/>
        </p:nvSpPr>
        <p:spPr>
          <a:xfrm rot="21236588">
            <a:off x="4977806" y="646656"/>
            <a:ext cx="5042244" cy="2232837"/>
          </a:xfrm>
          <a:prstGeom prst="wedgeEllipseCallout">
            <a:avLst>
              <a:gd name="adj1" fmla="val -93192"/>
              <a:gd name="adj2" fmla="val 1314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55042" y="926966"/>
            <a:ext cx="3296093" cy="1077218"/>
          </a:xfrm>
          <a:prstGeom prst="rect">
            <a:avLst/>
          </a:prstGeom>
          <a:noFill/>
        </p:spPr>
        <p:txBody>
          <a:bodyPr wrap="square" rtlCol="0">
            <a:spAutoFit/>
          </a:bodyPr>
          <a:lstStyle/>
          <a:p>
            <a:r>
              <a:rPr lang="en-US" sz="3200" dirty="0" smtClean="0">
                <a:solidFill>
                  <a:srgbClr val="422D68"/>
                </a:solidFill>
              </a:rPr>
              <a:t>Major College Processes</a:t>
            </a:r>
            <a:endParaRPr lang="en-US" sz="3200" dirty="0">
              <a:solidFill>
                <a:srgbClr val="422D68"/>
              </a:solidFill>
            </a:endParaRPr>
          </a:p>
        </p:txBody>
      </p:sp>
    </p:spTree>
    <p:extLst>
      <p:ext uri="{BB962C8B-B14F-4D97-AF65-F5344CB8AC3E}">
        <p14:creationId xmlns:p14="http://schemas.microsoft.com/office/powerpoint/2010/main" val="31315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838200"/>
          </a:xfrm>
        </p:spPr>
        <p:txBody>
          <a:bodyPr>
            <a:noAutofit/>
          </a:bodyPr>
          <a:lstStyle/>
          <a:p>
            <a:r>
              <a:rPr lang="en-US" sz="3200" dirty="0"/>
              <a:t>Learn More about Benchmarking and </a:t>
            </a:r>
            <a:br>
              <a:rPr lang="en-US" sz="3200" dirty="0"/>
            </a:br>
            <a:r>
              <a:rPr lang="en-US" sz="3200" dirty="0"/>
              <a:t>Best Practices</a:t>
            </a:r>
          </a:p>
        </p:txBody>
      </p:sp>
      <p:sp>
        <p:nvSpPr>
          <p:cNvPr id="7" name="Rectangle 6"/>
          <p:cNvSpPr/>
          <p:nvPr/>
        </p:nvSpPr>
        <p:spPr>
          <a:xfrm>
            <a:off x="3781425" y="5823299"/>
            <a:ext cx="5295039" cy="584775"/>
          </a:xfrm>
          <a:prstGeom prst="rect">
            <a:avLst/>
          </a:prstGeom>
        </p:spPr>
        <p:txBody>
          <a:bodyPr wrap="none">
            <a:spAutoFit/>
          </a:bodyPr>
          <a:lstStyle/>
          <a:p>
            <a:r>
              <a:rPr lang="en-US" sz="3200" b="1" dirty="0" smtClean="0">
                <a:solidFill>
                  <a:schemeClr val="tx1">
                    <a:lumMod val="65000"/>
                    <a:lumOff val="35000"/>
                  </a:schemeClr>
                </a:solidFill>
              </a:rPr>
              <a:t>Benchmarkinginstitute.org</a:t>
            </a:r>
            <a:endParaRPr lang="en-US" sz="3200" b="1" dirty="0">
              <a:solidFill>
                <a:schemeClr val="tx1">
                  <a:lumMod val="65000"/>
                  <a:lumOff val="35000"/>
                </a:schemeClr>
              </a:solidFill>
            </a:endParaRPr>
          </a:p>
        </p:txBody>
      </p:sp>
      <p:pic>
        <p:nvPicPr>
          <p:cNvPr id="3" name="Picture 2"/>
          <p:cNvPicPr>
            <a:picLocks noChangeAspect="1"/>
          </p:cNvPicPr>
          <p:nvPr/>
        </p:nvPicPr>
        <p:blipFill>
          <a:blip r:embed="rId3"/>
          <a:stretch>
            <a:fillRect/>
          </a:stretch>
        </p:blipFill>
        <p:spPr>
          <a:xfrm>
            <a:off x="1790700" y="1449563"/>
            <a:ext cx="7110413" cy="3913011"/>
          </a:xfrm>
          <a:prstGeom prst="rect">
            <a:avLst/>
          </a:prstGeom>
        </p:spPr>
      </p:pic>
    </p:spTree>
    <p:custDataLst>
      <p:tags r:id="rId1"/>
    </p:custDataLst>
    <p:extLst>
      <p:ext uri="{BB962C8B-B14F-4D97-AF65-F5344CB8AC3E}">
        <p14:creationId xmlns:p14="http://schemas.microsoft.com/office/powerpoint/2010/main" val="198760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id:image008.jpg@01D00FAD.079FDAE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92480" y="2831149"/>
            <a:ext cx="476250" cy="5124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1094581"/>
            <a:ext cx="8596668" cy="1066008"/>
          </a:xfrm>
        </p:spPr>
        <p:txBody>
          <a:bodyPr>
            <a:normAutofit fontScale="90000"/>
          </a:bodyPr>
          <a:lstStyle/>
          <a:p>
            <a:pPr lvl="0"/>
            <a:r>
              <a:rPr lang="en-US" alt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Keep up with the Benchmarking Institute and all of our projects by joining us on LinkedIn and following us on Twitter.</a:t>
            </a:r>
            <a:r>
              <a:rPr lang="en-US" altLang="en-US" sz="2000" dirty="0">
                <a:solidFill>
                  <a:schemeClr val="tx1"/>
                </a:solidFill>
                <a:latin typeface="Arial" panose="020B0604020202020204" pitchFamily="34" charset="0"/>
              </a:rPr>
              <a:t/>
            </a:r>
            <a:br>
              <a:rPr lang="en-US" altLang="en-US" sz="2000" dirty="0">
                <a:solidFill>
                  <a:schemeClr val="tx1"/>
                </a:solidFill>
                <a:latin typeface="Arial" panose="020B0604020202020204" pitchFamily="34" charset="0"/>
              </a:rPr>
            </a:br>
            <a:endParaRPr lang="en-US" dirty="0"/>
          </a:p>
        </p:txBody>
      </p:sp>
      <p:sp>
        <p:nvSpPr>
          <p:cNvPr id="3" name="Content Placeholder 2"/>
          <p:cNvSpPr>
            <a:spLocks noGrp="1"/>
          </p:cNvSpPr>
          <p:nvPr>
            <p:ph idx="1"/>
          </p:nvPr>
        </p:nvSpPr>
        <p:spPr>
          <a:xfrm>
            <a:off x="677334" y="2831149"/>
            <a:ext cx="14218880" cy="7500336"/>
          </a:xfrm>
        </p:spPr>
        <p:txBody>
          <a:bodyPr/>
          <a:lstStyle/>
          <a:p>
            <a:pPr marL="0" indent="0">
              <a:buNone/>
            </a:pPr>
            <a:r>
              <a:rPr lang="en-US" dirty="0" smtClean="0"/>
              <a:t>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EdBenchmark</a:t>
            </a:r>
            <a:endParaRPr lang="en-US" sz="4400" dirty="0">
              <a:latin typeface="Arial" panose="020B0604020202020204" pitchFamily="34" charset="0"/>
              <a:cs typeface="Arial" panose="020B0604020202020204" pitchFamily="34" charset="0"/>
            </a:endParaRPr>
          </a:p>
        </p:txBody>
      </p:sp>
      <p:pic>
        <p:nvPicPr>
          <p:cNvPr id="1026" name="Picture 2" descr="cid:image007.jpg@01D00FAD.079FDAE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77334" y="3861897"/>
            <a:ext cx="940418" cy="9772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9" name="Picture 5"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722724"/>
            <a:ext cx="920444"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62568" y="3761976"/>
            <a:ext cx="8168832" cy="1077218"/>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Join the National Higher Education Benchmarking Institute Group</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566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807535"/>
            <a:ext cx="6680003" cy="2170639"/>
          </a:xfrm>
        </p:spPr>
        <p:txBody>
          <a:bodyPr>
            <a:normAutofit/>
          </a:bodyPr>
          <a:lstStyle/>
          <a:p>
            <a:pPr lvl="1"/>
            <a:r>
              <a:rPr lang="en-US" dirty="0" smtClean="0"/>
              <a:t/>
            </a:r>
            <a:br>
              <a:rPr lang="en-US" dirty="0" smtClean="0"/>
            </a:br>
            <a:endParaRPr lang="en-US" dirty="0"/>
          </a:p>
        </p:txBody>
      </p:sp>
      <p:sp>
        <p:nvSpPr>
          <p:cNvPr id="3" name="Rectangle 2"/>
          <p:cNvSpPr/>
          <p:nvPr/>
        </p:nvSpPr>
        <p:spPr>
          <a:xfrm>
            <a:off x="1271589" y="1807535"/>
            <a:ext cx="7450224" cy="3046988"/>
          </a:xfrm>
          <a:prstGeom prst="rect">
            <a:avLst/>
          </a:prstGeom>
        </p:spPr>
        <p:txBody>
          <a:bodyPr wrap="square">
            <a:spAutoFit/>
          </a:bodyPr>
          <a:lstStyle/>
          <a:p>
            <a:r>
              <a:rPr lang="en-US" sz="2400" b="1" dirty="0" smtClean="0">
                <a:solidFill>
                  <a:srgbClr val="1F497D"/>
                </a:solidFill>
                <a:latin typeface="Arial" panose="020B0604020202020204" pitchFamily="34" charset="0"/>
                <a:ea typeface="Calibri" panose="020F0502020204030204" pitchFamily="34" charset="0"/>
                <a:cs typeface="Arial" panose="020B0604020202020204" pitchFamily="34" charset="0"/>
              </a:rPr>
              <a:t>Michelle Taylor</a:t>
            </a:r>
            <a:endParaRPr lang="en-US" sz="2400" b="1" dirty="0">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smtClean="0">
                <a:solidFill>
                  <a:srgbClr val="336699"/>
                </a:solidFill>
                <a:latin typeface="Arial" panose="020B0604020202020204" pitchFamily="34" charset="0"/>
                <a:ea typeface="Calibri" panose="020F0502020204030204" pitchFamily="34" charset="0"/>
                <a:cs typeface="Times New Roman" panose="02020603050405020304" pitchFamily="18" charset="0"/>
              </a:rPr>
              <a:t>Senior Research Analyst </a:t>
            </a:r>
            <a:r>
              <a:rPr lang="en-US" sz="2400" b="1" dirty="0">
                <a:solidFill>
                  <a:srgbClr val="336699"/>
                </a:solidFill>
                <a:latin typeface="Arial" panose="020B0604020202020204" pitchFamily="34" charset="0"/>
                <a:ea typeface="Calibri" panose="020F0502020204030204" pitchFamily="34" charset="0"/>
                <a:cs typeface="Times New Roman" panose="02020603050405020304" pitchFamily="18" charset="0"/>
              </a:rPr>
              <a:t>| National Higher Education Benchmarking Institute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A6A6A6"/>
                </a:solidFill>
                <a:latin typeface="Arial" panose="020B0604020202020204" pitchFamily="34" charset="0"/>
                <a:ea typeface="Calibri" panose="020F0502020204030204" pitchFamily="34" charset="0"/>
                <a:cs typeface="Times New Roman" panose="02020603050405020304" pitchFamily="18" charset="0"/>
              </a:rPr>
              <a:t>Johnson County Community College|12345 College Blvd. | Overland Park, KS 66210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A6A6A6"/>
                </a:solidFill>
                <a:latin typeface="Arial" panose="020B0604020202020204" pitchFamily="34" charset="0"/>
                <a:ea typeface="Calibri" panose="020F0502020204030204" pitchFamily="34" charset="0"/>
                <a:cs typeface="Times New Roman" panose="02020603050405020304" pitchFamily="18" charset="0"/>
              </a:rPr>
              <a:t>Phone: 913-469-8500 Ext. </a:t>
            </a:r>
            <a:r>
              <a:rPr lang="en-US" sz="2400" dirty="0" smtClean="0">
                <a:solidFill>
                  <a:srgbClr val="A6A6A6"/>
                </a:solidFill>
                <a:latin typeface="Arial" panose="020B0604020202020204" pitchFamily="34" charset="0"/>
                <a:ea typeface="Calibri" panose="020F0502020204030204" pitchFamily="34" charset="0"/>
                <a:cs typeface="Times New Roman" panose="02020603050405020304" pitchFamily="18" charset="0"/>
              </a:rPr>
              <a:t>3831| </a:t>
            </a:r>
            <a:r>
              <a:rPr lang="en-US" sz="24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michelletaylor@jccc.edu</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1589" y="5275397"/>
            <a:ext cx="8131278" cy="461665"/>
          </a:xfrm>
          <a:prstGeom prst="rect">
            <a:avLst/>
          </a:prstGeom>
        </p:spPr>
        <p:txBody>
          <a:bodyPr wrap="square" numCol="2">
            <a:spAutoFit/>
          </a:bodyPr>
          <a:lstStyle/>
          <a:p>
            <a:r>
              <a:rPr lang="en-US" sz="2400" u="sng" dirty="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4"/>
              </a:rPr>
              <a:t>http://www.nccbp.org</a:t>
            </a:r>
            <a:r>
              <a:rPr lang="en-US" sz="2400" u="sng" dirty="0" smtClean="0">
                <a:solidFill>
                  <a:srgbClr val="0070C0"/>
                </a:solidFill>
                <a:latin typeface="Arial" panose="020B0604020202020204" pitchFamily="34" charset="0"/>
                <a:ea typeface="Calibri" panose="020F0502020204030204" pitchFamily="34" charset="0"/>
                <a:cs typeface="Times New Roman" panose="02020603050405020304" pitchFamily="18" charset="0"/>
                <a:hlinkClick r:id="rId4"/>
              </a:rPr>
              <a:t>/</a:t>
            </a:r>
            <a:endParaRPr lang="en-US" sz="2400" u="sng"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7696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7356"/>
            <a:ext cx="8596668" cy="1066008"/>
          </a:xfrm>
        </p:spPr>
        <p:txBody>
          <a:bodyPr>
            <a:normAutofit/>
          </a:bodyPr>
          <a:lstStyle/>
          <a:p>
            <a:r>
              <a:rPr lang="en-US" dirty="0" smtClean="0"/>
              <a:t>Questions about Benchmarks</a:t>
            </a:r>
            <a:endParaRPr lang="en-US" dirty="0"/>
          </a:p>
        </p:txBody>
      </p:sp>
      <p:sp>
        <p:nvSpPr>
          <p:cNvPr id="3" name="Content Placeholder 2"/>
          <p:cNvSpPr>
            <a:spLocks noGrp="1"/>
          </p:cNvSpPr>
          <p:nvPr>
            <p:ph idx="1"/>
          </p:nvPr>
        </p:nvSpPr>
        <p:spPr>
          <a:xfrm>
            <a:off x="677334" y="1503365"/>
            <a:ext cx="8596668" cy="4537998"/>
          </a:xfrm>
        </p:spPr>
        <p:txBody>
          <a:bodyPr>
            <a:normAutofit/>
          </a:bodyPr>
          <a:lstStyle/>
          <a:p>
            <a:r>
              <a:rPr lang="en-US" sz="2400" dirty="0" smtClean="0"/>
              <a:t>What is a benchmark?</a:t>
            </a:r>
          </a:p>
          <a:p>
            <a:r>
              <a:rPr lang="en-US" sz="2400" dirty="0" smtClean="0"/>
              <a:t>What is the value of benchmarking?</a:t>
            </a:r>
          </a:p>
          <a:p>
            <a:r>
              <a:rPr lang="en-US" sz="2400" dirty="0" smtClean="0"/>
              <a:t>How should we compare one organization </a:t>
            </a:r>
            <a:br>
              <a:rPr lang="en-US" sz="2400" dirty="0" smtClean="0"/>
            </a:br>
            <a:r>
              <a:rPr lang="en-US" sz="2400" dirty="0" smtClean="0"/>
              <a:t>to another?</a:t>
            </a:r>
          </a:p>
        </p:txBody>
      </p:sp>
    </p:spTree>
    <p:extLst>
      <p:ext uri="{BB962C8B-B14F-4D97-AF65-F5344CB8AC3E}">
        <p14:creationId xmlns:p14="http://schemas.microsoft.com/office/powerpoint/2010/main" val="259383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6312"/>
            <a:ext cx="8596668" cy="1066008"/>
          </a:xfrm>
        </p:spPr>
        <p:txBody>
          <a:bodyPr/>
          <a:lstStyle/>
          <a:p>
            <a:r>
              <a:rPr lang="en-US" dirty="0" smtClean="0"/>
              <a:t>Benchmarking</a:t>
            </a:r>
            <a:endParaRPr lang="en-US" dirty="0"/>
          </a:p>
        </p:txBody>
      </p:sp>
      <p:sp>
        <p:nvSpPr>
          <p:cNvPr id="3" name="Content Placeholder 2"/>
          <p:cNvSpPr>
            <a:spLocks noGrp="1"/>
          </p:cNvSpPr>
          <p:nvPr>
            <p:ph idx="1"/>
          </p:nvPr>
        </p:nvSpPr>
        <p:spPr>
          <a:xfrm>
            <a:off x="677334" y="1280160"/>
            <a:ext cx="8596668" cy="4056611"/>
          </a:xfrm>
        </p:spPr>
        <p:txBody>
          <a:bodyPr>
            <a:normAutofit/>
          </a:bodyPr>
          <a:lstStyle/>
          <a:p>
            <a:pPr marL="0" indent="0">
              <a:buNone/>
            </a:pPr>
            <a:r>
              <a:rPr lang="en-US" sz="2400" dirty="0" smtClean="0"/>
              <a:t>Simply put, benchmarking is comparing your college to other colleges</a:t>
            </a:r>
          </a:p>
          <a:p>
            <a:pPr lvl="1"/>
            <a:r>
              <a:rPr lang="en-US" sz="2400" dirty="0" smtClean="0"/>
              <a:t>One-on-one </a:t>
            </a:r>
          </a:p>
          <a:p>
            <a:pPr lvl="1"/>
            <a:r>
              <a:rPr lang="en-US" sz="2400" dirty="0" smtClean="0"/>
              <a:t>Group of peers</a:t>
            </a:r>
          </a:p>
          <a:p>
            <a:pPr lvl="1"/>
            <a:r>
              <a:rPr lang="en-US" sz="2400" dirty="0" smtClean="0"/>
              <a:t>National data sets </a:t>
            </a:r>
          </a:p>
          <a:p>
            <a:pPr marL="1371600" lvl="3" indent="0">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313" y="2110861"/>
            <a:ext cx="5104015" cy="3397360"/>
          </a:xfrm>
          <a:prstGeom prst="rect">
            <a:avLst/>
          </a:prstGeom>
        </p:spPr>
      </p:pic>
    </p:spTree>
    <p:extLst>
      <p:ext uri="{BB962C8B-B14F-4D97-AF65-F5344CB8AC3E}">
        <p14:creationId xmlns:p14="http://schemas.microsoft.com/office/powerpoint/2010/main" val="140506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5" y="631768"/>
            <a:ext cx="8596668" cy="4527448"/>
          </a:xfrm>
        </p:spPr>
        <p:txBody>
          <a:bodyPr>
            <a:noAutofit/>
          </a:bodyPr>
          <a:lstStyle/>
          <a:p>
            <a:r>
              <a:rPr lang="en-US" sz="3600" dirty="0" smtClean="0"/>
              <a:t/>
            </a:r>
            <a:br>
              <a:rPr lang="en-US" sz="3600" dirty="0" smtClean="0"/>
            </a:br>
            <a:r>
              <a:rPr lang="en-US" sz="3600" dirty="0" smtClean="0"/>
              <a:t>Benchmarking:</a:t>
            </a:r>
            <a:br>
              <a:rPr lang="en-US" sz="3600" dirty="0" smtClean="0"/>
            </a:br>
            <a:r>
              <a:rPr lang="en-US" sz="3600" dirty="0"/>
              <a:t/>
            </a:r>
            <a:br>
              <a:rPr lang="en-US" sz="3600" dirty="0"/>
            </a:br>
            <a:r>
              <a:rPr lang="en-US" sz="3600" i="1" dirty="0" smtClean="0"/>
              <a:t>An </a:t>
            </a:r>
            <a:r>
              <a:rPr lang="en-US" sz="3600" i="1" dirty="0"/>
              <a:t>ongoing, systematic process for measuring and comparing the work processes of one organization to those of another.</a:t>
            </a:r>
            <a:br>
              <a:rPr lang="en-US" sz="3600" i="1" dirty="0"/>
            </a:br>
            <a:r>
              <a:rPr lang="en-US" sz="3600" dirty="0"/>
              <a:t/>
            </a:r>
            <a:br>
              <a:rPr lang="en-US" sz="3600" dirty="0"/>
            </a:br>
            <a:endParaRPr lang="en-US" sz="3600" dirty="0"/>
          </a:p>
        </p:txBody>
      </p:sp>
      <p:sp>
        <p:nvSpPr>
          <p:cNvPr id="3" name="Content Placeholder 2"/>
          <p:cNvSpPr>
            <a:spLocks noGrp="1"/>
          </p:cNvSpPr>
          <p:nvPr>
            <p:ph type="body" idx="1"/>
          </p:nvPr>
        </p:nvSpPr>
        <p:spPr/>
        <p:txBody>
          <a:bodyPr>
            <a:normAutofit fontScale="92500" lnSpcReduction="20000"/>
          </a:bodyPr>
          <a:lstStyle/>
          <a:p>
            <a:r>
              <a:rPr lang="en-US" sz="3200" dirty="0"/>
              <a:t>(Kempner, 1993)</a:t>
            </a:r>
            <a:br>
              <a:rPr lang="en-US" sz="3200" dirty="0"/>
            </a:br>
            <a:endParaRPr lang="en-US" sz="3200" dirty="0"/>
          </a:p>
        </p:txBody>
      </p:sp>
    </p:spTree>
    <p:extLst>
      <p:ext uri="{BB962C8B-B14F-4D97-AF65-F5344CB8AC3E}">
        <p14:creationId xmlns:p14="http://schemas.microsoft.com/office/powerpoint/2010/main" val="2603039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41667" y="430904"/>
            <a:ext cx="8596668" cy="1066008"/>
          </a:xfrm>
        </p:spPr>
        <p:txBody>
          <a:bodyPr/>
          <a:lstStyle/>
          <a:p>
            <a:r>
              <a:rPr lang="en-US" dirty="0" smtClean="0"/>
              <a:t>What is a Benchmark?</a:t>
            </a:r>
            <a:endParaRPr lang="en-US" dirty="0"/>
          </a:p>
        </p:txBody>
      </p:sp>
      <p:sp>
        <p:nvSpPr>
          <p:cNvPr id="437251" name="Rectangle 3"/>
          <p:cNvSpPr>
            <a:spLocks noGrp="1" noChangeArrowheads="1"/>
          </p:cNvSpPr>
          <p:nvPr>
            <p:ph idx="1"/>
          </p:nvPr>
        </p:nvSpPr>
        <p:spPr>
          <a:xfrm>
            <a:off x="634471" y="1211162"/>
            <a:ext cx="8596668" cy="4063230"/>
          </a:xfrm>
        </p:spPr>
        <p:txBody>
          <a:bodyPr>
            <a:noAutofit/>
          </a:bodyPr>
          <a:lstStyle/>
          <a:p>
            <a:pPr lvl="1" defTabSz="685800"/>
            <a:r>
              <a:rPr lang="en-US" sz="2400" dirty="0" smtClean="0"/>
              <a:t>Metric</a:t>
            </a:r>
            <a:r>
              <a:rPr lang="en-US" sz="2400" dirty="0"/>
              <a:t>; the actual measurements/data collected to carry out benchmarking</a:t>
            </a:r>
          </a:p>
          <a:p>
            <a:pPr lvl="1" defTabSz="685800"/>
            <a:r>
              <a:rPr lang="en-US" sz="2400" dirty="0" smtClean="0"/>
              <a:t>Minimum standard </a:t>
            </a:r>
            <a:endParaRPr lang="en-US" sz="2400" dirty="0"/>
          </a:p>
          <a:p>
            <a:pPr lvl="1" defTabSz="685800"/>
            <a:r>
              <a:rPr lang="en-US" sz="2400" dirty="0" smtClean="0"/>
              <a:t>Aspirational</a:t>
            </a:r>
            <a:r>
              <a:rPr lang="en-US" sz="2400" dirty="0"/>
              <a:t>; a goal an institution wants to </a:t>
            </a:r>
            <a:r>
              <a:rPr lang="en-US" sz="2400" dirty="0" smtClean="0"/>
              <a:t>achieve</a:t>
            </a:r>
          </a:p>
          <a:p>
            <a:pPr lvl="1" defTabSz="685800"/>
            <a:r>
              <a:rPr lang="en-US" sz="2400" dirty="0" smtClean="0"/>
              <a:t>Gauge; where an institution stands</a:t>
            </a:r>
            <a:endParaRPr lang="en-US" sz="2400" dirty="0"/>
          </a:p>
          <a:p>
            <a:pPr lvl="1" defTabSz="685800"/>
            <a:r>
              <a:rPr lang="en-US" sz="2400" dirty="0"/>
              <a:t>Examples</a:t>
            </a:r>
          </a:p>
          <a:p>
            <a:pPr lvl="2">
              <a:lnSpc>
                <a:spcPct val="90000"/>
              </a:lnSpc>
            </a:pPr>
            <a:r>
              <a:rPr lang="en-US" sz="2000" dirty="0" smtClean="0"/>
              <a:t>Enrollment trends</a:t>
            </a:r>
            <a:endParaRPr lang="en-US" sz="2000" dirty="0"/>
          </a:p>
          <a:p>
            <a:pPr lvl="2">
              <a:lnSpc>
                <a:spcPct val="90000"/>
              </a:lnSpc>
            </a:pPr>
            <a:r>
              <a:rPr lang="en-US" sz="2000" dirty="0" smtClean="0"/>
              <a:t>Contract training measures</a:t>
            </a:r>
            <a:endParaRPr lang="en-US" sz="2000" dirty="0"/>
          </a:p>
          <a:p>
            <a:pPr lvl="2">
              <a:lnSpc>
                <a:spcPct val="90000"/>
              </a:lnSpc>
            </a:pPr>
            <a:r>
              <a:rPr lang="en-US" sz="2000" dirty="0" smtClean="0"/>
              <a:t>Credentials awarded</a:t>
            </a:r>
            <a:endParaRPr lang="en-US" sz="2000" dirty="0"/>
          </a:p>
        </p:txBody>
      </p:sp>
    </p:spTree>
    <p:extLst>
      <p:ext uri="{BB962C8B-B14F-4D97-AF65-F5344CB8AC3E}">
        <p14:creationId xmlns:p14="http://schemas.microsoft.com/office/powerpoint/2010/main" val="2718639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fade">
                                      <p:cBhvr>
                                        <p:cTn id="7" dur="1000"/>
                                        <p:tgtEl>
                                          <p:spTgt spid="437251">
                                            <p:txEl>
                                              <p:pRg st="0" end="0"/>
                                            </p:txEl>
                                          </p:spTgt>
                                        </p:tgtEl>
                                      </p:cBhvr>
                                    </p:animEffect>
                                    <p:anim calcmode="lin" valueType="num">
                                      <p:cBhvr>
                                        <p:cTn id="8" dur="1000" fill="hold"/>
                                        <p:tgtEl>
                                          <p:spTgt spid="4372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72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7251">
                                            <p:txEl>
                                              <p:pRg st="1" end="1"/>
                                            </p:txEl>
                                          </p:spTgt>
                                        </p:tgtEl>
                                        <p:attrNameLst>
                                          <p:attrName>style.visibility</p:attrName>
                                        </p:attrNameLst>
                                      </p:cBhvr>
                                      <p:to>
                                        <p:strVal val="visible"/>
                                      </p:to>
                                    </p:set>
                                    <p:animEffect transition="in" filter="fade">
                                      <p:cBhvr>
                                        <p:cTn id="12" dur="1000"/>
                                        <p:tgtEl>
                                          <p:spTgt spid="437251">
                                            <p:txEl>
                                              <p:pRg st="1" end="1"/>
                                            </p:txEl>
                                          </p:spTgt>
                                        </p:tgtEl>
                                      </p:cBhvr>
                                    </p:animEffect>
                                    <p:anim calcmode="lin" valueType="num">
                                      <p:cBhvr>
                                        <p:cTn id="13" dur="1000" fill="hold"/>
                                        <p:tgtEl>
                                          <p:spTgt spid="4372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372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37251">
                                            <p:txEl>
                                              <p:pRg st="2" end="2"/>
                                            </p:txEl>
                                          </p:spTgt>
                                        </p:tgtEl>
                                        <p:attrNameLst>
                                          <p:attrName>style.visibility</p:attrName>
                                        </p:attrNameLst>
                                      </p:cBhvr>
                                      <p:to>
                                        <p:strVal val="visible"/>
                                      </p:to>
                                    </p:set>
                                    <p:animEffect transition="in" filter="fade">
                                      <p:cBhvr>
                                        <p:cTn id="17" dur="1000"/>
                                        <p:tgtEl>
                                          <p:spTgt spid="437251">
                                            <p:txEl>
                                              <p:pRg st="2" end="2"/>
                                            </p:txEl>
                                          </p:spTgt>
                                        </p:tgtEl>
                                      </p:cBhvr>
                                    </p:animEffect>
                                    <p:anim calcmode="lin" valueType="num">
                                      <p:cBhvr>
                                        <p:cTn id="18" dur="1000" fill="hold"/>
                                        <p:tgtEl>
                                          <p:spTgt spid="4372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3725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37251">
                                            <p:txEl>
                                              <p:pRg st="3" end="3"/>
                                            </p:txEl>
                                          </p:spTgt>
                                        </p:tgtEl>
                                        <p:attrNameLst>
                                          <p:attrName>style.visibility</p:attrName>
                                        </p:attrNameLst>
                                      </p:cBhvr>
                                      <p:to>
                                        <p:strVal val="visible"/>
                                      </p:to>
                                    </p:set>
                                    <p:animEffect transition="in" filter="fade">
                                      <p:cBhvr>
                                        <p:cTn id="22" dur="1000"/>
                                        <p:tgtEl>
                                          <p:spTgt spid="437251">
                                            <p:txEl>
                                              <p:pRg st="3" end="3"/>
                                            </p:txEl>
                                          </p:spTgt>
                                        </p:tgtEl>
                                      </p:cBhvr>
                                    </p:animEffect>
                                    <p:anim calcmode="lin" valueType="num">
                                      <p:cBhvr>
                                        <p:cTn id="23" dur="1000" fill="hold"/>
                                        <p:tgtEl>
                                          <p:spTgt spid="4372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372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37251">
                                            <p:txEl>
                                              <p:pRg st="4" end="4"/>
                                            </p:txEl>
                                          </p:spTgt>
                                        </p:tgtEl>
                                        <p:attrNameLst>
                                          <p:attrName>style.visibility</p:attrName>
                                        </p:attrNameLst>
                                      </p:cBhvr>
                                      <p:to>
                                        <p:strVal val="visible"/>
                                      </p:to>
                                    </p:set>
                                    <p:animEffect transition="in" filter="fade">
                                      <p:cBhvr>
                                        <p:cTn id="29" dur="1000"/>
                                        <p:tgtEl>
                                          <p:spTgt spid="437251">
                                            <p:txEl>
                                              <p:pRg st="4" end="4"/>
                                            </p:txEl>
                                          </p:spTgt>
                                        </p:tgtEl>
                                      </p:cBhvr>
                                    </p:animEffect>
                                    <p:anim calcmode="lin" valueType="num">
                                      <p:cBhvr>
                                        <p:cTn id="30" dur="1000" fill="hold"/>
                                        <p:tgtEl>
                                          <p:spTgt spid="43725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37251">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37251">
                                            <p:txEl>
                                              <p:pRg st="5" end="5"/>
                                            </p:txEl>
                                          </p:spTgt>
                                        </p:tgtEl>
                                        <p:attrNameLst>
                                          <p:attrName>style.visibility</p:attrName>
                                        </p:attrNameLst>
                                      </p:cBhvr>
                                      <p:to>
                                        <p:strVal val="visible"/>
                                      </p:to>
                                    </p:set>
                                    <p:animEffect transition="in" filter="fade">
                                      <p:cBhvr>
                                        <p:cTn id="34" dur="1000"/>
                                        <p:tgtEl>
                                          <p:spTgt spid="437251">
                                            <p:txEl>
                                              <p:pRg st="5" end="5"/>
                                            </p:txEl>
                                          </p:spTgt>
                                        </p:tgtEl>
                                      </p:cBhvr>
                                    </p:animEffect>
                                    <p:anim calcmode="lin" valueType="num">
                                      <p:cBhvr>
                                        <p:cTn id="35" dur="1000" fill="hold"/>
                                        <p:tgtEl>
                                          <p:spTgt spid="43725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37251">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37251">
                                            <p:txEl>
                                              <p:pRg st="6" end="6"/>
                                            </p:txEl>
                                          </p:spTgt>
                                        </p:tgtEl>
                                        <p:attrNameLst>
                                          <p:attrName>style.visibility</p:attrName>
                                        </p:attrNameLst>
                                      </p:cBhvr>
                                      <p:to>
                                        <p:strVal val="visible"/>
                                      </p:to>
                                    </p:set>
                                    <p:animEffect transition="in" filter="fade">
                                      <p:cBhvr>
                                        <p:cTn id="39" dur="1000"/>
                                        <p:tgtEl>
                                          <p:spTgt spid="437251">
                                            <p:txEl>
                                              <p:pRg st="6" end="6"/>
                                            </p:txEl>
                                          </p:spTgt>
                                        </p:tgtEl>
                                      </p:cBhvr>
                                    </p:animEffect>
                                    <p:anim calcmode="lin" valueType="num">
                                      <p:cBhvr>
                                        <p:cTn id="40" dur="1000" fill="hold"/>
                                        <p:tgtEl>
                                          <p:spTgt spid="43725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37251">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37251">
                                            <p:txEl>
                                              <p:pRg st="7" end="7"/>
                                            </p:txEl>
                                          </p:spTgt>
                                        </p:tgtEl>
                                        <p:attrNameLst>
                                          <p:attrName>style.visibility</p:attrName>
                                        </p:attrNameLst>
                                      </p:cBhvr>
                                      <p:to>
                                        <p:strVal val="visible"/>
                                      </p:to>
                                    </p:set>
                                    <p:animEffect transition="in" filter="fade">
                                      <p:cBhvr>
                                        <p:cTn id="44" dur="1000"/>
                                        <p:tgtEl>
                                          <p:spTgt spid="437251">
                                            <p:txEl>
                                              <p:pRg st="7" end="7"/>
                                            </p:txEl>
                                          </p:spTgt>
                                        </p:tgtEl>
                                      </p:cBhvr>
                                    </p:animEffect>
                                    <p:anim calcmode="lin" valueType="num">
                                      <p:cBhvr>
                                        <p:cTn id="45" dur="1000" fill="hold"/>
                                        <p:tgtEl>
                                          <p:spTgt spid="43725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372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61" y="337760"/>
            <a:ext cx="8596668" cy="1066008"/>
          </a:xfrm>
        </p:spPr>
        <p:txBody>
          <a:bodyPr/>
          <a:lstStyle/>
          <a:p>
            <a:r>
              <a:rPr lang="en-US" dirty="0" smtClean="0"/>
              <a:t>Questions about Benchmarks</a:t>
            </a:r>
            <a:endParaRPr lang="en-US" dirty="0"/>
          </a:p>
        </p:txBody>
      </p:sp>
      <p:sp>
        <p:nvSpPr>
          <p:cNvPr id="3" name="Content Placeholder 2"/>
          <p:cNvSpPr>
            <a:spLocks noGrp="1"/>
          </p:cNvSpPr>
          <p:nvPr>
            <p:ph idx="1"/>
          </p:nvPr>
        </p:nvSpPr>
        <p:spPr>
          <a:xfrm>
            <a:off x="425561" y="3486151"/>
            <a:ext cx="8229600" cy="2239963"/>
          </a:xfrm>
        </p:spPr>
        <p:txBody>
          <a:bodyPr>
            <a:normAutofit/>
          </a:bodyPr>
          <a:lstStyle/>
          <a:p>
            <a:r>
              <a:rPr lang="en-US" sz="2400" dirty="0" smtClean="0"/>
              <a:t>Why benchmark?</a:t>
            </a:r>
          </a:p>
          <a:p>
            <a:r>
              <a:rPr lang="en-US" sz="2400" dirty="0" smtClean="0"/>
              <a:t>How to benchmark?</a:t>
            </a:r>
          </a:p>
          <a:p>
            <a:r>
              <a:rPr lang="en-US" sz="2400" dirty="0" smtClean="0"/>
              <a:t>How to get data from peer institutions?</a:t>
            </a:r>
          </a:p>
          <a:p>
            <a:r>
              <a:rPr lang="en-US" sz="2400" dirty="0" smtClean="0"/>
              <a:t>Where to find best practices?</a:t>
            </a:r>
          </a:p>
        </p:txBody>
      </p:sp>
      <p:pic>
        <p:nvPicPr>
          <p:cNvPr id="4" name="Picture 3"/>
          <p:cNvPicPr>
            <a:picLocks noChangeAspect="1"/>
          </p:cNvPicPr>
          <p:nvPr/>
        </p:nvPicPr>
        <p:blipFill rotWithShape="1">
          <a:blip r:embed="rId2"/>
          <a:srcRect l="21598" t="42758" b="9105"/>
          <a:stretch/>
        </p:blipFill>
        <p:spPr>
          <a:xfrm>
            <a:off x="725550" y="1118018"/>
            <a:ext cx="7169026" cy="2253832"/>
          </a:xfrm>
          <a:prstGeom prst="rect">
            <a:avLst/>
          </a:prstGeom>
        </p:spPr>
      </p:pic>
    </p:spTree>
    <p:extLst>
      <p:ext uri="{BB962C8B-B14F-4D97-AF65-F5344CB8AC3E}">
        <p14:creationId xmlns:p14="http://schemas.microsoft.com/office/powerpoint/2010/main" val="17127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30414</TotalTime>
  <Words>1220</Words>
  <Application>Microsoft Office PowerPoint</Application>
  <PresentationFormat>Widescreen</PresentationFormat>
  <Paragraphs>259</Paragraphs>
  <Slides>45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Times New Roman</vt:lpstr>
      <vt:lpstr>Trebuchet MS</vt:lpstr>
      <vt:lpstr>Wingdings 3</vt:lpstr>
      <vt:lpstr>Facet</vt:lpstr>
      <vt:lpstr>How to Measure the Success of your Continuing Education Programs</vt:lpstr>
      <vt:lpstr>The Benchmarking Institute  at Johnson County Community College</vt:lpstr>
      <vt:lpstr>National Higher Education Benchmarking Institute</vt:lpstr>
      <vt:lpstr>Benchmark Institute Project Participants since 2004</vt:lpstr>
      <vt:lpstr>Questions about Benchmarks</vt:lpstr>
      <vt:lpstr>Benchmarking</vt:lpstr>
      <vt:lpstr> Benchmarking:  An ongoing, systematic process for measuring and comparing the work processes of one organization to those of another.  </vt:lpstr>
      <vt:lpstr>What is a Benchmark?</vt:lpstr>
      <vt:lpstr>Questions about Benchmarks</vt:lpstr>
      <vt:lpstr>Why Benchmark Continuing Education?</vt:lpstr>
      <vt:lpstr>Benchmarks and Strategic Planning</vt:lpstr>
      <vt:lpstr>Benchmarking Steps</vt:lpstr>
      <vt:lpstr>Identify What to Benchmark</vt:lpstr>
      <vt:lpstr>Benchmarking Steps</vt:lpstr>
      <vt:lpstr>Can you spot the differences?</vt:lpstr>
      <vt:lpstr>Not having an identical twin is no excuse for not benchmarking.</vt:lpstr>
      <vt:lpstr>Peer Selection Criteria</vt:lpstr>
      <vt:lpstr>How to Select Your Peer Comparison Group</vt:lpstr>
      <vt:lpstr>Recommendations:</vt:lpstr>
      <vt:lpstr>Benchmarking Steps</vt:lpstr>
      <vt:lpstr>PowerPoint Presentation</vt:lpstr>
      <vt:lpstr>History of the Non-Credit Benchmark Project</vt:lpstr>
      <vt:lpstr>Goals of the NCCBP: Non-credit Project</vt:lpstr>
      <vt:lpstr>How the Benchmark Project Works</vt:lpstr>
      <vt:lpstr>Benchmark Categories</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from Non-credit to Credit</vt:lpstr>
      <vt:lpstr>Revenues &amp; Expenses Continuing Education</vt:lpstr>
      <vt:lpstr>Expenditures by Category</vt:lpstr>
      <vt:lpstr>Total Return on Investment Continuing Education</vt:lpstr>
      <vt:lpstr>Benchmarking Steps</vt:lpstr>
      <vt:lpstr>Gap Analysis</vt:lpstr>
      <vt:lpstr>Gap Analysis is Useful for Strategic Planning</vt:lpstr>
      <vt:lpstr>Benchmarking Steps</vt:lpstr>
      <vt:lpstr>Learn More about Benchmarking and  Best Practices</vt:lpstr>
      <vt:lpstr>Keep up with the Benchmarking Institute and all of our projects by joining us on LinkedIn and following us on Twitter. </vt:lpstr>
      <vt:lpstr> </vt:lpstr>
    </vt:vector>
  </TitlesOfParts>
  <Company>Johnson County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 in Community Colleges:   Essential Instruments for  Improvement and Accountability</dc:title>
  <dc:creator>Lou Guthrie</dc:creator>
  <cp:lastModifiedBy>Michelle Taylor</cp:lastModifiedBy>
  <cp:revision>105</cp:revision>
  <cp:lastPrinted>2015-10-08T21:39:21Z</cp:lastPrinted>
  <dcterms:created xsi:type="dcterms:W3CDTF">2014-11-18T22:33:03Z</dcterms:created>
  <dcterms:modified xsi:type="dcterms:W3CDTF">2017-11-15T16:50:13Z</dcterms:modified>
</cp:coreProperties>
</file>