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3" r:id="rId3"/>
    <p:sldId id="261" r:id="rId4"/>
    <p:sldId id="262" r:id="rId5"/>
    <p:sldId id="259" r:id="rId6"/>
    <p:sldId id="267" r:id="rId7"/>
    <p:sldId id="260" r:id="rId8"/>
    <p:sldId id="269" r:id="rId9"/>
    <p:sldId id="270" r:id="rId10"/>
    <p:sldId id="275" r:id="rId11"/>
    <p:sldId id="274" r:id="rId12"/>
    <p:sldId id="273" r:id="rId13"/>
    <p:sldId id="272" r:id="rId14"/>
    <p:sldId id="271" r:id="rId15"/>
    <p:sldId id="276" r:id="rId16"/>
    <p:sldId id="264" r:id="rId17"/>
    <p:sldId id="277" r:id="rId18"/>
    <p:sldId id="278" r:id="rId19"/>
    <p:sldId id="256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2" r:id="rId28"/>
    <p:sldId id="266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1" autoAdjust="0"/>
    <p:restoredTop sz="94660"/>
  </p:normalViewPr>
  <p:slideViewPr>
    <p:cSldViewPr snapToGrid="0">
      <p:cViewPr>
        <p:scale>
          <a:sx n="75" d="100"/>
          <a:sy n="75" d="100"/>
        </p:scale>
        <p:origin x="46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Upward Mobility Rate:  Missouri Colleges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56000">
                  <a:srgbClr val="0099CC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Sheet1!$A$1:$A$11</c:f>
              <c:strCache>
                <c:ptCount val="11"/>
                <c:pt idx="0">
                  <c:v>K</c:v>
                </c:pt>
                <c:pt idx="1">
                  <c:v>J</c:v>
                </c:pt>
                <c:pt idx="2">
                  <c:v>I</c:v>
                </c:pt>
                <c:pt idx="3">
                  <c:v>H</c:v>
                </c:pt>
                <c:pt idx="4">
                  <c:v>G</c:v>
                </c:pt>
                <c:pt idx="5">
                  <c:v>F</c:v>
                </c:pt>
                <c:pt idx="6">
                  <c:v>E</c:v>
                </c:pt>
                <c:pt idx="7">
                  <c:v>D</c:v>
                </c:pt>
                <c:pt idx="8">
                  <c:v>C</c:v>
                </c:pt>
                <c:pt idx="9">
                  <c:v>B</c:v>
                </c:pt>
                <c:pt idx="10">
                  <c:v>A</c:v>
                </c:pt>
              </c:strCache>
            </c:strRef>
          </c:cat>
          <c:val>
            <c:numRef>
              <c:f>Sheet1!$B$1:$B$11</c:f>
              <c:numCache>
                <c:formatCode>0.00%</c:formatCode>
                <c:ptCount val="11"/>
                <c:pt idx="0">
                  <c:v>8.0999999999999996E-3</c:v>
                </c:pt>
                <c:pt idx="1">
                  <c:v>8.8000000000000005E-3</c:v>
                </c:pt>
                <c:pt idx="2">
                  <c:v>9.7999999999999997E-3</c:v>
                </c:pt>
                <c:pt idx="3">
                  <c:v>1.17E-2</c:v>
                </c:pt>
                <c:pt idx="4">
                  <c:v>1.18E-2</c:v>
                </c:pt>
                <c:pt idx="5">
                  <c:v>1.2200000000000001E-2</c:v>
                </c:pt>
                <c:pt idx="6">
                  <c:v>1.24E-2</c:v>
                </c:pt>
                <c:pt idx="7">
                  <c:v>1.3299999999999999E-2</c:v>
                </c:pt>
                <c:pt idx="8">
                  <c:v>1.4999999999999999E-2</c:v>
                </c:pt>
                <c:pt idx="9">
                  <c:v>1.6199999999999999E-2</c:v>
                </c:pt>
                <c:pt idx="10">
                  <c:v>2.1299999999999999E-2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9366688"/>
        <c:axId val="339367864"/>
      </c:barChart>
      <c:catAx>
        <c:axId val="33936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67864"/>
        <c:crosses val="autoZero"/>
        <c:auto val="1"/>
        <c:lblAlgn val="ctr"/>
        <c:lblOffset val="100"/>
        <c:noMultiLvlLbl val="0"/>
      </c:catAx>
      <c:valAx>
        <c:axId val="339367864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0.01219</cdr:x>
      <cdr:y>0.17493</cdr:y>
    </cdr:from>
    <cdr:to>
      <cdr:x>0.53695</cdr:x>
      <cdr:y>0.17944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105831" y="1100347"/>
          <a:ext cx="4555069" cy="28365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0.01024</cdr:x>
      <cdr:y>0.54644</cdr:y>
    </cdr:from>
    <cdr:to>
      <cdr:x>0.535</cdr:x>
      <cdr:y>0.55095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88900" y="3437147"/>
          <a:ext cx="4555069" cy="28365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0.54865</cdr:x>
      <cdr:y>0.51462</cdr:y>
    </cdr:from>
    <cdr:to>
      <cdr:x>0.85444</cdr:x>
      <cdr:y>0.57333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4762500" y="3236988"/>
          <a:ext cx="26543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National </a:t>
          </a:r>
          <a:r>
            <a:rPr lang="en-US" dirty="0" smtClean="0"/>
            <a:t>Median:  1.20</a:t>
          </a:r>
          <a:r>
            <a:rPr lang="en-US" dirty="0" smtClean="0"/>
            <a:t>%</a:t>
          </a:r>
          <a:endParaRPr lang="en-US" dirty="0"/>
        </a:p>
      </cdr:txBody>
    </cdr:sp>
  </cdr:relSizeAnchor>
  <cdr:relSizeAnchor xmlns:cdr="http://schemas.openxmlformats.org/drawingml/2006/chartDrawing">
    <cdr:from>
      <cdr:x>0.01317</cdr:x>
      <cdr:y>0.76046</cdr:y>
    </cdr:from>
    <cdr:to>
      <cdr:x>0.53793</cdr:x>
      <cdr:y>0.76497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114300" y="4783347"/>
          <a:ext cx="4555069" cy="28365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0.54865</cdr:x>
      <cdr:y>0.72484</cdr:y>
    </cdr:from>
    <cdr:to>
      <cdr:x>0.85444</cdr:x>
      <cdr:y>0.78355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4762500" y="4559300"/>
          <a:ext cx="26543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National </a:t>
          </a:r>
          <a:r>
            <a:rPr lang="en-US" dirty="0" smtClean="0"/>
            <a:t>25</a:t>
          </a:r>
          <a:r>
            <a:rPr lang="en-US" baseline="30000" dirty="0" smtClean="0"/>
            <a:t>th</a:t>
          </a:r>
          <a:r>
            <a:rPr lang="en-US" dirty="0" smtClean="0"/>
            <a:t>%:  .97%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FBD-74A9-4B35-8242-A525F64FE9C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C35B-0AC5-4FEE-AB89-2FB47D41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836" y="3"/>
            <a:ext cx="8463164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59975" y="0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5581" y="0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59975" y="3497192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5582" y="3497192"/>
            <a:ext cx="3030525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C13A-070E-48E1-B83D-2D6B57D73776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0"/>
            <a:ext cx="3728836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extBox 5"/>
          <p:cNvSpPr txBox="1"/>
          <p:nvPr/>
        </p:nvSpPr>
        <p:spPr>
          <a:xfrm>
            <a:off x="436821" y="2905622"/>
            <a:ext cx="2970493" cy="1431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225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MISSOURI CC’s </a:t>
            </a:r>
          </a:p>
          <a:p>
            <a:pPr algn="ctr"/>
            <a:r>
              <a:rPr lang="en-US" sz="2400" b="1" spc="225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VS</a:t>
            </a:r>
          </a:p>
          <a:p>
            <a:pPr algn="ctr"/>
            <a:r>
              <a:rPr lang="en-US" sz="2400" b="1" spc="225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USA</a:t>
            </a:r>
          </a:p>
          <a:p>
            <a:pPr algn="ctr"/>
            <a:endParaRPr lang="en-US" sz="1501" b="1" spc="225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40" y="4218802"/>
            <a:ext cx="198655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Lou Guthrie</a:t>
            </a:r>
          </a:p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Director</a:t>
            </a:r>
          </a:p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National Higher Education Benchmarking Institute</a:t>
            </a:r>
            <a:endParaRPr lang="en-US" sz="1051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7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489" y="134681"/>
            <a:ext cx="673267" cy="588923"/>
          </a:xfrm>
          <a:prstGeom prst="rect">
            <a:avLst/>
          </a:prstGeom>
        </p:spPr>
      </p:pic>
      <p:pic>
        <p:nvPicPr>
          <p:cNvPr id="1026" name="Picture 2" descr="The Best Places to Photograph in Missouri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r="103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3" y="1408469"/>
            <a:ext cx="32575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2" y="158044"/>
            <a:ext cx="10881956" cy="63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323850"/>
            <a:ext cx="106394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How Does Missouri Compare to the US?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Completions &amp;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Transfers: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Part-Time,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First-Time, Degree Seeking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r="8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69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104560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2089" y="6039556"/>
            <a:ext cx="519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39556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4513" y="6186488"/>
            <a:ext cx="528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45091" y="1741488"/>
            <a:ext cx="5343525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88615" y="1555750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</a:t>
            </a:r>
            <a:r>
              <a:rPr lang="en-US" dirty="0" smtClean="0"/>
              <a:t>29.29%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45091" y="673603"/>
            <a:ext cx="5343525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8616" y="487865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Percentile:  33.51%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4161895"/>
            <a:ext cx="54578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2" y="214489"/>
            <a:ext cx="10869327" cy="64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How Does Missouri Compare to the US?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Persistence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r="9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46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967315"/>
            <a:ext cx="6122586" cy="4767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578" y="5065506"/>
            <a:ext cx="530578" cy="279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911" y="5065506"/>
            <a:ext cx="643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30" y="967315"/>
            <a:ext cx="5798481" cy="4652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2104" y="5020350"/>
            <a:ext cx="643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6052" y="5020350"/>
            <a:ext cx="496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8622" y="2926822"/>
            <a:ext cx="5343525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777067"/>
            <a:ext cx="688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82.11%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8622" y="2419868"/>
            <a:ext cx="5343525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270113"/>
            <a:ext cx="688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83.88%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93519" y="2854856"/>
            <a:ext cx="4699931" cy="8994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93519" y="2334156"/>
            <a:ext cx="4699931" cy="8994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45083" y="2204650"/>
            <a:ext cx="656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65.10%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33765" y="2716356"/>
            <a:ext cx="656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62.70%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6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655637"/>
            <a:ext cx="5581060" cy="5287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2" y="748833"/>
            <a:ext cx="6440488" cy="5101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4100" y="50927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0800" y="5220732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9700" y="5092700"/>
            <a:ext cx="7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198" y="5252998"/>
            <a:ext cx="7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4572" y="3403600"/>
            <a:ext cx="3716928" cy="686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878" y="2818136"/>
            <a:ext cx="3818528" cy="5213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13068" y="2679636"/>
            <a:ext cx="73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50.43%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3100" y="3271968"/>
            <a:ext cx="73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48.40%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32881" y="1734068"/>
            <a:ext cx="3971519" cy="5832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40900" y="1595568"/>
            <a:ext cx="73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48.40%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35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How Does Missouri Compare to the US?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Other Measures for Missouri Performance Funding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r="8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12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mage result for photographs of branson, MO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88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666" y="680158"/>
            <a:ext cx="300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Session Agenda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89" y="1467556"/>
            <a:ext cx="2765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What’s new in 2017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Missouri Report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Missouri Student Success compared to </a:t>
            </a:r>
            <a:r>
              <a:rPr lang="en-US" dirty="0" smtClean="0"/>
              <a:t>USA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Persistence &amp; Other Measures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Missouri Social Mobility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Building </a:t>
            </a:r>
            <a:r>
              <a:rPr lang="en-US" dirty="0" smtClean="0"/>
              <a:t>a Custom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403225"/>
            <a:ext cx="7524750" cy="584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0" y="4128532"/>
            <a:ext cx="489585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435600"/>
            <a:ext cx="1663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06991" y="3873500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85100" y="3632478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66.72%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Missouri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Social Mobility Data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38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437"/>
            <a:ext cx="12192000" cy="5498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3583" y="374134"/>
            <a:ext cx="783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http://www.equality-of-opportunity.org/</a:t>
            </a:r>
          </a:p>
        </p:txBody>
      </p:sp>
    </p:spTree>
    <p:extLst>
      <p:ext uri="{BB962C8B-B14F-4D97-AF65-F5344CB8AC3E}">
        <p14:creationId xmlns:p14="http://schemas.microsoft.com/office/powerpoint/2010/main" val="3049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74812"/>
            <a:ext cx="8610600" cy="61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5600" y="5397500"/>
            <a:ext cx="287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74937"/>
              </p:ext>
            </p:extLst>
          </p:nvPr>
        </p:nvGraphicFramePr>
        <p:xfrm>
          <a:off x="3511670" y="283953"/>
          <a:ext cx="8680330" cy="629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7050" y="901735"/>
            <a:ext cx="21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% of students who come from families in the bottom fifth and reach top fifth of income distribution.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23200" y="11684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75</a:t>
            </a:r>
            <a:r>
              <a:rPr lang="en-US" baseline="30000" dirty="0" smtClean="0"/>
              <a:t>th</a:t>
            </a:r>
            <a:r>
              <a:rPr lang="en-US" dirty="0" smtClean="0"/>
              <a:t>%:  1.70%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5" y="4802397"/>
            <a:ext cx="34385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7" y="284162"/>
            <a:ext cx="8010525" cy="6315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5727700"/>
            <a:ext cx="292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686" y="4279900"/>
            <a:ext cx="7561140" cy="11842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45632" y="3757612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13699" y="3572946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18%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45632" y="2793205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70836" y="2608539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75th%:  20%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45631" y="1787524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8023" y="1588193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90th%:  24%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7620000" cy="678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66" y="680158"/>
            <a:ext cx="3826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Custom Reports: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Sign in to NCCBP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Go to Reports menu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Drop down and click on Custom Reports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I have copied two custom reports to all Missouri colleges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</p:spTree>
    <p:extLst>
      <p:ext uri="{BB962C8B-B14F-4D97-AF65-F5344CB8AC3E}">
        <p14:creationId xmlns:p14="http://schemas.microsoft.com/office/powerpoint/2010/main" val="1719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Conclusions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8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4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13123" y="4003965"/>
            <a:ext cx="4262562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i="1" dirty="0" smtClean="0">
                <a:solidFill>
                  <a:schemeClr val="accent1">
                    <a:lumMod val="7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Show me the data!</a:t>
            </a:r>
            <a:endParaRPr lang="en-US" sz="3601" b="1" i="1" dirty="0">
              <a:solidFill>
                <a:schemeClr val="accent1">
                  <a:lumMod val="75000"/>
                </a:schemeClr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21" y="1818284"/>
            <a:ext cx="3851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242 Institutions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13 Missouri Colleges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New for 2017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Financial Metrics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Social Mobility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Percent Change Report</a:t>
            </a:r>
            <a:endParaRPr lang="en-US" sz="2000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Non-Credit Module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Lato Light" charset="0"/>
                <a:ea typeface="Lato Light" charset="0"/>
                <a:cs typeface="Lato Light" charset="0"/>
              </a:rPr>
              <a:t>Submitted Values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2" name="Picture 11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691" y="3569898"/>
            <a:ext cx="673267" cy="588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3" y="2142364"/>
            <a:ext cx="7388352" cy="1267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179" y="1097608"/>
            <a:ext cx="4262562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i="1" dirty="0" smtClean="0">
                <a:solidFill>
                  <a:schemeClr val="accent1">
                    <a:lumMod val="7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2017</a:t>
            </a:r>
            <a:endParaRPr lang="en-US" sz="3601" b="1" i="1" dirty="0">
              <a:solidFill>
                <a:schemeClr val="accent1">
                  <a:lumMod val="75000"/>
                </a:schemeClr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99" y="3482558"/>
            <a:ext cx="6661604" cy="24542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83907" y="897235"/>
            <a:ext cx="70939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 Guthrie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913-469-8500, ext. 4019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louguthrie@jccc.edu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419DC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3965" r="139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22559" r="2255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l="11379" r="11379"/>
          <a:stretch>
            <a:fillRect/>
          </a:stretch>
        </p:blipFill>
        <p:spPr>
          <a:xfrm>
            <a:off x="9005888" y="0"/>
            <a:ext cx="3030537" cy="336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00" y="584271"/>
            <a:ext cx="4000500" cy="55530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8886" y="656538"/>
            <a:ext cx="520614" cy="24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23411" y="6412089"/>
            <a:ext cx="380700" cy="170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4111" y="6312909"/>
            <a:ext cx="22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Non-Credit Module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18886" y="4827782"/>
            <a:ext cx="520614" cy="24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l="13208" r="13208"/>
          <a:stretch>
            <a:fillRect/>
          </a:stretch>
        </p:blipFill>
        <p:spPr>
          <a:xfrm>
            <a:off x="8990500" y="3497191"/>
            <a:ext cx="3046421" cy="33608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5167" y="10079"/>
            <a:ext cx="4262562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i="1" dirty="0" smtClean="0">
                <a:solidFill>
                  <a:schemeClr val="accent1">
                    <a:lumMod val="7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Missouri:</a:t>
            </a:r>
            <a:endParaRPr lang="en-US" sz="3601" b="1" i="1" dirty="0">
              <a:solidFill>
                <a:schemeClr val="accent1">
                  <a:lumMod val="75000"/>
                </a:schemeClr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2016" y="1646537"/>
            <a:ext cx="3614149" cy="120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Missouri </a:t>
            </a:r>
          </a:p>
          <a:p>
            <a:r>
              <a:rPr lang="en-US" sz="3601" b="1" dirty="0" smtClean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Report</a:t>
            </a:r>
            <a:endParaRPr lang="en-US" sz="3601" b="1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210" y="3481328"/>
            <a:ext cx="2395257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1" dirty="0" smtClean="0">
                <a:latin typeface="Lato Light" charset="0"/>
                <a:ea typeface="Lato Light" charset="0"/>
                <a:cs typeface="Lato Light" charset="0"/>
              </a:rPr>
              <a:t>Your college compared to the other Missouri institutions.</a:t>
            </a:r>
            <a:endParaRPr lang="en-US" sz="1351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2" name="Picture 11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691" y="3569898"/>
            <a:ext cx="673267" cy="588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035" y="282222"/>
            <a:ext cx="8789965" cy="60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How Does Missouri Compare to the US?</a:t>
            </a:r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Completions &amp; Transfers: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Full-Time,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First-Time, Degree Seeking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r="8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56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b="1792"/>
          <a:stretch>
            <a:fillRect/>
          </a:stretch>
        </p:blipFill>
        <p:spPr>
          <a:xfrm>
            <a:off x="0" y="214312"/>
            <a:ext cx="12091988" cy="6643687"/>
          </a:xfrm>
        </p:spPr>
      </p:pic>
      <p:sp>
        <p:nvSpPr>
          <p:cNvPr id="4" name="TextBox 3"/>
          <p:cNvSpPr txBox="1"/>
          <p:nvPr/>
        </p:nvSpPr>
        <p:spPr>
          <a:xfrm>
            <a:off x="3872089" y="6039556"/>
            <a:ext cx="519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444" y="4240287"/>
            <a:ext cx="5514975" cy="2228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39556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4513" y="6186488"/>
            <a:ext cx="528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14425" y="3851425"/>
            <a:ext cx="5343525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57950" y="3671888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24.95%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4425" y="1599292"/>
            <a:ext cx="5343525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57949" y="1413554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Percentile:  29.21%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1056339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4898" y="6054889"/>
            <a:ext cx="519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39556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3194" y="6239555"/>
            <a:ext cx="528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3135" y="1023559"/>
            <a:ext cx="5343525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03135" y="2846714"/>
            <a:ext cx="5343525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6660" y="2660976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</a:t>
            </a:r>
            <a:r>
              <a:rPr lang="en-US" dirty="0" smtClean="0"/>
              <a:t>39.29%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98134" y="6039556"/>
            <a:ext cx="559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804" y="6164113"/>
            <a:ext cx="1408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7639" y="837821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Percentile:  43.91%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547" y="4321854"/>
            <a:ext cx="6515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6" y="0"/>
            <a:ext cx="1048515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4898" y="6054889"/>
            <a:ext cx="519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39556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93194" y="6239555"/>
            <a:ext cx="528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491" y="515558"/>
            <a:ext cx="6212147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5491" y="2506133"/>
            <a:ext cx="6212148" cy="13203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7638" y="2336335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</a:t>
            </a:r>
            <a:r>
              <a:rPr lang="en-US" dirty="0" smtClean="0"/>
              <a:t>47.07%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98134" y="6039556"/>
            <a:ext cx="559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804" y="6164113"/>
            <a:ext cx="1408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18593" y="329820"/>
            <a:ext cx="4714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66</a:t>
            </a:r>
            <a:r>
              <a:rPr lang="en-US" baseline="30000" dirty="0" smtClean="0"/>
              <a:t>th</a:t>
            </a:r>
            <a:r>
              <a:rPr lang="en-US" dirty="0" smtClean="0"/>
              <a:t> Percentile:  52.43%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172" y="4563155"/>
            <a:ext cx="64198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</TotalTime>
  <Words>305</Words>
  <Application>Microsoft Office PowerPoint</Application>
  <PresentationFormat>Widescreen</PresentationFormat>
  <Paragraphs>85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Lato Light</vt:lpstr>
      <vt:lpstr>Montserrat Semi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Guthrie</dc:creator>
  <cp:lastModifiedBy>Lou Guthrie</cp:lastModifiedBy>
  <cp:revision>32</cp:revision>
  <dcterms:created xsi:type="dcterms:W3CDTF">2017-10-26T20:41:18Z</dcterms:created>
  <dcterms:modified xsi:type="dcterms:W3CDTF">2017-10-31T18:09:56Z</dcterms:modified>
</cp:coreProperties>
</file>