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412" r:id="rId3"/>
    <p:sldId id="414" r:id="rId4"/>
    <p:sldId id="413" r:id="rId5"/>
    <p:sldId id="376" r:id="rId6"/>
    <p:sldId id="363" r:id="rId7"/>
    <p:sldId id="386" r:id="rId8"/>
    <p:sldId id="378" r:id="rId9"/>
    <p:sldId id="389" r:id="rId10"/>
    <p:sldId id="388" r:id="rId11"/>
    <p:sldId id="365" r:id="rId12"/>
    <p:sldId id="394" r:id="rId13"/>
    <p:sldId id="406" r:id="rId14"/>
    <p:sldId id="396" r:id="rId15"/>
    <p:sldId id="410" r:id="rId16"/>
    <p:sldId id="397" r:id="rId17"/>
    <p:sldId id="371" r:id="rId18"/>
    <p:sldId id="419" r:id="rId19"/>
    <p:sldId id="393" r:id="rId20"/>
    <p:sldId id="398" r:id="rId21"/>
    <p:sldId id="399" r:id="rId22"/>
    <p:sldId id="418" r:id="rId23"/>
    <p:sldId id="417" r:id="rId24"/>
    <p:sldId id="400" r:id="rId25"/>
    <p:sldId id="401" r:id="rId26"/>
    <p:sldId id="407" r:id="rId27"/>
    <p:sldId id="409" r:id="rId28"/>
    <p:sldId id="408" r:id="rId29"/>
    <p:sldId id="415" r:id="rId30"/>
    <p:sldId id="416" r:id="rId31"/>
    <p:sldId id="303" r:id="rId32"/>
    <p:sldId id="299" r:id="rId33"/>
    <p:sldId id="270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3329B5-544E-4090-A246-79C99067FAA2}">
          <p14:sldIdLst>
            <p14:sldId id="256"/>
            <p14:sldId id="412"/>
            <p14:sldId id="414"/>
            <p14:sldId id="413"/>
            <p14:sldId id="376"/>
            <p14:sldId id="363"/>
            <p14:sldId id="386"/>
            <p14:sldId id="378"/>
            <p14:sldId id="389"/>
            <p14:sldId id="388"/>
            <p14:sldId id="365"/>
            <p14:sldId id="394"/>
            <p14:sldId id="406"/>
            <p14:sldId id="396"/>
            <p14:sldId id="410"/>
            <p14:sldId id="397"/>
            <p14:sldId id="371"/>
            <p14:sldId id="419"/>
            <p14:sldId id="393"/>
            <p14:sldId id="398"/>
            <p14:sldId id="399"/>
            <p14:sldId id="418"/>
            <p14:sldId id="417"/>
            <p14:sldId id="400"/>
            <p14:sldId id="401"/>
            <p14:sldId id="407"/>
            <p14:sldId id="409"/>
            <p14:sldId id="408"/>
            <p14:sldId id="415"/>
            <p14:sldId id="416"/>
            <p14:sldId id="303"/>
            <p14:sldId id="29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F3D"/>
    <a:srgbClr val="699841"/>
    <a:srgbClr val="F3D710"/>
    <a:srgbClr val="422D68"/>
    <a:srgbClr val="3F7689"/>
    <a:srgbClr val="014D95"/>
    <a:srgbClr val="419DC6"/>
    <a:srgbClr val="FFFF66"/>
    <a:srgbClr val="FAFAFA"/>
    <a:srgbClr val="05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 autoAdjust="0"/>
    <p:restoredTop sz="93829" autoAdjust="0"/>
  </p:normalViewPr>
  <p:slideViewPr>
    <p:cSldViewPr snapToGrid="0">
      <p:cViewPr varScale="1">
        <p:scale>
          <a:sx n="64" d="100"/>
          <a:sy n="64" d="100"/>
        </p:scale>
        <p:origin x="114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Course Cancellation</a:t>
            </a:r>
            <a:r>
              <a:rPr lang="en-US" baseline="0" dirty="0" smtClean="0"/>
              <a:t> Rate by Program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Life&amp;Leisure</c:v>
                </c:pt>
              </c:strCache>
            </c:strRef>
          </c:tx>
          <c:spPr>
            <a:solidFill>
              <a:srgbClr val="419D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10th</c:v>
                </c:pt>
                <c:pt idx="1">
                  <c:v>25th</c:v>
                </c:pt>
                <c:pt idx="2">
                  <c:v>50th</c:v>
                </c:pt>
                <c:pt idx="3">
                  <c:v>75th</c:v>
                </c:pt>
                <c:pt idx="4">
                  <c:v>90th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5.4399999999999997E-2</c:v>
                </c:pt>
                <c:pt idx="1">
                  <c:v>0.15890000000000001</c:v>
                </c:pt>
                <c:pt idx="2">
                  <c:v>0.24099999999999999</c:v>
                </c:pt>
                <c:pt idx="3">
                  <c:v>0.40820000000000001</c:v>
                </c:pt>
                <c:pt idx="4">
                  <c:v>0.59130000000000005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ABE</c:v>
                </c:pt>
              </c:strCache>
            </c:strRef>
          </c:tx>
          <c:spPr>
            <a:solidFill>
              <a:srgbClr val="F3D7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10th</c:v>
                </c:pt>
                <c:pt idx="1">
                  <c:v>25th</c:v>
                </c:pt>
                <c:pt idx="2">
                  <c:v>50th</c:v>
                </c:pt>
                <c:pt idx="3">
                  <c:v>75th</c:v>
                </c:pt>
                <c:pt idx="4">
                  <c:v>90th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1E-3</c:v>
                </c:pt>
                <c:pt idx="1">
                  <c:v>5.0000000000000001E-3</c:v>
                </c:pt>
                <c:pt idx="2">
                  <c:v>3.6999999999999998E-2</c:v>
                </c:pt>
                <c:pt idx="3">
                  <c:v>0.14710000000000001</c:v>
                </c:pt>
                <c:pt idx="4">
                  <c:v>0.3145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Workforce</c:v>
                </c:pt>
              </c:strCache>
            </c:strRef>
          </c:tx>
          <c:spPr>
            <a:solidFill>
              <a:srgbClr val="9BBF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10th</c:v>
                </c:pt>
                <c:pt idx="1">
                  <c:v>25th</c:v>
                </c:pt>
                <c:pt idx="2">
                  <c:v>50th</c:v>
                </c:pt>
                <c:pt idx="3">
                  <c:v>75th</c:v>
                </c:pt>
                <c:pt idx="4">
                  <c:v>90th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4.1099999999999998E-2</c:v>
                </c:pt>
                <c:pt idx="1">
                  <c:v>0.11840000000000001</c:v>
                </c:pt>
                <c:pt idx="2">
                  <c:v>0.1951</c:v>
                </c:pt>
                <c:pt idx="3">
                  <c:v>0.2913</c:v>
                </c:pt>
                <c:pt idx="4">
                  <c:v>0.46500000000000002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6023528"/>
        <c:axId val="626856472"/>
      </c:barChart>
      <c:catAx>
        <c:axId val="63602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856472"/>
        <c:crosses val="autoZero"/>
        <c:auto val="1"/>
        <c:lblAlgn val="ctr"/>
        <c:lblOffset val="100"/>
        <c:noMultiLvlLbl val="0"/>
      </c:catAx>
      <c:valAx>
        <c:axId val="6268564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2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5952263779527"/>
          <c:y val="0.10671093093559726"/>
          <c:w val="0.83608033956692918"/>
          <c:h val="0.7932891982474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22D6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10th</c:v>
                </c:pt>
                <c:pt idx="1">
                  <c:v>25th</c:v>
                </c:pt>
                <c:pt idx="2">
                  <c:v>50th</c:v>
                </c:pt>
                <c:pt idx="3">
                  <c:v>75th</c:v>
                </c:pt>
                <c:pt idx="4">
                  <c:v>90th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1.4E-3</c:v>
                </c:pt>
                <c:pt idx="2">
                  <c:v>3.0000000000000001E-3</c:v>
                </c:pt>
                <c:pt idx="3">
                  <c:v>6.0000000000000001E-3</c:v>
                </c:pt>
                <c:pt idx="4">
                  <c:v>3.5000000000000003E-2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Large companies - 50+ employees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10th</c:v>
                </c:pt>
                <c:pt idx="1">
                  <c:v>25th</c:v>
                </c:pt>
                <c:pt idx="2">
                  <c:v>50th</c:v>
                </c:pt>
                <c:pt idx="3">
                  <c:v>75th</c:v>
                </c:pt>
                <c:pt idx="4">
                  <c:v>90th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0.04</c:v>
                </c:pt>
                <c:pt idx="3">
                  <c:v>0.12</c:v>
                </c:pt>
                <c:pt idx="4">
                  <c:v>0.61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2664896"/>
        <c:axId val="452666072"/>
      </c:barChart>
      <c:catAx>
        <c:axId val="45266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2666072"/>
        <c:crosses val="autoZero"/>
        <c:auto val="1"/>
        <c:lblAlgn val="ctr"/>
        <c:lblOffset val="100"/>
        <c:noMultiLvlLbl val="0"/>
      </c:catAx>
      <c:valAx>
        <c:axId val="452666072"/>
        <c:scaling>
          <c:orientation val="minMax"/>
          <c:max val="0.70000000000000007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2664896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407208400143342"/>
          <c:y val="0.21346242934710866"/>
          <c:w val="0.64142353574205213"/>
          <c:h val="6.4017010517505218E-2"/>
        </c:manualLayout>
      </c:layout>
      <c:overlay val="0"/>
      <c:spPr>
        <a:ln>
          <a:solidFill>
            <a:srgbClr val="014D95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5952263779527"/>
          <c:y val="0.10671093093559726"/>
          <c:w val="0.83608033956692918"/>
          <c:h val="0.7932891982474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2D6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Cont Ed</c:v>
                </c:pt>
                <c:pt idx="2">
                  <c:v>Life &amp; Leisure</c:v>
                </c:pt>
                <c:pt idx="3">
                  <c:v>ABE</c:v>
                </c:pt>
                <c:pt idx="4">
                  <c:v>Workforce </c:v>
                </c:pt>
                <c:pt idx="6">
                  <c:v>Contract Training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%">
                  <c:v>0.28499999999999998</c:v>
                </c:pt>
                <c:pt idx="2" formatCode="0.0%">
                  <c:v>0.22</c:v>
                </c:pt>
                <c:pt idx="3" formatCode="0.0%">
                  <c:v>0.35399999999999998</c:v>
                </c:pt>
                <c:pt idx="4" formatCode="0.0%">
                  <c:v>0.22900000000000001</c:v>
                </c:pt>
                <c:pt idx="6" formatCode="0.0%">
                  <c:v>0.46400000000000002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7554768"/>
        <c:axId val="457559864"/>
      </c:barChart>
      <c:catAx>
        <c:axId val="45755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7559864"/>
        <c:crosses val="autoZero"/>
        <c:auto val="1"/>
        <c:lblAlgn val="ctr"/>
        <c:lblOffset val="100"/>
        <c:noMultiLvlLbl val="0"/>
      </c:catAx>
      <c:valAx>
        <c:axId val="457559864"/>
        <c:scaling>
          <c:orientation val="minMax"/>
          <c:max val="0.70000000000000007"/>
        </c:scaling>
        <c:delete val="0"/>
        <c:axPos val="l"/>
        <c:numFmt formatCode="0%" sourceLinked="0"/>
        <c:majorTickMark val="out"/>
        <c:minorTickMark val="none"/>
        <c:tickLblPos val="nextTo"/>
        <c:crossAx val="457554768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Instructors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520400483408689"/>
          <c:y val="0.22397499153422382"/>
          <c:w val="0.45169067983042049"/>
          <c:h val="0.68817666667532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bubble3D val="0"/>
            <c:spPr>
              <a:solidFill>
                <a:srgbClr val="05A7C7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Full-time</c:v>
                </c:pt>
                <c:pt idx="1">
                  <c:v>Part-time</c:v>
                </c:pt>
                <c:pt idx="2">
                  <c:v>Independent Contractor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0.01</c:v>
                </c:pt>
                <c:pt idx="1">
                  <c:v>0.9</c:v>
                </c:pt>
                <c:pt idx="2">
                  <c:v>0.09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5952263779527"/>
          <c:y val="0.10671093093559726"/>
          <c:w val="0.83608033956692918"/>
          <c:h val="0.7932891982474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699841"/>
            </a:solidFill>
          </c:spPr>
          <c:invertIfNegative val="0"/>
          <c:dLbls>
            <c:dLbl>
              <c:idx val="1"/>
              <c:layout>
                <c:manualLayout>
                  <c:x val="-6.0215471820225996E-3"/>
                  <c:y val="-8.89896640160701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2693397752824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548481159550849E-2"/>
                  <c:y val="7.2810566208215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Life &amp; Leisure</c:v>
                </c:pt>
                <c:pt idx="1">
                  <c:v>ABE</c:v>
                </c:pt>
                <c:pt idx="2">
                  <c:v>Workforce </c:v>
                </c:pt>
                <c:pt idx="3">
                  <c:v>Other</c:v>
                </c:pt>
                <c:pt idx="4">
                  <c:v>Contract Training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0.10639999999999999</c:v>
                </c:pt>
                <c:pt idx="1">
                  <c:v>0.04</c:v>
                </c:pt>
                <c:pt idx="2">
                  <c:v>0.38600000000000001</c:v>
                </c:pt>
                <c:pt idx="3">
                  <c:v>0.127</c:v>
                </c:pt>
                <c:pt idx="4">
                  <c:v>0.3407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rgbClr val="F3D710"/>
            </a:solidFill>
          </c:spPr>
          <c:invertIfNegative val="0"/>
          <c:dLbls>
            <c:dLbl>
              <c:idx val="0"/>
              <c:layout>
                <c:manualLayout>
                  <c:x val="1.9570028341573422E-2"/>
                  <c:y val="2.4270188736070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538679550563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55925475056215E-2"/>
                  <c:y val="-2.4270188736071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Life &amp; Leisure</c:v>
                </c:pt>
                <c:pt idx="1">
                  <c:v>ABE</c:v>
                </c:pt>
                <c:pt idx="2">
                  <c:v>Workforce </c:v>
                </c:pt>
                <c:pt idx="3">
                  <c:v>Other</c:v>
                </c:pt>
                <c:pt idx="4">
                  <c:v>Contract Training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0.11409999999999999</c:v>
                </c:pt>
                <c:pt idx="1">
                  <c:v>0.127</c:v>
                </c:pt>
                <c:pt idx="2">
                  <c:v>0.36969999999999997</c:v>
                </c:pt>
                <c:pt idx="3">
                  <c:v>0.2432</c:v>
                </c:pt>
                <c:pt idx="4">
                  <c:v>0.14599999999999999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2738896"/>
        <c:axId val="702742816"/>
      </c:barChart>
      <c:catAx>
        <c:axId val="70273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2742816"/>
        <c:crosses val="autoZero"/>
        <c:auto val="1"/>
        <c:lblAlgn val="ctr"/>
        <c:lblOffset val="100"/>
        <c:noMultiLvlLbl val="0"/>
      </c:catAx>
      <c:valAx>
        <c:axId val="702742816"/>
        <c:scaling>
          <c:orientation val="minMax"/>
          <c:max val="0.70000000000000007"/>
        </c:scaling>
        <c:delete val="0"/>
        <c:axPos val="l"/>
        <c:numFmt formatCode="0%" sourceLinked="0"/>
        <c:majorTickMark val="out"/>
        <c:minorTickMark val="none"/>
        <c:tickLblPos val="nextTo"/>
        <c:crossAx val="702738896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3D71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422D68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699841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3F7689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4.0670059109494089E-2"/>
                  <c:y val="-4.26034559513022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477495625153662E-3"/>
                  <c:y val="2.50608564419424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908806922070921E-2"/>
                  <c:y val="3.7591284662913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431311296917354E-2"/>
                  <c:y val="5.01217128838849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617495579508894E-3"/>
                  <c:y val="-3.3953548947917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6405523376916"/>
                      <c:h val="0.100644391763609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2477495625152699E-3"/>
                  <c:y val="6.51583254138395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16791972182797"/>
                      <c:h val="0.14720747073997012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Federal</c:v>
                </c:pt>
                <c:pt idx="1">
                  <c:v>State</c:v>
                </c:pt>
                <c:pt idx="2">
                  <c:v>Local</c:v>
                </c:pt>
                <c:pt idx="3">
                  <c:v>Grants</c:v>
                </c:pt>
                <c:pt idx="4">
                  <c:v>Earned Rev</c:v>
                </c:pt>
                <c:pt idx="5">
                  <c:v>Contract Training Revenue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1E-4</c:v>
                </c:pt>
                <c:pt idx="1">
                  <c:v>2.5100000000000001E-2</c:v>
                </c:pt>
                <c:pt idx="2">
                  <c:v>1E-4</c:v>
                </c:pt>
                <c:pt idx="3">
                  <c:v>3.3000000000000002E-2</c:v>
                </c:pt>
                <c:pt idx="4">
                  <c:v>0.54</c:v>
                </c:pt>
                <c:pt idx="5">
                  <c:v>0.19800000000000001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Able to Report Data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0069800"/>
        <c:axId val="630064312"/>
      </c:barChart>
      <c:catAx>
        <c:axId val="63006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064312"/>
        <c:auto val="1"/>
        <c:lblAlgn val="ctr"/>
        <c:lblOffset val="100"/>
        <c:noMultiLvlLbl val="0"/>
      </c:catAx>
      <c:valAx>
        <c:axId val="6300643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06980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2AEF35-208D-4E5F-A615-887FE159183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947377-15EA-4E5E-A063-89A08B2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1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Mission:  Improving higher education through benchmarking.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Vision:  Impacting higher education to maximize student success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this case we are using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data from the NCCBP.  You could find this data from IPEDS or from your 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EF5EE-2324-4C76-A810-EA6F82FDB0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data can show you where you are doing really well and where you need to improve.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662C0-53AF-456F-9EFE-92E84F668C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-8468"/>
            <a:ext cx="4124007" cy="15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chmarking Institu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25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07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w NCCB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E360-1B54-4140-8CE0-8CB5049258E5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871E-7D5E-4D91-AF09-C57F55DF2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9159"/>
            <a:ext cx="3556000" cy="6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2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3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9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873" y="1094581"/>
            <a:ext cx="8596668" cy="1066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42D2-2E64-4B67-9772-51EE2B6E970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6" y="5657850"/>
            <a:ext cx="32575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00FAD.079FDAE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7.jpg@01D00FAD.079FDAE0" TargetMode="Externa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ouguthrie@jccc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cbp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956" y="1785695"/>
            <a:ext cx="9984658" cy="1886653"/>
          </a:xfrm>
        </p:spPr>
        <p:txBody>
          <a:bodyPr/>
          <a:lstStyle/>
          <a:p>
            <a:pPr algn="l"/>
            <a:r>
              <a:rPr lang="en-US" sz="4400" dirty="0" smtClean="0"/>
              <a:t>Measuring </a:t>
            </a:r>
            <a:r>
              <a:rPr lang="en-US" sz="4400" dirty="0" smtClean="0"/>
              <a:t>the Success</a:t>
            </a:r>
            <a:br>
              <a:rPr lang="en-US" sz="4400" dirty="0" smtClean="0"/>
            </a:br>
            <a:r>
              <a:rPr lang="en-US" sz="4400" dirty="0" smtClean="0"/>
              <a:t>of your Continuing Education Programs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718957"/>
            <a:ext cx="7766936" cy="8066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Michelle Taylor| Senior Research Analyst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National Higher Education Benchmarking </a:t>
            </a:r>
            <a:r>
              <a:rPr lang="en-US" dirty="0" smtClean="0"/>
              <a:t>Institute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09469" y="1528997"/>
            <a:ext cx="4946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9BBF3D"/>
                </a:solidFill>
              </a:rPr>
              <a:t>MidAIR</a:t>
            </a:r>
            <a:endParaRPr lang="en-US" sz="3200" dirty="0" smtClean="0">
              <a:solidFill>
                <a:srgbClr val="9BBF3D"/>
              </a:solidFill>
            </a:endParaRPr>
          </a:p>
          <a:p>
            <a:pPr algn="ctr"/>
            <a:endParaRPr lang="en-US" sz="3200" dirty="0">
              <a:solidFill>
                <a:srgbClr val="9BBF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73" y="337924"/>
            <a:ext cx="8596668" cy="1066008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36" y="1175657"/>
            <a:ext cx="9393963" cy="44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1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582" y="114372"/>
            <a:ext cx="8596668" cy="9548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Continuing Education Program Size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6" y="772585"/>
            <a:ext cx="7850764" cy="49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9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415" y="297252"/>
            <a:ext cx="8596668" cy="9548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Continuing Education Program Size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" y="1028535"/>
            <a:ext cx="8213271" cy="47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159660"/>
            <a:ext cx="8596668" cy="9548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Continuing Education Program Size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85" y="799025"/>
            <a:ext cx="6187631" cy="49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333828"/>
            <a:ext cx="8596668" cy="95488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Course Cancellation Rate</a:t>
            </a:r>
          </a:p>
          <a:p>
            <a:r>
              <a:rPr lang="en-US" sz="2500" i="1" dirty="0" smtClean="0"/>
              <a:t>Continuing Education</a:t>
            </a:r>
            <a:endParaRPr lang="en-US" sz="2500" i="1" dirty="0"/>
          </a:p>
        </p:txBody>
      </p:sp>
      <p:pic>
        <p:nvPicPr>
          <p:cNvPr id="4099" name="Picture 3" descr="C:\Users\Chadwick\Downloads\chart (9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88717"/>
            <a:ext cx="6371772" cy="46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65" y="216757"/>
            <a:ext cx="8596668" cy="106600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Course Cancellation Rate</a:t>
            </a:r>
            <a:br>
              <a:rPr lang="en-US" sz="4000" dirty="0"/>
            </a:br>
            <a:r>
              <a:rPr lang="en-US" sz="2700" i="1" dirty="0" smtClean="0"/>
              <a:t>By Program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831480"/>
              </p:ext>
            </p:extLst>
          </p:nvPr>
        </p:nvGraphicFramePr>
        <p:xfrm>
          <a:off x="723583" y="165766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04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333828"/>
            <a:ext cx="8596668" cy="9548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Contract Training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4" y="945178"/>
            <a:ext cx="7881711" cy="487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203200"/>
            <a:ext cx="8596668" cy="1085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Market Penetration</a:t>
            </a:r>
          </a:p>
          <a:p>
            <a:r>
              <a:rPr lang="en-US" sz="2500" i="1" dirty="0" smtClean="0"/>
              <a:t>Contract Training</a:t>
            </a:r>
            <a:endParaRPr lang="en-US" sz="2500" i="1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89497135"/>
              </p:ext>
            </p:extLst>
          </p:nvPr>
        </p:nvGraphicFramePr>
        <p:xfrm>
          <a:off x="1277256" y="745959"/>
          <a:ext cx="8346429" cy="529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0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203200"/>
            <a:ext cx="8596668" cy="1085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Retention by Program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277256" y="745959"/>
          <a:ext cx="7762411" cy="516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2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203200"/>
            <a:ext cx="8596668" cy="1085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Staffing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05880946"/>
              </p:ext>
            </p:extLst>
          </p:nvPr>
        </p:nvGraphicFramePr>
        <p:xfrm>
          <a:off x="-827315" y="992702"/>
          <a:ext cx="6444343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66" y="1822694"/>
            <a:ext cx="6276583" cy="376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190" y="262128"/>
            <a:ext cx="8596668" cy="1320800"/>
          </a:xfrm>
        </p:spPr>
        <p:txBody>
          <a:bodyPr/>
          <a:lstStyle/>
          <a:p>
            <a:r>
              <a:rPr lang="en-US" dirty="0" smtClean="0"/>
              <a:t>Current Issues for Continuing Education</a:t>
            </a:r>
            <a:br>
              <a:rPr lang="en-US" dirty="0" smtClean="0"/>
            </a:br>
            <a:r>
              <a:rPr lang="en-US" sz="2400" i="1" dirty="0" smtClean="0"/>
              <a:t>National Skills Coalition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7" y="1508760"/>
            <a:ext cx="9120739" cy="3035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4" y="4819650"/>
            <a:ext cx="9206900" cy="619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8264" y="5111496"/>
            <a:ext cx="5244360" cy="256032"/>
          </a:xfrm>
          <a:prstGeom prst="rect">
            <a:avLst/>
          </a:prstGeom>
          <a:solidFill>
            <a:srgbClr val="014D95"/>
          </a:solidFill>
          <a:ln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20" y="232228"/>
            <a:ext cx="8596668" cy="1320800"/>
          </a:xfrm>
        </p:spPr>
        <p:txBody>
          <a:bodyPr/>
          <a:lstStyle/>
          <a:p>
            <a:r>
              <a:rPr lang="en-US" dirty="0" smtClean="0"/>
              <a:t>Transition from Non-credit to Credit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899886"/>
            <a:ext cx="8215085" cy="492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0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06" y="290286"/>
            <a:ext cx="8596668" cy="1320800"/>
          </a:xfrm>
        </p:spPr>
        <p:txBody>
          <a:bodyPr/>
          <a:lstStyle/>
          <a:p>
            <a:r>
              <a:rPr lang="en-US" dirty="0" smtClean="0"/>
              <a:t>Revenues &amp; Expenses</a:t>
            </a:r>
            <a:br>
              <a:rPr lang="en-US" dirty="0" smtClean="0"/>
            </a:br>
            <a:r>
              <a:rPr lang="en-US" sz="2400" i="1" dirty="0" smtClean="0"/>
              <a:t>Continuing Education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7" y="1313770"/>
            <a:ext cx="7924801" cy="451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6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7393" y="0"/>
            <a:ext cx="8596668" cy="1085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 smtClean="0"/>
              <a:t>Revenue  &amp; Expenditures</a:t>
            </a:r>
          </a:p>
          <a:p>
            <a:r>
              <a:rPr lang="en-US" sz="2500" i="1" dirty="0" smtClean="0"/>
              <a:t>by </a:t>
            </a:r>
            <a:r>
              <a:rPr lang="en-US" sz="2500" i="1" dirty="0" smtClean="0"/>
              <a:t>Program</a:t>
            </a:r>
            <a:endParaRPr lang="en-US" sz="2500" i="1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78587892"/>
              </p:ext>
            </p:extLst>
          </p:nvPr>
        </p:nvGraphicFramePr>
        <p:xfrm>
          <a:off x="1112364" y="745959"/>
          <a:ext cx="8436370" cy="523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0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210161"/>
            <a:ext cx="8596668" cy="1066008"/>
          </a:xfrm>
        </p:spPr>
        <p:txBody>
          <a:bodyPr/>
          <a:lstStyle/>
          <a:p>
            <a:r>
              <a:rPr lang="en-US" dirty="0" smtClean="0"/>
              <a:t>Revenue 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408755"/>
              </p:ext>
            </p:extLst>
          </p:nvPr>
        </p:nvGraphicFramePr>
        <p:xfrm>
          <a:off x="-131606" y="1049311"/>
          <a:ext cx="10369888" cy="523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616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5113"/>
            <a:ext cx="8596668" cy="1320800"/>
          </a:xfrm>
        </p:spPr>
        <p:txBody>
          <a:bodyPr/>
          <a:lstStyle/>
          <a:p>
            <a:r>
              <a:rPr lang="en-US" dirty="0" smtClean="0"/>
              <a:t>Expenditures by Category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5" y="856343"/>
            <a:ext cx="6907610" cy="503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3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adwick\Downloads\chart (1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171251"/>
            <a:ext cx="6770319" cy="47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19" y="104779"/>
            <a:ext cx="8596668" cy="1320800"/>
          </a:xfrm>
        </p:spPr>
        <p:txBody>
          <a:bodyPr/>
          <a:lstStyle/>
          <a:p>
            <a:r>
              <a:rPr lang="en-US" dirty="0" smtClean="0"/>
              <a:t>Total Return on Investment</a:t>
            </a:r>
            <a:br>
              <a:rPr lang="en-US" dirty="0" smtClean="0"/>
            </a:br>
            <a:r>
              <a:rPr lang="en-US" sz="2400" i="1" dirty="0" smtClean="0"/>
              <a:t>Continuing Education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1251" y="1169014"/>
            <a:ext cx="76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104%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1277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36" y="343383"/>
            <a:ext cx="8596668" cy="1320800"/>
          </a:xfrm>
        </p:spPr>
        <p:txBody>
          <a:bodyPr/>
          <a:lstStyle/>
          <a:p>
            <a:r>
              <a:rPr lang="en-US" dirty="0" smtClean="0"/>
              <a:t>Credentials Awarded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0" y="1817226"/>
            <a:ext cx="4160846" cy="3987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49" y="1817226"/>
            <a:ext cx="4430531" cy="39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5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07" y="189325"/>
            <a:ext cx="8596668" cy="1066008"/>
          </a:xfrm>
        </p:spPr>
        <p:txBody>
          <a:bodyPr/>
          <a:lstStyle/>
          <a:p>
            <a:r>
              <a:rPr lang="en-US" dirty="0" smtClean="0"/>
              <a:t>Limited Availability of Credentials Data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12075"/>
              </p:ext>
            </p:extLst>
          </p:nvPr>
        </p:nvGraphicFramePr>
        <p:xfrm>
          <a:off x="677507" y="1584516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044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31" y="114776"/>
            <a:ext cx="8865571" cy="1108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Progress on Counting Credentials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Workforce Data Quality Campaign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" y="1733437"/>
            <a:ext cx="4406730" cy="1124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432" y="1297119"/>
            <a:ext cx="163677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Kansas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432" y="2932176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Missouri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3" y="3254658"/>
            <a:ext cx="4406730" cy="1099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0536" y="1297119"/>
            <a:ext cx="163677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Iowa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37" y="1730575"/>
            <a:ext cx="4486656" cy="1127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50536" y="2932176"/>
            <a:ext cx="163677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Nebraska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536" y="3248717"/>
            <a:ext cx="4349496" cy="11024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432" y="4344616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Oklahoma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31" y="4679523"/>
            <a:ext cx="4406731" cy="11131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50536" y="4356357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Arkansas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536" y="4679522"/>
            <a:ext cx="4452800" cy="111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550" y="6172198"/>
            <a:ext cx="3256026" cy="5805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780" y="6176826"/>
            <a:ext cx="3390900" cy="5651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07608" y="6161444"/>
            <a:ext cx="614172" cy="14791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94698" y="6172198"/>
            <a:ext cx="614172" cy="14791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38550" y="6161444"/>
            <a:ext cx="6370320" cy="5912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0083"/>
            <a:ext cx="8596668" cy="1066008"/>
          </a:xfrm>
        </p:spPr>
        <p:txBody>
          <a:bodyPr/>
          <a:lstStyle/>
          <a:p>
            <a:r>
              <a:rPr lang="en-US" dirty="0" smtClean="0"/>
              <a:t>Using Benchmarking for Continuing 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4481"/>
            <a:ext cx="8596668" cy="44868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Shows </a:t>
            </a:r>
            <a:r>
              <a:rPr lang="en-US" sz="2800" dirty="0" smtClean="0"/>
              <a:t>you where you need to improve the most</a:t>
            </a:r>
          </a:p>
          <a:p>
            <a:r>
              <a:rPr lang="en-US" sz="2800" dirty="0" smtClean="0"/>
              <a:t>Helps you find good examples or colleges with programs that are contributing to success</a:t>
            </a:r>
          </a:p>
          <a:p>
            <a:r>
              <a:rPr lang="en-US" sz="2800" dirty="0" smtClean="0"/>
              <a:t>Helps you focus on your KPI and </a:t>
            </a:r>
            <a:r>
              <a:rPr lang="en-US" sz="2800" dirty="0" smtClean="0"/>
              <a:t>mission</a:t>
            </a:r>
          </a:p>
          <a:p>
            <a:r>
              <a:rPr lang="en-US" sz="2800" dirty="0"/>
              <a:t>Helps set realistic </a:t>
            </a:r>
            <a:r>
              <a:rPr lang="en-US" sz="2800" dirty="0" smtClean="0"/>
              <a:t>goals</a:t>
            </a:r>
            <a:endParaRPr lang="en-US" sz="2800" dirty="0" smtClean="0"/>
          </a:p>
          <a:p>
            <a:r>
              <a:rPr lang="en-US" sz="2800" dirty="0" smtClean="0"/>
              <a:t>Provides data to use for strategic planning</a:t>
            </a:r>
          </a:p>
          <a:p>
            <a:pPr lvl="1"/>
            <a:r>
              <a:rPr lang="en-US" sz="2600" dirty="0" smtClean="0"/>
              <a:t>Building partnerships</a:t>
            </a:r>
            <a:endParaRPr lang="en-US" sz="2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99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190" y="262128"/>
            <a:ext cx="8596668" cy="1320800"/>
          </a:xfrm>
        </p:spPr>
        <p:txBody>
          <a:bodyPr/>
          <a:lstStyle/>
          <a:p>
            <a:r>
              <a:rPr lang="en-US" dirty="0" smtClean="0"/>
              <a:t>Current Issues for Continuing Education</a:t>
            </a:r>
            <a:br>
              <a:rPr lang="en-US" dirty="0" smtClean="0"/>
            </a:br>
            <a:r>
              <a:rPr lang="en-US" sz="2400" i="1" dirty="0" smtClean="0"/>
              <a:t>National Skills Coalition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8" y="1710944"/>
            <a:ext cx="9354603" cy="32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64" y="135978"/>
            <a:ext cx="8596668" cy="1320800"/>
          </a:xfrm>
        </p:spPr>
        <p:txBody>
          <a:bodyPr/>
          <a:lstStyle/>
          <a:p>
            <a:r>
              <a:rPr lang="en-US" dirty="0" smtClean="0"/>
              <a:t>Sector Partnerships by State</a:t>
            </a:r>
            <a:br>
              <a:rPr lang="en-US" dirty="0" smtClean="0"/>
            </a:br>
            <a:r>
              <a:rPr lang="en-US" sz="2400" i="1" dirty="0" smtClean="0"/>
              <a:t>National Skills Coalition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99" y="1214204"/>
            <a:ext cx="7875488" cy="45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8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Learn More about Benchmarking and </a:t>
            </a:r>
            <a:br>
              <a:rPr lang="en-US" sz="3200" dirty="0"/>
            </a:br>
            <a:r>
              <a:rPr lang="en-US" sz="3200" dirty="0"/>
              <a:t>Best Practices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1425" y="5823299"/>
            <a:ext cx="5295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Benchmarkinginstitute.org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449563"/>
            <a:ext cx="7110413" cy="3913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id:image008.jpg@01D00FAD.079FDAE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831149"/>
            <a:ext cx="476250" cy="5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94581"/>
            <a:ext cx="8596668" cy="1066008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up with the Benchmarking Institute and all of our projects by joining us on LinkedIn and following us on Twitter.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831149"/>
            <a:ext cx="14218880" cy="75003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EdBenchmark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id:image007.jpg@01D00FAD.079FDAE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61897"/>
            <a:ext cx="940418" cy="9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62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722724"/>
            <a:ext cx="92044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2568" y="3761976"/>
            <a:ext cx="816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National Higher Education Benchmarking Institute Group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07535"/>
            <a:ext cx="6680003" cy="217063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1589" y="1807535"/>
            <a:ext cx="7450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Michelle Taylor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33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Research Analyst </a:t>
            </a:r>
            <a:r>
              <a:rPr lang="en-US" sz="2400" b="1" dirty="0">
                <a:solidFill>
                  <a:srgbClr val="33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National Higher Education Benchmarking Institute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County Community College|12345 College Blvd. | Overland Park, KS 66210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Phone: 913-469-8500 Ext. </a:t>
            </a:r>
            <a:r>
              <a:rPr lang="en-US" sz="2400" dirty="0" smtClean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3831| </a:t>
            </a:r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michelletaylor@jccc.edu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1589" y="5275397"/>
            <a:ext cx="8131278" cy="46166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http://www.nccbp.org</a:t>
            </a:r>
            <a:r>
              <a:rPr lang="en-US" sz="2400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2400" u="sng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190" y="262128"/>
            <a:ext cx="8596668" cy="1320800"/>
          </a:xfrm>
        </p:spPr>
        <p:txBody>
          <a:bodyPr/>
          <a:lstStyle/>
          <a:p>
            <a:r>
              <a:rPr lang="en-US" dirty="0" smtClean="0"/>
              <a:t>Current Issues for Continuing Education</a:t>
            </a:r>
            <a:br>
              <a:rPr lang="en-US" dirty="0" smtClean="0"/>
            </a:br>
            <a:r>
              <a:rPr lang="en-US" sz="2400" i="1" dirty="0" smtClean="0"/>
              <a:t>National Skills Coalition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28" y="1328737"/>
            <a:ext cx="7313295" cy="43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16" y="408781"/>
            <a:ext cx="8596668" cy="1066008"/>
          </a:xfrm>
        </p:spPr>
        <p:txBody>
          <a:bodyPr/>
          <a:lstStyle/>
          <a:p>
            <a:r>
              <a:rPr lang="en-US" dirty="0"/>
              <a:t>Why Benchmark </a:t>
            </a:r>
            <a:r>
              <a:rPr lang="en-US" dirty="0" smtClean="0"/>
              <a:t>Continuing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319212"/>
            <a:ext cx="77724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Little to No national norms or KPIs in Continuing Education</a:t>
            </a:r>
          </a:p>
          <a:p>
            <a:r>
              <a:rPr lang="en-US" sz="2400" dirty="0" smtClean="0"/>
              <a:t>Continuing education programs can not demonstrate their effectiveness vis-à-vis other continuing education programs</a:t>
            </a:r>
          </a:p>
          <a:p>
            <a:r>
              <a:rPr lang="en-US" sz="2400" dirty="0" smtClean="0"/>
              <a:t>Continuing education has no “benchmarks” to use for strategic planning and decision-making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59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1" y="163792"/>
            <a:ext cx="7800977" cy="56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28" y="336187"/>
            <a:ext cx="9481079" cy="1066008"/>
          </a:xfrm>
        </p:spPr>
        <p:txBody>
          <a:bodyPr>
            <a:noAutofit/>
          </a:bodyPr>
          <a:lstStyle/>
          <a:p>
            <a:r>
              <a:rPr lang="en-US" dirty="0" smtClean="0"/>
              <a:t>History of the Non-Credit Benchmark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25589"/>
            <a:ext cx="9823979" cy="3448268"/>
          </a:xfrm>
        </p:spPr>
        <p:txBody>
          <a:bodyPr>
            <a:noAutofit/>
          </a:bodyPr>
          <a:lstStyle/>
          <a:p>
            <a:r>
              <a:rPr lang="en-US" sz="2200" dirty="0" smtClean="0"/>
              <a:t>Created in 2012-2013</a:t>
            </a:r>
          </a:p>
          <a:p>
            <a:r>
              <a:rPr lang="en-US" sz="2200" dirty="0" smtClean="0"/>
              <a:t>Advisory board of over 20 community colleges across the country</a:t>
            </a:r>
          </a:p>
          <a:p>
            <a:r>
              <a:rPr lang="en-US" sz="2200" dirty="0" smtClean="0"/>
              <a:t>Piloted in 2013</a:t>
            </a:r>
          </a:p>
          <a:p>
            <a:r>
              <a:rPr lang="en-US" sz="2200" dirty="0" smtClean="0"/>
              <a:t>Data collection begin in 2014</a:t>
            </a:r>
          </a:p>
          <a:p>
            <a:r>
              <a:rPr lang="en-US" sz="2200" dirty="0" smtClean="0"/>
              <a:t>Evolved and grew each year 2014-2016</a:t>
            </a:r>
          </a:p>
          <a:p>
            <a:r>
              <a:rPr lang="en-US" sz="2200" dirty="0" smtClean="0"/>
              <a:t>Merged with the NCCBP: credit in 2017 as an separate opt-in module</a:t>
            </a:r>
          </a:p>
        </p:txBody>
      </p:sp>
      <p:pic>
        <p:nvPicPr>
          <p:cNvPr id="3074" name="Picture 2" descr="\\jccc-files\Continuing Education\Benchmarking Institute\Workforce Training\Marketing\Logo\Workforce 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059882"/>
            <a:ext cx="3676207" cy="8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4648102"/>
            <a:ext cx="4898492" cy="10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46" y="394493"/>
            <a:ext cx="8596668" cy="1066008"/>
          </a:xfrm>
        </p:spPr>
        <p:txBody>
          <a:bodyPr>
            <a:normAutofit/>
          </a:bodyPr>
          <a:lstStyle/>
          <a:p>
            <a:r>
              <a:rPr lang="en-US" dirty="0"/>
              <a:t>Goals of the </a:t>
            </a:r>
            <a:r>
              <a:rPr lang="en-US" dirty="0" smtClean="0"/>
              <a:t>NCCBP: Non-credit </a:t>
            </a:r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21" y="1460501"/>
            <a:ext cx="8596668" cy="3880773"/>
          </a:xfrm>
        </p:spPr>
        <p:txBody>
          <a:bodyPr/>
          <a:lstStyle/>
          <a:p>
            <a:r>
              <a:rPr lang="en-US" sz="2400" dirty="0"/>
              <a:t>To collect standardized information from community college </a:t>
            </a:r>
            <a:r>
              <a:rPr lang="en-US" sz="2400" dirty="0" smtClean="0"/>
              <a:t>continuing education </a:t>
            </a:r>
            <a:r>
              <a:rPr lang="en-US" sz="2400" dirty="0"/>
              <a:t>divisions</a:t>
            </a:r>
          </a:p>
          <a:p>
            <a:r>
              <a:rPr lang="en-US" sz="2400" dirty="0"/>
              <a:t>To provide member institutions with consistent measures to express </a:t>
            </a:r>
            <a:r>
              <a:rPr lang="en-US" sz="2400" dirty="0" smtClean="0"/>
              <a:t>continuing education </a:t>
            </a:r>
            <a:r>
              <a:rPr lang="en-US" sz="2400" dirty="0"/>
              <a:t>productivity and successes to internal &amp; external stakeholders</a:t>
            </a:r>
          </a:p>
          <a:p>
            <a:r>
              <a:rPr lang="en-US" sz="2400" dirty="0"/>
              <a:t>To provide </a:t>
            </a:r>
            <a:r>
              <a:rPr lang="en-US" sz="2400" dirty="0" smtClean="0"/>
              <a:t>“data</a:t>
            </a:r>
            <a:r>
              <a:rPr lang="en-US" sz="2400" dirty="0"/>
              <a:t>” you can use to improve your programs</a:t>
            </a:r>
          </a:p>
        </p:txBody>
      </p:sp>
    </p:spTree>
    <p:extLst>
      <p:ext uri="{BB962C8B-B14F-4D97-AF65-F5344CB8AC3E}">
        <p14:creationId xmlns:p14="http://schemas.microsoft.com/office/powerpoint/2010/main" val="164855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98" y="337924"/>
            <a:ext cx="8596668" cy="1066008"/>
          </a:xfrm>
        </p:spPr>
        <p:txBody>
          <a:bodyPr/>
          <a:lstStyle/>
          <a:p>
            <a:r>
              <a:rPr lang="en-US" dirty="0" smtClean="0"/>
              <a:t>Benchmark Categories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96997" y="1403932"/>
            <a:ext cx="4184035" cy="408021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Student Enrollment</a:t>
            </a:r>
          </a:p>
          <a:p>
            <a:pPr lvl="1"/>
            <a:r>
              <a:rPr lang="en-US" sz="1800" dirty="0" smtClean="0"/>
              <a:t>Workforce Training</a:t>
            </a:r>
          </a:p>
          <a:p>
            <a:pPr lvl="1"/>
            <a:r>
              <a:rPr lang="en-US" sz="1800" dirty="0" smtClean="0"/>
              <a:t>Life &amp; Leisure</a:t>
            </a:r>
          </a:p>
          <a:p>
            <a:pPr lvl="1"/>
            <a:r>
              <a:rPr lang="en-US" sz="1800" dirty="0" smtClean="0"/>
              <a:t>Adult Basic Education</a:t>
            </a:r>
          </a:p>
          <a:p>
            <a:r>
              <a:rPr lang="en-US" sz="2400" dirty="0" smtClean="0"/>
              <a:t>Corporate Client Enrollment/Contract Training</a:t>
            </a:r>
          </a:p>
          <a:p>
            <a:r>
              <a:rPr lang="en-US" sz="2400" dirty="0" smtClean="0"/>
              <a:t>Course Information</a:t>
            </a:r>
          </a:p>
          <a:p>
            <a:pPr lvl="1"/>
            <a:r>
              <a:rPr lang="en-US" sz="1800" dirty="0" smtClean="0"/>
              <a:t>Offered/Cancellation Rate</a:t>
            </a:r>
          </a:p>
          <a:p>
            <a:r>
              <a:rPr lang="en-US" sz="2400" dirty="0" smtClean="0"/>
              <a:t>Retention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95332" y="1403932"/>
            <a:ext cx="418403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Financial Data</a:t>
            </a:r>
          </a:p>
          <a:p>
            <a:r>
              <a:rPr lang="en-US" sz="2400" dirty="0" smtClean="0"/>
              <a:t>Staffing Data</a:t>
            </a:r>
          </a:p>
          <a:p>
            <a:r>
              <a:rPr lang="en-US" sz="2400" dirty="0" smtClean="0"/>
              <a:t>Industry-recognized credentialing</a:t>
            </a:r>
          </a:p>
          <a:p>
            <a:r>
              <a:rPr lang="en-US" sz="2400" dirty="0" smtClean="0"/>
              <a:t>Transition from non-credit to credit instruction</a:t>
            </a:r>
          </a:p>
          <a:p>
            <a:r>
              <a:rPr lang="en-US" sz="2400" dirty="0"/>
              <a:t>Student Satisfaction</a:t>
            </a:r>
          </a:p>
          <a:p>
            <a:r>
              <a:rPr lang="en-US" sz="2400" dirty="0"/>
              <a:t>Client Satisfaction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497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41995</TotalTime>
  <Words>460</Words>
  <Application>Microsoft Office PowerPoint</Application>
  <PresentationFormat>Widescreen</PresentationFormat>
  <Paragraphs>121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Wingdings 3</vt:lpstr>
      <vt:lpstr>Facet</vt:lpstr>
      <vt:lpstr>Measuring the Success of your Continuing Education Programs</vt:lpstr>
      <vt:lpstr>Current Issues for Continuing Education National Skills Coalition</vt:lpstr>
      <vt:lpstr>Current Issues for Continuing Education National Skills Coalition</vt:lpstr>
      <vt:lpstr>Current Issues for Continuing Education National Skills Coalition</vt:lpstr>
      <vt:lpstr>Why Benchmark Continuing Education?</vt:lpstr>
      <vt:lpstr>PowerPoint Presentation</vt:lpstr>
      <vt:lpstr>History of the Non-Credit Benchmark Project</vt:lpstr>
      <vt:lpstr>Goals of the NCCBP: Non-credit Project</vt:lpstr>
      <vt:lpstr>Benchmark Categories</vt:lpstr>
      <vt:lpstr>Timeline</vt:lpstr>
      <vt:lpstr>PowerPoint Presentation</vt:lpstr>
      <vt:lpstr>PowerPoint Presentation</vt:lpstr>
      <vt:lpstr>PowerPoint Presentation</vt:lpstr>
      <vt:lpstr>PowerPoint Presentation</vt:lpstr>
      <vt:lpstr>Course Cancellation Rate By Program </vt:lpstr>
      <vt:lpstr>PowerPoint Presentation</vt:lpstr>
      <vt:lpstr>PowerPoint Presentation</vt:lpstr>
      <vt:lpstr>PowerPoint Presentation</vt:lpstr>
      <vt:lpstr>PowerPoint Presentation</vt:lpstr>
      <vt:lpstr>Transition from Non-credit to Credit</vt:lpstr>
      <vt:lpstr>Revenues &amp; Expenses Continuing Education</vt:lpstr>
      <vt:lpstr>PowerPoint Presentation</vt:lpstr>
      <vt:lpstr>Revenue Sources</vt:lpstr>
      <vt:lpstr>Expenditures by Category</vt:lpstr>
      <vt:lpstr>Total Return on Investment Continuing Education</vt:lpstr>
      <vt:lpstr>Credentials Awarded</vt:lpstr>
      <vt:lpstr>Limited Availability of Credentials Data</vt:lpstr>
      <vt:lpstr>Progress on Counting Credentials Workforce Data Quality Campaign</vt:lpstr>
      <vt:lpstr>Using Benchmarking for Continuing Ed</vt:lpstr>
      <vt:lpstr>Sector Partnerships by State National Skills Coalition</vt:lpstr>
      <vt:lpstr>Learn More about Benchmarking and  Best Practices</vt:lpstr>
      <vt:lpstr>Keep up with the Benchmarking Institute and all of our projects by joining us on LinkedIn and following us on Twitter. </vt:lpstr>
      <vt:lpstr> 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in Community Colleges:   Essential Instruments for  Improvement and Accountability</dc:title>
  <dc:creator>Lou Guthrie</dc:creator>
  <cp:lastModifiedBy>Michelle Taylor</cp:lastModifiedBy>
  <cp:revision>129</cp:revision>
  <cp:lastPrinted>2015-10-08T21:39:21Z</cp:lastPrinted>
  <dcterms:created xsi:type="dcterms:W3CDTF">2014-11-18T22:33:03Z</dcterms:created>
  <dcterms:modified xsi:type="dcterms:W3CDTF">2017-11-15T16:49:16Z</dcterms:modified>
</cp:coreProperties>
</file>