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63" r:id="rId3"/>
    <p:sldId id="293" r:id="rId4"/>
    <p:sldId id="294" r:id="rId5"/>
    <p:sldId id="283" r:id="rId6"/>
    <p:sldId id="298" r:id="rId7"/>
    <p:sldId id="297" r:id="rId8"/>
    <p:sldId id="296" r:id="rId9"/>
    <p:sldId id="299" r:id="rId10"/>
    <p:sldId id="284" r:id="rId11"/>
    <p:sldId id="295" r:id="rId12"/>
    <p:sldId id="292" r:id="rId13"/>
    <p:sldId id="290" r:id="rId14"/>
    <p:sldId id="291" r:id="rId15"/>
    <p:sldId id="285" r:id="rId16"/>
    <p:sldId id="302" r:id="rId17"/>
    <p:sldId id="300" r:id="rId18"/>
    <p:sldId id="303" r:id="rId19"/>
    <p:sldId id="301" r:id="rId20"/>
    <p:sldId id="282" r:id="rId21"/>
    <p:sldId id="304" r:id="rId22"/>
    <p:sldId id="305" r:id="rId23"/>
    <p:sldId id="306" r:id="rId24"/>
    <p:sldId id="307" r:id="rId25"/>
    <p:sldId id="308" r:id="rId26"/>
    <p:sldId id="266" r:id="rId27"/>
    <p:sldId id="288" r:id="rId28"/>
    <p:sldId id="28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9D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71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Upward Mobility Rate:  MidAIR</a:t>
            </a:r>
            <a:r>
              <a:rPr lang="en-US" sz="1600" b="1" baseline="0"/>
              <a:t> Peer Group</a:t>
            </a:r>
            <a:endParaRPr lang="en-US" sz="1600" b="1"/>
          </a:p>
        </c:rich>
      </c:tx>
      <c:layout>
        <c:manualLayout>
          <c:xMode val="edge"/>
          <c:yMode val="edge"/>
          <c:x val="0.21913344345774688"/>
          <c:y val="1.4093665479894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'[upward-mobility-rate-missouri-colleges.xls]Ark1'!$A$2:$A$37</c:f>
              <c:strCache>
                <c:ptCount val="36"/>
                <c:pt idx="0">
                  <c:v>JJ</c:v>
                </c:pt>
                <c:pt idx="1">
                  <c:v>II</c:v>
                </c:pt>
                <c:pt idx="2">
                  <c:v>HH</c:v>
                </c:pt>
                <c:pt idx="3">
                  <c:v>GG</c:v>
                </c:pt>
                <c:pt idx="4">
                  <c:v>FF</c:v>
                </c:pt>
                <c:pt idx="5">
                  <c:v>EE</c:v>
                </c:pt>
                <c:pt idx="6">
                  <c:v>DD</c:v>
                </c:pt>
                <c:pt idx="7">
                  <c:v>CC</c:v>
                </c:pt>
                <c:pt idx="8">
                  <c:v>BB</c:v>
                </c:pt>
                <c:pt idx="9">
                  <c:v>AA</c:v>
                </c:pt>
                <c:pt idx="10">
                  <c:v>Z</c:v>
                </c:pt>
                <c:pt idx="11">
                  <c:v>X</c:v>
                </c:pt>
                <c:pt idx="12">
                  <c:v>Y</c:v>
                </c:pt>
                <c:pt idx="13">
                  <c:v>W</c:v>
                </c:pt>
                <c:pt idx="14">
                  <c:v>V</c:v>
                </c:pt>
                <c:pt idx="15">
                  <c:v>U</c:v>
                </c:pt>
                <c:pt idx="16">
                  <c:v>T</c:v>
                </c:pt>
                <c:pt idx="17">
                  <c:v>S</c:v>
                </c:pt>
                <c:pt idx="18">
                  <c:v>R</c:v>
                </c:pt>
                <c:pt idx="19">
                  <c:v>Q</c:v>
                </c:pt>
                <c:pt idx="20">
                  <c:v>P</c:v>
                </c:pt>
                <c:pt idx="21">
                  <c:v>N</c:v>
                </c:pt>
                <c:pt idx="22">
                  <c:v>O</c:v>
                </c:pt>
                <c:pt idx="23">
                  <c:v>M</c:v>
                </c:pt>
                <c:pt idx="24">
                  <c:v>L</c:v>
                </c:pt>
                <c:pt idx="25">
                  <c:v>J</c:v>
                </c:pt>
                <c:pt idx="26">
                  <c:v>K</c:v>
                </c:pt>
                <c:pt idx="27">
                  <c:v>I</c:v>
                </c:pt>
                <c:pt idx="28">
                  <c:v>H</c:v>
                </c:pt>
                <c:pt idx="29">
                  <c:v>G</c:v>
                </c:pt>
                <c:pt idx="30">
                  <c:v>F</c:v>
                </c:pt>
                <c:pt idx="31">
                  <c:v>E</c:v>
                </c:pt>
                <c:pt idx="32">
                  <c:v>D</c:v>
                </c:pt>
                <c:pt idx="33">
                  <c:v>C</c:v>
                </c:pt>
                <c:pt idx="34">
                  <c:v>B</c:v>
                </c:pt>
                <c:pt idx="35">
                  <c:v>A</c:v>
                </c:pt>
              </c:strCache>
            </c:strRef>
          </c:cat>
          <c:val>
            <c:numRef>
              <c:f>'[upward-mobility-rate-missouri-colleges.xls]Ark1'!$B$2:$B$37</c:f>
              <c:numCache>
                <c:formatCode>0.00</c:formatCode>
                <c:ptCount val="36"/>
                <c:pt idx="0">
                  <c:v>0.54</c:v>
                </c:pt>
                <c:pt idx="1">
                  <c:v>0.68</c:v>
                </c:pt>
                <c:pt idx="2">
                  <c:v>0.76</c:v>
                </c:pt>
                <c:pt idx="3">
                  <c:v>0.81</c:v>
                </c:pt>
                <c:pt idx="4">
                  <c:v>0.83</c:v>
                </c:pt>
                <c:pt idx="5">
                  <c:v>0.84</c:v>
                </c:pt>
                <c:pt idx="6">
                  <c:v>0.85</c:v>
                </c:pt>
                <c:pt idx="7">
                  <c:v>0.88</c:v>
                </c:pt>
                <c:pt idx="8">
                  <c:v>0.91</c:v>
                </c:pt>
                <c:pt idx="9">
                  <c:v>0.93</c:v>
                </c:pt>
                <c:pt idx="10">
                  <c:v>0.94</c:v>
                </c:pt>
                <c:pt idx="11">
                  <c:v>0.97</c:v>
                </c:pt>
                <c:pt idx="12">
                  <c:v>0.97</c:v>
                </c:pt>
                <c:pt idx="13">
                  <c:v>0.98</c:v>
                </c:pt>
                <c:pt idx="14">
                  <c:v>0.99</c:v>
                </c:pt>
                <c:pt idx="15">
                  <c:v>1.01</c:v>
                </c:pt>
                <c:pt idx="16">
                  <c:v>1.03</c:v>
                </c:pt>
                <c:pt idx="17">
                  <c:v>1.1000000000000001</c:v>
                </c:pt>
                <c:pt idx="18">
                  <c:v>1.1100000000000001</c:v>
                </c:pt>
                <c:pt idx="19">
                  <c:v>1.17</c:v>
                </c:pt>
                <c:pt idx="20">
                  <c:v>1.18</c:v>
                </c:pt>
                <c:pt idx="21">
                  <c:v>1.22</c:v>
                </c:pt>
                <c:pt idx="22">
                  <c:v>1.22</c:v>
                </c:pt>
                <c:pt idx="23">
                  <c:v>1.24</c:v>
                </c:pt>
                <c:pt idx="24">
                  <c:v>1.28</c:v>
                </c:pt>
                <c:pt idx="25">
                  <c:v>1.33</c:v>
                </c:pt>
                <c:pt idx="26">
                  <c:v>1.33</c:v>
                </c:pt>
                <c:pt idx="27">
                  <c:v>1.41</c:v>
                </c:pt>
                <c:pt idx="28">
                  <c:v>1.5</c:v>
                </c:pt>
                <c:pt idx="29">
                  <c:v>1.56</c:v>
                </c:pt>
                <c:pt idx="30">
                  <c:v>1.62</c:v>
                </c:pt>
                <c:pt idx="31">
                  <c:v>1.83</c:v>
                </c:pt>
                <c:pt idx="32">
                  <c:v>2.11</c:v>
                </c:pt>
                <c:pt idx="33">
                  <c:v>2.13</c:v>
                </c:pt>
                <c:pt idx="34">
                  <c:v>2.14</c:v>
                </c:pt>
                <c:pt idx="35">
                  <c:v>2.68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50082584"/>
        <c:axId val="550081408"/>
      </c:barChart>
      <c:catAx>
        <c:axId val="550082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081408"/>
        <c:crosses val="autoZero"/>
        <c:auto val="1"/>
        <c:lblAlgn val="ctr"/>
        <c:lblOffset val="100"/>
        <c:noMultiLvlLbl val="0"/>
      </c:catAx>
      <c:valAx>
        <c:axId val="5500814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082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0.03774</cdr:x>
      <cdr:y>0.19779</cdr:y>
    </cdr:from>
    <cdr:to>
      <cdr:x>0.82126</cdr:x>
      <cdr:y>0.19779</cdr:y>
    </cdr:to>
    <cdr:cxnSp macro="">
      <cdr:nvCxnSpPr>
        <cdr:cNvPr id="2" name="Straight Arrow Connector 1"/>
        <cdr:cNvCxnSpPr/>
      </cdr:nvCxnSpPr>
      <cdr:spPr>
        <a:xfrm xmlns:a="http://schemas.openxmlformats.org/drawingml/2006/main">
          <a:off x="337235" y="1269009"/>
          <a:ext cx="7000543" cy="0"/>
        </a:xfrm>
        <a:prstGeom xmlns:a="http://schemas.openxmlformats.org/drawingml/2006/main" prst="straightConnector1">
          <a:avLst/>
        </a:prstGeom>
        <a:ln xmlns:a="http://schemas.openxmlformats.org/drawingml/2006/main" w="47625">
          <a:solidFill>
            <a:schemeClr val="accent6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0.64986</cdr:x>
      <cdr:y>0.20762</cdr:y>
    </cdr:from>
    <cdr:to>
      <cdr:x>0.94693</cdr:x>
      <cdr:y>0.26518</cdr:y>
    </cdr:to>
    <cdr:sp macro="" textlink="">
      <cdr:nvSpPr>
        <cdr:cNvPr id="5" name="TextBox 9"/>
        <cdr:cNvSpPr txBox="1"/>
      </cdr:nvSpPr>
      <cdr:spPr>
        <a:xfrm xmlns:a="http://schemas.openxmlformats.org/drawingml/2006/main">
          <a:off x="5806310" y="1332089"/>
          <a:ext cx="26543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National 75</a:t>
          </a:r>
          <a:r>
            <a:rPr lang="en-US" baseline="30000" dirty="0" smtClean="0"/>
            <a:t>th</a:t>
          </a:r>
          <a:r>
            <a:rPr lang="en-US" dirty="0" smtClean="0"/>
            <a:t>%:  1.70%</a:t>
          </a:r>
          <a:endParaRPr lang="en-US" dirty="0"/>
        </a:p>
      </cdr:txBody>
    </cdr:sp>
  </cdr:relSizeAnchor>
  <cdr:relSizeAnchor xmlns:cdr="http://schemas.openxmlformats.org/drawingml/2006/chartDrawing">
    <cdr:from>
      <cdr:x>0.03711</cdr:x>
      <cdr:y>0.43972</cdr:y>
    </cdr:from>
    <cdr:to>
      <cdr:x>0.82063</cdr:x>
      <cdr:y>0.43972</cdr:y>
    </cdr:to>
    <cdr:cxnSp macro="">
      <cdr:nvCxnSpPr>
        <cdr:cNvPr id="6" name="Straight Arrow Connector 5"/>
        <cdr:cNvCxnSpPr/>
      </cdr:nvCxnSpPr>
      <cdr:spPr>
        <a:xfrm xmlns:a="http://schemas.openxmlformats.org/drawingml/2006/main">
          <a:off x="331591" y="2821232"/>
          <a:ext cx="7000543" cy="0"/>
        </a:xfrm>
        <a:prstGeom xmlns:a="http://schemas.openxmlformats.org/drawingml/2006/main" prst="straightConnector1">
          <a:avLst/>
        </a:prstGeom>
        <a:ln xmlns:a="http://schemas.openxmlformats.org/drawingml/2006/main" w="47625">
          <a:solidFill>
            <a:schemeClr val="accent6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0.64923</cdr:x>
      <cdr:y>0.44316</cdr:y>
    </cdr:from>
    <cdr:to>
      <cdr:x>0.9463</cdr:x>
      <cdr:y>0.50072</cdr:y>
    </cdr:to>
    <cdr:sp macro="" textlink="">
      <cdr:nvSpPr>
        <cdr:cNvPr id="7" name="TextBox 9"/>
        <cdr:cNvSpPr txBox="1"/>
      </cdr:nvSpPr>
      <cdr:spPr>
        <a:xfrm xmlns:a="http://schemas.openxmlformats.org/drawingml/2006/main">
          <a:off x="5800664" y="2843321"/>
          <a:ext cx="26543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 smtClean="0"/>
            <a:t>National </a:t>
          </a:r>
          <a:r>
            <a:rPr lang="en-US" sz="1800" dirty="0" smtClean="0"/>
            <a:t>Median:  1.20</a:t>
          </a:r>
          <a:r>
            <a:rPr lang="en-US" sz="1800" dirty="0" smtClean="0"/>
            <a:t>%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0.65049</cdr:x>
      <cdr:y>0.66413</cdr:y>
    </cdr:from>
    <cdr:to>
      <cdr:x>0.94757</cdr:x>
      <cdr:y>0.7217</cdr:y>
    </cdr:to>
    <cdr:sp macro="" textlink="">
      <cdr:nvSpPr>
        <cdr:cNvPr id="8" name="TextBox 9"/>
        <cdr:cNvSpPr txBox="1"/>
      </cdr:nvSpPr>
      <cdr:spPr>
        <a:xfrm xmlns:a="http://schemas.openxmlformats.org/drawingml/2006/main">
          <a:off x="5811954" y="4261068"/>
          <a:ext cx="26543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 smtClean="0"/>
            <a:t>National </a:t>
          </a:r>
          <a:r>
            <a:rPr lang="en-US" sz="1800" dirty="0" smtClean="0"/>
            <a:t>25</a:t>
          </a:r>
          <a:r>
            <a:rPr lang="en-US" sz="1800" baseline="30000" dirty="0" smtClean="0"/>
            <a:t>th</a:t>
          </a:r>
          <a:r>
            <a:rPr lang="en-US" sz="1800" dirty="0" smtClean="0"/>
            <a:t>%:  </a:t>
          </a:r>
          <a:r>
            <a:rPr lang="en-US" sz="1800" dirty="0" smtClean="0"/>
            <a:t>.97%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0.03901</cdr:x>
      <cdr:y>0.66229</cdr:y>
    </cdr:from>
    <cdr:to>
      <cdr:x>0.82253</cdr:x>
      <cdr:y>0.66229</cdr:y>
    </cdr:to>
    <cdr:cxnSp macro="">
      <cdr:nvCxnSpPr>
        <cdr:cNvPr id="9" name="Straight Arrow Connector 8"/>
        <cdr:cNvCxnSpPr/>
      </cdr:nvCxnSpPr>
      <cdr:spPr>
        <a:xfrm xmlns:a="http://schemas.openxmlformats.org/drawingml/2006/main">
          <a:off x="348524" y="4249277"/>
          <a:ext cx="7000543" cy="0"/>
        </a:xfrm>
        <a:prstGeom xmlns:a="http://schemas.openxmlformats.org/drawingml/2006/main" prst="straightConnector1">
          <a:avLst/>
        </a:prstGeom>
        <a:ln xmlns:a="http://schemas.openxmlformats.org/drawingml/2006/main" w="47625">
          <a:solidFill>
            <a:schemeClr val="accent6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6FFBD-74A9-4B35-8242-A525F64FE9C1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EC35B-0AC5-4FEE-AB89-2FB47D412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492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108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C13A-070E-48E1-B83D-2D6B57D73776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5730-AF02-44CE-B086-6BDAD8509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71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C13A-070E-48E1-B83D-2D6B57D73776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5730-AF02-44CE-B086-6BDAD8509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70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C13A-070E-48E1-B83D-2D6B57D73776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5730-AF02-44CE-B086-6BDAD8509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03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3728836" y="3"/>
            <a:ext cx="8463164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256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5959975" y="0"/>
            <a:ext cx="3046421" cy="336080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9145581" y="0"/>
            <a:ext cx="3046421" cy="336080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959975" y="3497192"/>
            <a:ext cx="3046421" cy="336080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9145582" y="3497192"/>
            <a:ext cx="3030525" cy="336080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853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C13A-070E-48E1-B83D-2D6B57D73776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5730-AF02-44CE-B086-6BDAD8509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89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C13A-070E-48E1-B83D-2D6B57D73776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5730-AF02-44CE-B086-6BDAD8509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961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C13A-070E-48E1-B83D-2D6B57D73776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5730-AF02-44CE-B086-6BDAD8509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36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C13A-070E-48E1-B83D-2D6B57D73776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5730-AF02-44CE-B086-6BDAD8509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21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C13A-070E-48E1-B83D-2D6B57D73776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5730-AF02-44CE-B086-6BDAD8509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39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C13A-070E-48E1-B83D-2D6B57D73776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5730-AF02-44CE-B086-6BDAD8509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784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C13A-070E-48E1-B83D-2D6B57D73776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5730-AF02-44CE-B086-6BDAD8509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56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C13A-070E-48E1-B83D-2D6B57D73776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5730-AF02-44CE-B086-6BDAD8509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502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CC13A-070E-48E1-B83D-2D6B57D73776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65730-AF02-44CE-B086-6BDAD8509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7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" y="0"/>
            <a:ext cx="3728836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6" name="TextBox 5"/>
          <p:cNvSpPr txBox="1"/>
          <p:nvPr/>
        </p:nvSpPr>
        <p:spPr>
          <a:xfrm>
            <a:off x="73021" y="2813110"/>
            <a:ext cx="3582793" cy="1061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225" dirty="0" smtClean="0">
                <a:solidFill>
                  <a:schemeClr val="bg1"/>
                </a:solidFill>
                <a:latin typeface="Montserrat Semi" charset="0"/>
                <a:ea typeface="Montserrat Semi" charset="0"/>
                <a:cs typeface="Montserrat Semi" charset="0"/>
              </a:rPr>
              <a:t>Say Goodbye to the American Dream</a:t>
            </a:r>
            <a:endParaRPr lang="en-US" sz="2400" b="1" spc="225" dirty="0" smtClean="0">
              <a:solidFill>
                <a:schemeClr val="bg1"/>
              </a:solidFill>
              <a:latin typeface="Montserrat Semi" charset="0"/>
              <a:ea typeface="Montserrat Semi" charset="0"/>
              <a:cs typeface="Montserrat Semi" charset="0"/>
            </a:endParaRPr>
          </a:p>
          <a:p>
            <a:pPr algn="ctr"/>
            <a:endParaRPr lang="en-US" sz="1501" b="1" spc="225" dirty="0">
              <a:solidFill>
                <a:schemeClr val="bg1"/>
              </a:solidFill>
              <a:latin typeface="Montserrat Semi" charset="0"/>
              <a:ea typeface="Montserrat Semi" charset="0"/>
              <a:cs typeface="Montserrat Semi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1140" y="4218802"/>
            <a:ext cx="1986557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88"/>
              </a:lnSpc>
            </a:pPr>
            <a:r>
              <a:rPr lang="en-US" sz="1051" dirty="0" smtClean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rPr>
              <a:t>Lou Guthrie</a:t>
            </a:r>
          </a:p>
          <a:p>
            <a:pPr algn="ctr">
              <a:lnSpc>
                <a:spcPts val="1388"/>
              </a:lnSpc>
            </a:pPr>
            <a:r>
              <a:rPr lang="en-US" sz="1051" dirty="0" smtClean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rPr>
              <a:t>Director</a:t>
            </a:r>
          </a:p>
          <a:p>
            <a:pPr algn="ctr">
              <a:lnSpc>
                <a:spcPts val="1388"/>
              </a:lnSpc>
            </a:pPr>
            <a:r>
              <a:rPr lang="en-US" sz="1051" dirty="0" smtClean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rPr>
              <a:t>National Higher Education Benchmarking Institute</a:t>
            </a:r>
            <a:endParaRPr lang="en-US" sz="1051" dirty="0">
              <a:solidFill>
                <a:schemeClr val="bg1"/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  <p:pic>
        <p:nvPicPr>
          <p:cNvPr id="8" name="Picture 7" descr="logo-square-white-tran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8489" y="134681"/>
            <a:ext cx="673267" cy="5889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43" y="1269226"/>
            <a:ext cx="3257550" cy="12001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479" y="1011530"/>
            <a:ext cx="7783766" cy="439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0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1437"/>
            <a:ext cx="12192000" cy="54987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33583" y="374134"/>
            <a:ext cx="78364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http://www.equality-of-opportunity.org/</a:t>
            </a:r>
          </a:p>
        </p:txBody>
      </p:sp>
    </p:spTree>
    <p:extLst>
      <p:ext uri="{BB962C8B-B14F-4D97-AF65-F5344CB8AC3E}">
        <p14:creationId xmlns:p14="http://schemas.microsoft.com/office/powerpoint/2010/main" val="304940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5" y="1234846"/>
            <a:ext cx="11964988" cy="26936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762" y="3928534"/>
            <a:ext cx="9406856" cy="226906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2733" y="200378"/>
            <a:ext cx="10515600" cy="1325563"/>
          </a:xfrm>
        </p:spPr>
        <p:txBody>
          <a:bodyPr/>
          <a:lstStyle/>
          <a:p>
            <a:r>
              <a:rPr lang="en-US" dirty="0" smtClean="0"/>
              <a:t>Household Income Quintiles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212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3823" y="622279"/>
            <a:ext cx="34318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https://www.nytimes.com/interactive/projects/college-mobility/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409" y="0"/>
            <a:ext cx="71814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40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Mobility and the NCCBP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39931"/>
            <a:ext cx="10515600" cy="352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752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138" y="0"/>
            <a:ext cx="10321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296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700" y="174812"/>
            <a:ext cx="8610600" cy="616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67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4933" y="6039557"/>
            <a:ext cx="1049867" cy="5418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20711" y="5520267"/>
            <a:ext cx="8015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056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204" y="264408"/>
            <a:ext cx="8050551" cy="580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351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225924"/>
              </p:ext>
            </p:extLst>
          </p:nvPr>
        </p:nvGraphicFramePr>
        <p:xfrm>
          <a:off x="417689" y="169333"/>
          <a:ext cx="8934743" cy="641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659761" y="3075230"/>
            <a:ext cx="2197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% of students who come from families in the bottom fifth and reach top fifth of income distribution.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53831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22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0044" y="5565422"/>
            <a:ext cx="7563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51378" y="6062133"/>
            <a:ext cx="1095022" cy="5757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906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8666" y="680158"/>
            <a:ext cx="3002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Montserrat Semi"/>
              </a:rPr>
              <a:t>Session Agenda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Montserrat Sem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7689" y="1467556"/>
            <a:ext cx="27657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What is the American Dream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Equality of Opportunity Project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Building </a:t>
            </a:r>
            <a:r>
              <a:rPr lang="en-US" dirty="0" smtClean="0"/>
              <a:t>a Custom Report</a:t>
            </a:r>
            <a:endParaRPr lang="en-US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26"/>
          </p:nvPr>
        </p:nvSpPr>
        <p:spPr/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835" y="2840676"/>
            <a:ext cx="8463165" cy="401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67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45" y="0"/>
            <a:ext cx="10287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0222" y="6005688"/>
            <a:ext cx="982134" cy="1806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009914" y="4293026"/>
            <a:ext cx="6878109" cy="1588"/>
          </a:xfrm>
          <a:prstGeom prst="straightConnector1">
            <a:avLst/>
          </a:prstGeom>
          <a:ln w="476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923741" y="4024501"/>
            <a:ext cx="332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National Median:  18%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009914" y="3276658"/>
            <a:ext cx="6878109" cy="1588"/>
          </a:xfrm>
          <a:prstGeom prst="straightConnector1">
            <a:avLst/>
          </a:prstGeom>
          <a:ln w="476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923741" y="3044761"/>
            <a:ext cx="332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National 75th%:  20%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009914" y="1511124"/>
            <a:ext cx="6878109" cy="1588"/>
          </a:xfrm>
          <a:prstGeom prst="straightConnector1">
            <a:avLst/>
          </a:prstGeom>
          <a:ln w="476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888023" y="1360308"/>
            <a:ext cx="332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National 90th%:  24%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35245" y="160862"/>
            <a:ext cx="3680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MidAIR Peer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49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398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008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603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22" y="102540"/>
            <a:ext cx="10133190" cy="675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0393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3197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8666" y="680158"/>
            <a:ext cx="382693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Montserrat Semi"/>
              </a:rPr>
              <a:t>Custom Reports:</a:t>
            </a:r>
          </a:p>
          <a:p>
            <a:endParaRPr lang="en-US" sz="2800" dirty="0">
              <a:solidFill>
                <a:schemeClr val="accent1">
                  <a:lumMod val="75000"/>
                </a:schemeClr>
              </a:solidFill>
              <a:latin typeface="Montserrat Semi"/>
            </a:endParaRP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Montserrat Semi"/>
              </a:rPr>
              <a:t>Sign in to NCCBP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Montserrat Semi"/>
              </a:rPr>
              <a:t>Go to Reports menu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Montserrat Semi"/>
              </a:rPr>
              <a:t>Drop down and click on Custom Reports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Montserrat Semi"/>
              </a:rPr>
              <a:t>I have copied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Montserrat Semi"/>
              </a:rPr>
              <a:t>a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Montserrat Semi"/>
              </a:rPr>
              <a:t>custom reports to all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Montserrat Semi"/>
              </a:rPr>
              <a:t>the MidAIR peer colleges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Montserrat Semi"/>
            </a:endParaRPr>
          </a:p>
          <a:p>
            <a:pPr marL="514350" indent="-514350">
              <a:buAutoNum type="arabicPeriod"/>
            </a:pPr>
            <a:endParaRPr lang="en-US" sz="2800" dirty="0">
              <a:solidFill>
                <a:schemeClr val="accent1">
                  <a:lumMod val="75000"/>
                </a:schemeClr>
              </a:solidFill>
              <a:latin typeface="Montserrat Sem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309" y="603960"/>
            <a:ext cx="5457825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5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8666" y="680158"/>
            <a:ext cx="30028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Montserrat Semi"/>
              </a:rPr>
              <a:t>Conclusions:</a:t>
            </a:r>
          </a:p>
          <a:p>
            <a:endParaRPr lang="en-US" sz="2800" dirty="0">
              <a:solidFill>
                <a:schemeClr val="accent1">
                  <a:lumMod val="75000"/>
                </a:schemeClr>
              </a:solidFill>
              <a:latin typeface="Montserrat Semi"/>
            </a:endParaRP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Montserrat Semi"/>
              </a:rPr>
              <a:t>Social mobility may be another way to evaluate the success of your college in preparing students for the future.  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Montserrat Semi"/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2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0" r="146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0427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299" y="3482558"/>
            <a:ext cx="6661604" cy="245427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383907" y="897235"/>
            <a:ext cx="709399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19DC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Lou Guthrie</a:t>
            </a:r>
          </a:p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19DC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913-469-8500, ext. 4019</a:t>
            </a:r>
          </a:p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19DC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louguthrie@jccc.edu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419DC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62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54" y="335486"/>
            <a:ext cx="11263184" cy="591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91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American Dream?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"The American Dream is that dream of a land in which life should be better and richer and fuller for everyone, with opportunity for each according to ability or achievement</a:t>
            </a:r>
            <a:r>
              <a:rPr lang="en-US" dirty="0" smtClean="0"/>
              <a:t>.“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--James </a:t>
            </a:r>
            <a:r>
              <a:rPr lang="en-US" dirty="0" err="1" smtClean="0"/>
              <a:t>Truslow</a:t>
            </a:r>
            <a:r>
              <a:rPr lang="en-US" dirty="0" smtClean="0"/>
              <a:t> Adams, </a:t>
            </a:r>
            <a:r>
              <a:rPr lang="en-US" i="1" dirty="0" smtClean="0"/>
              <a:t>Epic of America, 1931</a:t>
            </a:r>
          </a:p>
          <a:p>
            <a:pPr marL="0" indent="0">
              <a:buNone/>
            </a:pPr>
            <a:r>
              <a:rPr lang="en-US" dirty="0"/>
              <a:t> "... a focus on more of what really matters, such as creating a meaningful life, contributing to community and society, valuing nature, </a:t>
            </a:r>
            <a:r>
              <a:rPr lang="en-US" dirty="0" smtClean="0"/>
              <a:t>and </a:t>
            </a:r>
            <a:r>
              <a:rPr lang="en-US" dirty="0"/>
              <a:t>spending time with family and friends</a:t>
            </a:r>
            <a:r>
              <a:rPr lang="en-US" dirty="0" smtClean="0"/>
              <a:t>.“</a:t>
            </a:r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i="1" dirty="0" smtClean="0"/>
              <a:t>			--</a:t>
            </a:r>
            <a:r>
              <a:rPr lang="en-US" dirty="0" smtClean="0"/>
              <a:t>Center for a New American Dream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794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8666" y="680158"/>
            <a:ext cx="30028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Montserrat Semi"/>
              </a:rPr>
              <a:t>What is social mobility?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Montserrat Semi"/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2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" r="4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7380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1089" y="218682"/>
            <a:ext cx="9942688" cy="546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319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17599"/>
            <a:ext cx="12222935" cy="5317067"/>
          </a:xfrm>
          <a:prstGeom prst="rect">
            <a:avLst/>
          </a:prstGeom>
        </p:spPr>
      </p:pic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454378" y="0"/>
            <a:ext cx="10515600" cy="13255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http://www.equality-of-opportunity.org/</a:t>
            </a:r>
          </a:p>
        </p:txBody>
      </p:sp>
    </p:spTree>
    <p:extLst>
      <p:ext uri="{BB962C8B-B14F-4D97-AF65-F5344CB8AC3E}">
        <p14:creationId xmlns:p14="http://schemas.microsoft.com/office/powerpoint/2010/main" val="4099848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6788" y="977257"/>
            <a:ext cx="10247489" cy="567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29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2035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423" y="4212207"/>
            <a:ext cx="8400520" cy="250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346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6235</TotalTime>
  <Words>214</Words>
  <Application>Microsoft Office PowerPoint</Application>
  <PresentationFormat>Widescreen</PresentationFormat>
  <Paragraphs>42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Lato Light</vt:lpstr>
      <vt:lpstr>Montserrat Semi</vt:lpstr>
      <vt:lpstr>Wingdings</vt:lpstr>
      <vt:lpstr>Office Theme</vt:lpstr>
      <vt:lpstr>PowerPoint Presentation</vt:lpstr>
      <vt:lpstr>PowerPoint Presentation</vt:lpstr>
      <vt:lpstr>PowerPoint Presentation</vt:lpstr>
      <vt:lpstr>What is the American Dream?</vt:lpstr>
      <vt:lpstr>PowerPoint Presentation</vt:lpstr>
      <vt:lpstr>PowerPoint Presentation</vt:lpstr>
      <vt:lpstr>http://www.equality-of-opportunity.org/</vt:lpstr>
      <vt:lpstr>PowerPoint Presentation</vt:lpstr>
      <vt:lpstr>PowerPoint Presentation</vt:lpstr>
      <vt:lpstr>PowerPoint Presentation</vt:lpstr>
      <vt:lpstr>Household Income Quintiles</vt:lpstr>
      <vt:lpstr>PowerPoint Presentation</vt:lpstr>
      <vt:lpstr>Social Mobility and the NCCBP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Johnson County Community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 Guthrie</dc:creator>
  <cp:lastModifiedBy>Lou Guthrie</cp:lastModifiedBy>
  <cp:revision>47</cp:revision>
  <dcterms:created xsi:type="dcterms:W3CDTF">2017-10-26T20:41:18Z</dcterms:created>
  <dcterms:modified xsi:type="dcterms:W3CDTF">2017-11-06T22:12:04Z</dcterms:modified>
</cp:coreProperties>
</file>