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63" r:id="rId3"/>
    <p:sldId id="293" r:id="rId4"/>
    <p:sldId id="295" r:id="rId5"/>
    <p:sldId id="297" r:id="rId6"/>
    <p:sldId id="299" r:id="rId7"/>
    <p:sldId id="300" r:id="rId8"/>
    <p:sldId id="301" r:id="rId9"/>
    <p:sldId id="302" r:id="rId10"/>
    <p:sldId id="303" r:id="rId11"/>
    <p:sldId id="304" r:id="rId12"/>
    <p:sldId id="322" r:id="rId13"/>
    <p:sldId id="305" r:id="rId14"/>
    <p:sldId id="298" r:id="rId15"/>
    <p:sldId id="306" r:id="rId16"/>
    <p:sldId id="307" r:id="rId17"/>
    <p:sldId id="315" r:id="rId18"/>
    <p:sldId id="319" r:id="rId19"/>
    <p:sldId id="320" r:id="rId20"/>
    <p:sldId id="321" r:id="rId21"/>
    <p:sldId id="317" r:id="rId22"/>
    <p:sldId id="308" r:id="rId23"/>
    <p:sldId id="318" r:id="rId24"/>
    <p:sldId id="323" r:id="rId25"/>
    <p:sldId id="324" r:id="rId26"/>
    <p:sldId id="310" r:id="rId27"/>
    <p:sldId id="327" r:id="rId28"/>
    <p:sldId id="328" r:id="rId29"/>
    <p:sldId id="309" r:id="rId30"/>
    <p:sldId id="316" r:id="rId31"/>
    <p:sldId id="326" r:id="rId32"/>
    <p:sldId id="329" r:id="rId33"/>
    <p:sldId id="332" r:id="rId34"/>
    <p:sldId id="330" r:id="rId35"/>
    <p:sldId id="288" r:id="rId36"/>
    <p:sldId id="314" r:id="rId37"/>
    <p:sldId id="333" r:id="rId38"/>
    <p:sldId id="2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D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3" autoAdjust="0"/>
    <p:restoredTop sz="74798" autoAdjust="0"/>
  </p:normalViewPr>
  <p:slideViewPr>
    <p:cSldViewPr snapToGrid="0">
      <p:cViewPr varScale="1">
        <p:scale>
          <a:sx n="67" d="100"/>
          <a:sy n="67" d="100"/>
        </p:scale>
        <p:origin x="96" y="228"/>
      </p:cViewPr>
      <p:guideLst/>
    </p:cSldViewPr>
  </p:slideViewPr>
  <p:outlineViewPr>
    <p:cViewPr>
      <p:scale>
        <a:sx n="33" d="100"/>
        <a:sy n="33" d="100"/>
      </p:scale>
      <p:origin x="0" y="-16368"/>
    </p:cViewPr>
  </p:outlineViewPr>
  <p:notesTextViewPr>
    <p:cViewPr>
      <p:scale>
        <a:sx n="1" d="1"/>
        <a:sy n="1" d="1"/>
      </p:scale>
      <p:origin x="0" y="0"/>
    </p:cViewPr>
  </p:notesTextViewPr>
  <p:notesViewPr>
    <p:cSldViewPr snapToGrid="0">
      <p:cViewPr varScale="1">
        <p:scale>
          <a:sx n="76" d="100"/>
          <a:sy n="76" d="100"/>
        </p:scale>
        <p:origin x="16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dPt>
          <c:dPt>
            <c:idx val="1"/>
            <c:bubble3D val="0"/>
            <c:spPr>
              <a:solidFill>
                <a:srgbClr val="F3D710"/>
              </a:solidFill>
              <a:ln w="19050">
                <a:noFill/>
              </a:ln>
              <a:effectLst/>
            </c:spPr>
          </c:dPt>
          <c:dPt>
            <c:idx val="2"/>
            <c:bubble3D val="0"/>
            <c:spPr>
              <a:solidFill>
                <a:schemeClr val="accent3"/>
              </a:solidFill>
              <a:ln w="19050">
                <a:noFill/>
              </a:ln>
              <a:effectLst/>
            </c:spPr>
          </c:dPt>
          <c:dPt>
            <c:idx val="3"/>
            <c:bubble3D val="0"/>
            <c:spPr>
              <a:solidFill>
                <a:srgbClr val="422D68"/>
              </a:solidFill>
              <a:ln w="19050">
                <a:noFill/>
              </a:ln>
              <a:effectLst/>
            </c:spPr>
          </c:dPt>
          <c:dPt>
            <c:idx val="4"/>
            <c:bubble3D val="0"/>
            <c:spPr>
              <a:solidFill>
                <a:srgbClr val="699841"/>
              </a:solidFill>
              <a:ln w="19050">
                <a:noFill/>
              </a:ln>
              <a:effectLst/>
            </c:spPr>
          </c:dPt>
          <c:dPt>
            <c:idx val="5"/>
            <c:bubble3D val="0"/>
            <c:spPr>
              <a:solidFill>
                <a:srgbClr val="3F7689"/>
              </a:solidFill>
              <a:ln w="19050">
                <a:noFill/>
              </a:ln>
              <a:effectLst/>
            </c:spPr>
          </c:dPt>
          <c:dLbls>
            <c:dLbl>
              <c:idx val="0"/>
              <c:layout>
                <c:manualLayout>
                  <c:x val="0.10925325326560904"/>
                  <c:y val="-7.4131787893058201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6594404876889702E-2"/>
                  <c:y val="2.5060316245417323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5386251037619691"/>
                  <c:y val="7.154478717541219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2.4759090937144162E-2"/>
                  <c:y val="0.1398561576422410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9.8588335766017929E-2"/>
                  <c:y val="-0.26799041585649841"/>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272974597218408"/>
                      <c:h val="0.19037877112596305"/>
                    </c:manualLayout>
                  </c15:layout>
                </c:ext>
              </c:extLst>
            </c:dLbl>
            <c:dLbl>
              <c:idx val="5"/>
              <c:layout>
                <c:manualLayout>
                  <c:x val="-2.1004084132828561E-3"/>
                  <c:y val="5.4244709223563677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216793469707679"/>
                      <c:h val="0.22724090558583621"/>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Federal</c:v>
                </c:pt>
                <c:pt idx="1">
                  <c:v>State</c:v>
                </c:pt>
                <c:pt idx="2">
                  <c:v>Local</c:v>
                </c:pt>
                <c:pt idx="3">
                  <c:v>Grants</c:v>
                </c:pt>
                <c:pt idx="4">
                  <c:v>Earned Rev</c:v>
                </c:pt>
                <c:pt idx="5">
                  <c:v>Contract Training Revenue</c:v>
                </c:pt>
              </c:strCache>
            </c:strRef>
          </c:cat>
          <c:val>
            <c:numRef>
              <c:f>Sheet1!$B$2:$B$7</c:f>
              <c:numCache>
                <c:formatCode>General</c:formatCode>
                <c:ptCount val="6"/>
                <c:pt idx="0">
                  <c:v>1E-4</c:v>
                </c:pt>
                <c:pt idx="1">
                  <c:v>2.5100000000000001E-2</c:v>
                </c:pt>
                <c:pt idx="2">
                  <c:v>1E-4</c:v>
                </c:pt>
                <c:pt idx="3">
                  <c:v>3.3000000000000002E-2</c:v>
                </c:pt>
                <c:pt idx="4">
                  <c:v>0.54</c:v>
                </c:pt>
                <c:pt idx="5">
                  <c:v>0.19800000000000001</c:v>
                </c:pt>
              </c:numCache>
            </c:numRef>
          </c:val>
        </c:ser>
        <c:dLbls>
          <c:dLblPos val="outEnd"/>
          <c:showLegendKey val="0"/>
          <c:showVal val="1"/>
          <c:showCatName val="0"/>
          <c:showSerName val="0"/>
          <c:showPercent val="0"/>
          <c:showBubbleSize val="0"/>
          <c:showLeaderLines val="1"/>
        </c:dLbls>
        <c:firstSliceAng val="82"/>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6FFBD-74A9-4B35-8242-A525F64FE9C1}"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EC35B-0AC5-4FEE-AB89-2FB47D412EB9}" type="slidenum">
              <a:rPr lang="en-US" smtClean="0"/>
              <a:t>‹#›</a:t>
            </a:fld>
            <a:endParaRPr lang="en-US"/>
          </a:p>
        </p:txBody>
      </p:sp>
    </p:spTree>
    <p:extLst>
      <p:ext uri="{BB962C8B-B14F-4D97-AF65-F5344CB8AC3E}">
        <p14:creationId xmlns:p14="http://schemas.microsoft.com/office/powerpoint/2010/main" val="3289492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82710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your college</a:t>
            </a:r>
            <a:r>
              <a:rPr lang="en-US" baseline="0" dirty="0" smtClean="0"/>
              <a:t> use this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24</a:t>
            </a:fld>
            <a:endParaRPr lang="en-US"/>
          </a:p>
        </p:txBody>
      </p:sp>
    </p:spTree>
    <p:extLst>
      <p:ext uri="{BB962C8B-B14F-4D97-AF65-F5344CB8AC3E}">
        <p14:creationId xmlns:p14="http://schemas.microsoft.com/office/powerpoint/2010/main" val="1068078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your college</a:t>
            </a:r>
            <a:r>
              <a:rPr lang="en-US" baseline="0" dirty="0" smtClean="0"/>
              <a:t> use this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25</a:t>
            </a:fld>
            <a:endParaRPr lang="en-US"/>
          </a:p>
        </p:txBody>
      </p:sp>
    </p:spTree>
    <p:extLst>
      <p:ext uri="{BB962C8B-B14F-4D97-AF65-F5344CB8AC3E}">
        <p14:creationId xmlns:p14="http://schemas.microsoft.com/office/powerpoint/2010/main" val="290885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your college</a:t>
            </a:r>
            <a:r>
              <a:rPr lang="en-US" baseline="0" dirty="0" smtClean="0"/>
              <a:t> use this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26</a:t>
            </a:fld>
            <a:endParaRPr lang="en-US"/>
          </a:p>
        </p:txBody>
      </p:sp>
    </p:spTree>
    <p:extLst>
      <p:ext uri="{BB962C8B-B14F-4D97-AF65-F5344CB8AC3E}">
        <p14:creationId xmlns:p14="http://schemas.microsoft.com/office/powerpoint/2010/main" val="125245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your college</a:t>
            </a:r>
            <a:r>
              <a:rPr lang="en-US" baseline="0" dirty="0" smtClean="0"/>
              <a:t> use this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27</a:t>
            </a:fld>
            <a:endParaRPr lang="en-US"/>
          </a:p>
        </p:txBody>
      </p:sp>
    </p:spTree>
    <p:extLst>
      <p:ext uri="{BB962C8B-B14F-4D97-AF65-F5344CB8AC3E}">
        <p14:creationId xmlns:p14="http://schemas.microsoft.com/office/powerpoint/2010/main" val="382244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your college</a:t>
            </a:r>
            <a:r>
              <a:rPr lang="en-US" baseline="0" dirty="0" smtClean="0"/>
              <a:t> use this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28</a:t>
            </a:fld>
            <a:endParaRPr lang="en-US"/>
          </a:p>
        </p:txBody>
      </p:sp>
    </p:spTree>
    <p:extLst>
      <p:ext uri="{BB962C8B-B14F-4D97-AF65-F5344CB8AC3E}">
        <p14:creationId xmlns:p14="http://schemas.microsoft.com/office/powerpoint/2010/main" val="3905257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your college</a:t>
            </a:r>
            <a:r>
              <a:rPr lang="en-US" baseline="0" dirty="0" smtClean="0"/>
              <a:t> use this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31</a:t>
            </a:fld>
            <a:endParaRPr lang="en-US"/>
          </a:p>
        </p:txBody>
      </p:sp>
    </p:spTree>
    <p:extLst>
      <p:ext uri="{BB962C8B-B14F-4D97-AF65-F5344CB8AC3E}">
        <p14:creationId xmlns:p14="http://schemas.microsoft.com/office/powerpoint/2010/main" val="2572679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Sector partnerships bring together multiple employers within an industry to collaborate with colleges, schools, labor, workforce agencies, community organizations and other community stakeholders to align training with the skills needed for that industry to grow and compete. Sector partnerships can help facilitate the advancement of workers at all skill levels, including the least skilled.</a:t>
            </a:r>
          </a:p>
          <a:p>
            <a:pPr fontAlgn="base"/>
            <a:r>
              <a:rPr lang="en-US" sz="1200" b="0" i="0" kern="1200" dirty="0" smtClean="0">
                <a:solidFill>
                  <a:schemeClr val="tx1"/>
                </a:solidFill>
                <a:effectLst/>
                <a:latin typeface="+mn-lt"/>
                <a:ea typeface="+mn-ea"/>
                <a:cs typeface="+mn-cs"/>
              </a:rPr>
              <a:t>Several states have invested in creating these partnerships in various industries. State policy can support the creation and maintenance of these partnerships and empower them to target education and training dollars from a variety of sources to the changing needs of local industries.</a:t>
            </a:r>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33</a:t>
            </a:fld>
            <a:endParaRPr lang="en-US"/>
          </a:p>
        </p:txBody>
      </p:sp>
    </p:spTree>
    <p:extLst>
      <p:ext uri="{BB962C8B-B14F-4D97-AF65-F5344CB8AC3E}">
        <p14:creationId xmlns:p14="http://schemas.microsoft.com/office/powerpoint/2010/main" val="1341379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35</a:t>
            </a:fld>
            <a:endParaRPr lang="en-US"/>
          </a:p>
        </p:txBody>
      </p:sp>
    </p:spTree>
    <p:extLst>
      <p:ext uri="{BB962C8B-B14F-4D97-AF65-F5344CB8AC3E}">
        <p14:creationId xmlns:p14="http://schemas.microsoft.com/office/powerpoint/2010/main" val="398903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9</a:t>
            </a:fld>
            <a:endParaRPr lang="en-US"/>
          </a:p>
        </p:txBody>
      </p:sp>
    </p:spTree>
    <p:extLst>
      <p:ext uri="{BB962C8B-B14F-4D97-AF65-F5344CB8AC3E}">
        <p14:creationId xmlns:p14="http://schemas.microsoft.com/office/powerpoint/2010/main" val="179920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itchFamily="18" charset="0"/>
                <a:ea typeface="+mn-ea"/>
                <a:cs typeface="+mn-cs"/>
              </a:rPr>
              <a:t>Mission:  Improving higher education through benchmarking.</a:t>
            </a:r>
            <a:endParaRPr lang="en-US" sz="1200" kern="1200" dirty="0" smtClean="0">
              <a:solidFill>
                <a:schemeClr val="tx1"/>
              </a:solidFill>
              <a:effectLst/>
              <a:latin typeface="Times New Roman" pitchFamily="18" charset="0"/>
              <a:ea typeface="+mn-ea"/>
              <a:cs typeface="+mn-cs"/>
            </a:endParaRPr>
          </a:p>
          <a:p>
            <a:r>
              <a:rPr lang="en-US" sz="1200" b="1" kern="1200" dirty="0" smtClean="0">
                <a:solidFill>
                  <a:schemeClr val="tx1"/>
                </a:solidFill>
                <a:effectLst/>
                <a:latin typeface="Times New Roman" pitchFamily="18" charset="0"/>
                <a:ea typeface="+mn-ea"/>
                <a:cs typeface="+mn-cs"/>
              </a:rPr>
              <a:t>Vision:  Impacting higher education to maximize student success</a:t>
            </a:r>
            <a:r>
              <a:rPr lang="en-US" sz="1200" b="0" kern="1200" dirty="0" smtClean="0">
                <a:solidFill>
                  <a:schemeClr val="tx1"/>
                </a:solidFill>
                <a:effectLst/>
                <a:latin typeface="Times New Roman" pitchFamily="18" charset="0"/>
                <a:ea typeface="+mn-ea"/>
                <a:cs typeface="+mn-cs"/>
              </a:rPr>
              <a:t>.</a:t>
            </a:r>
          </a:p>
          <a:p>
            <a:r>
              <a:rPr lang="en-US" sz="1200" b="0" kern="1200" dirty="0" smtClean="0">
                <a:solidFill>
                  <a:schemeClr val="tx1"/>
                </a:solidFill>
                <a:effectLst/>
                <a:latin typeface="Times New Roman" pitchFamily="18" charset="0"/>
                <a:ea typeface="+mn-ea"/>
                <a:cs typeface="+mn-cs"/>
              </a:rPr>
              <a:t>In this case we are using</a:t>
            </a:r>
            <a:r>
              <a:rPr lang="en-US" sz="1200" b="0" kern="1200" baseline="0" dirty="0" smtClean="0">
                <a:solidFill>
                  <a:schemeClr val="tx1"/>
                </a:solidFill>
                <a:effectLst/>
                <a:latin typeface="Times New Roman" pitchFamily="18" charset="0"/>
                <a:ea typeface="+mn-ea"/>
                <a:cs typeface="+mn-cs"/>
              </a:rPr>
              <a:t> data from the NCCBP.  You could find this data from IPEDS or from your </a:t>
            </a:r>
            <a:endParaRPr lang="en-US" dirty="0" smtClean="0"/>
          </a:p>
          <a:p>
            <a:pPr lvl="1"/>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6BCEF5EE-2324-4C76-A810-EA6F82FDB0C9}" type="slidenum">
              <a:rPr lang="en-US" smtClean="0"/>
              <a:pPr>
                <a:defRPr/>
              </a:pPr>
              <a:t>10</a:t>
            </a:fld>
            <a:endParaRPr lang="en-US"/>
          </a:p>
        </p:txBody>
      </p:sp>
    </p:spTree>
    <p:extLst>
      <p:ext uri="{BB962C8B-B14F-4D97-AF65-F5344CB8AC3E}">
        <p14:creationId xmlns:p14="http://schemas.microsoft.com/office/powerpoint/2010/main" val="356153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your college</a:t>
            </a:r>
            <a:r>
              <a:rPr lang="en-US" baseline="0" dirty="0" smtClean="0"/>
              <a:t> use this data.</a:t>
            </a:r>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13</a:t>
            </a:fld>
            <a:endParaRPr lang="en-US"/>
          </a:p>
        </p:txBody>
      </p:sp>
    </p:spTree>
    <p:extLst>
      <p:ext uri="{BB962C8B-B14F-4D97-AF65-F5344CB8AC3E}">
        <p14:creationId xmlns:p14="http://schemas.microsoft.com/office/powerpoint/2010/main" val="287648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your college</a:t>
            </a:r>
            <a:r>
              <a:rPr lang="en-US" baseline="0" dirty="0" smtClean="0"/>
              <a:t> use this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14</a:t>
            </a:fld>
            <a:endParaRPr lang="en-US"/>
          </a:p>
        </p:txBody>
      </p:sp>
    </p:spTree>
    <p:extLst>
      <p:ext uri="{BB962C8B-B14F-4D97-AF65-F5344CB8AC3E}">
        <p14:creationId xmlns:p14="http://schemas.microsoft.com/office/powerpoint/2010/main" val="361858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your college</a:t>
            </a:r>
            <a:r>
              <a:rPr lang="en-US" baseline="0" dirty="0" smtClean="0"/>
              <a:t> use this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15</a:t>
            </a:fld>
            <a:endParaRPr lang="en-US"/>
          </a:p>
        </p:txBody>
      </p:sp>
    </p:spTree>
    <p:extLst>
      <p:ext uri="{BB962C8B-B14F-4D97-AF65-F5344CB8AC3E}">
        <p14:creationId xmlns:p14="http://schemas.microsoft.com/office/powerpoint/2010/main" val="797781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your college</a:t>
            </a:r>
            <a:r>
              <a:rPr lang="en-US" baseline="0" dirty="0" smtClean="0"/>
              <a:t> use this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21</a:t>
            </a:fld>
            <a:endParaRPr lang="en-US"/>
          </a:p>
        </p:txBody>
      </p:sp>
    </p:spTree>
    <p:extLst>
      <p:ext uri="{BB962C8B-B14F-4D97-AF65-F5344CB8AC3E}">
        <p14:creationId xmlns:p14="http://schemas.microsoft.com/office/powerpoint/2010/main" val="230675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your college</a:t>
            </a:r>
            <a:r>
              <a:rPr lang="en-US" baseline="0" dirty="0" smtClean="0"/>
              <a:t> use this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22</a:t>
            </a:fld>
            <a:endParaRPr lang="en-US"/>
          </a:p>
        </p:txBody>
      </p:sp>
    </p:spTree>
    <p:extLst>
      <p:ext uri="{BB962C8B-B14F-4D97-AF65-F5344CB8AC3E}">
        <p14:creationId xmlns:p14="http://schemas.microsoft.com/office/powerpoint/2010/main" val="369076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would your college</a:t>
            </a:r>
            <a:r>
              <a:rPr lang="en-US" baseline="0" dirty="0" smtClean="0"/>
              <a:t> use this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F9DEC35B-0AC5-4FEE-AB89-2FB47D412EB9}" type="slidenum">
              <a:rPr lang="en-US" smtClean="0"/>
              <a:t>23</a:t>
            </a:fld>
            <a:endParaRPr lang="en-US"/>
          </a:p>
        </p:txBody>
      </p:sp>
    </p:spTree>
    <p:extLst>
      <p:ext uri="{BB962C8B-B14F-4D97-AF65-F5344CB8AC3E}">
        <p14:creationId xmlns:p14="http://schemas.microsoft.com/office/powerpoint/2010/main" val="364766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CC13A-070E-48E1-B83D-2D6B57D73776}"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65730-AF02-44CE-B086-6BDAD8509F62}" type="slidenum">
              <a:rPr lang="en-US" smtClean="0"/>
              <a:t>‹#›</a:t>
            </a:fld>
            <a:endParaRPr lang="en-US"/>
          </a:p>
        </p:txBody>
      </p:sp>
    </p:spTree>
    <p:extLst>
      <p:ext uri="{BB962C8B-B14F-4D97-AF65-F5344CB8AC3E}">
        <p14:creationId xmlns:p14="http://schemas.microsoft.com/office/powerpoint/2010/main" val="158997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CC13A-070E-48E1-B83D-2D6B57D73776}"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65730-AF02-44CE-B086-6BDAD8509F62}" type="slidenum">
              <a:rPr lang="en-US" smtClean="0"/>
              <a:t>‹#›</a:t>
            </a:fld>
            <a:endParaRPr lang="en-US"/>
          </a:p>
        </p:txBody>
      </p:sp>
    </p:spTree>
    <p:extLst>
      <p:ext uri="{BB962C8B-B14F-4D97-AF65-F5344CB8AC3E}">
        <p14:creationId xmlns:p14="http://schemas.microsoft.com/office/powerpoint/2010/main" val="420527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CC13A-070E-48E1-B83D-2D6B57D73776}"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65730-AF02-44CE-B086-6BDAD8509F62}" type="slidenum">
              <a:rPr lang="en-US" smtClean="0"/>
              <a:t>‹#›</a:t>
            </a:fld>
            <a:endParaRPr lang="en-US"/>
          </a:p>
        </p:txBody>
      </p:sp>
    </p:spTree>
    <p:extLst>
      <p:ext uri="{BB962C8B-B14F-4D97-AF65-F5344CB8AC3E}">
        <p14:creationId xmlns:p14="http://schemas.microsoft.com/office/powerpoint/2010/main" val="724103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3728836" y="3"/>
            <a:ext cx="8463164" cy="6858000"/>
          </a:xfrm>
          <a:solidFill>
            <a:schemeClr val="bg1">
              <a:lumMod val="95000"/>
            </a:schemeClr>
          </a:solidFill>
        </p:spPr>
        <p:txBody>
          <a:bodyPr>
            <a:normAutofit/>
          </a:bodyPr>
          <a:lstStyle>
            <a:lvl1pPr>
              <a:defRPr sz="1051"/>
            </a:lvl1pPr>
          </a:lstStyle>
          <a:p>
            <a:endParaRPr lang="en-US" dirty="0"/>
          </a:p>
        </p:txBody>
      </p:sp>
    </p:spTree>
    <p:extLst>
      <p:ext uri="{BB962C8B-B14F-4D97-AF65-F5344CB8AC3E}">
        <p14:creationId xmlns:p14="http://schemas.microsoft.com/office/powerpoint/2010/main" val="417025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CC13A-070E-48E1-B83D-2D6B57D73776}"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65730-AF02-44CE-B086-6BDAD8509F62}" type="slidenum">
              <a:rPr lang="en-US" smtClean="0"/>
              <a:t>‹#›</a:t>
            </a:fld>
            <a:endParaRPr lang="en-US"/>
          </a:p>
        </p:txBody>
      </p:sp>
    </p:spTree>
    <p:extLst>
      <p:ext uri="{BB962C8B-B14F-4D97-AF65-F5344CB8AC3E}">
        <p14:creationId xmlns:p14="http://schemas.microsoft.com/office/powerpoint/2010/main" val="290248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CC13A-070E-48E1-B83D-2D6B57D73776}"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65730-AF02-44CE-B086-6BDAD8509F62}" type="slidenum">
              <a:rPr lang="en-US" smtClean="0"/>
              <a:t>‹#›</a:t>
            </a:fld>
            <a:endParaRPr lang="en-US"/>
          </a:p>
        </p:txBody>
      </p:sp>
    </p:spTree>
    <p:extLst>
      <p:ext uri="{BB962C8B-B14F-4D97-AF65-F5344CB8AC3E}">
        <p14:creationId xmlns:p14="http://schemas.microsoft.com/office/powerpoint/2010/main" val="232596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CC13A-070E-48E1-B83D-2D6B57D73776}"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65730-AF02-44CE-B086-6BDAD8509F62}" type="slidenum">
              <a:rPr lang="en-US" smtClean="0"/>
              <a:t>‹#›</a:t>
            </a:fld>
            <a:endParaRPr lang="en-US"/>
          </a:p>
        </p:txBody>
      </p:sp>
    </p:spTree>
    <p:extLst>
      <p:ext uri="{BB962C8B-B14F-4D97-AF65-F5344CB8AC3E}">
        <p14:creationId xmlns:p14="http://schemas.microsoft.com/office/powerpoint/2010/main" val="1497936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CC13A-070E-48E1-B83D-2D6B57D73776}"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65730-AF02-44CE-B086-6BDAD8509F62}" type="slidenum">
              <a:rPr lang="en-US" smtClean="0"/>
              <a:t>‹#›</a:t>
            </a:fld>
            <a:endParaRPr lang="en-US"/>
          </a:p>
        </p:txBody>
      </p:sp>
    </p:spTree>
    <p:extLst>
      <p:ext uri="{BB962C8B-B14F-4D97-AF65-F5344CB8AC3E}">
        <p14:creationId xmlns:p14="http://schemas.microsoft.com/office/powerpoint/2010/main" val="208772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CC13A-070E-48E1-B83D-2D6B57D73776}"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65730-AF02-44CE-B086-6BDAD8509F62}" type="slidenum">
              <a:rPr lang="en-US" smtClean="0"/>
              <a:t>‹#›</a:t>
            </a:fld>
            <a:endParaRPr lang="en-US"/>
          </a:p>
        </p:txBody>
      </p:sp>
    </p:spTree>
    <p:extLst>
      <p:ext uri="{BB962C8B-B14F-4D97-AF65-F5344CB8AC3E}">
        <p14:creationId xmlns:p14="http://schemas.microsoft.com/office/powerpoint/2010/main" val="57303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CC13A-070E-48E1-B83D-2D6B57D73776}"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65730-AF02-44CE-B086-6BDAD8509F62}" type="slidenum">
              <a:rPr lang="en-US" smtClean="0"/>
              <a:t>‹#›</a:t>
            </a:fld>
            <a:endParaRPr lang="en-US"/>
          </a:p>
        </p:txBody>
      </p:sp>
    </p:spTree>
    <p:extLst>
      <p:ext uri="{BB962C8B-B14F-4D97-AF65-F5344CB8AC3E}">
        <p14:creationId xmlns:p14="http://schemas.microsoft.com/office/powerpoint/2010/main" val="280278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CC13A-070E-48E1-B83D-2D6B57D73776}"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65730-AF02-44CE-B086-6BDAD8509F62}" type="slidenum">
              <a:rPr lang="en-US" smtClean="0"/>
              <a:t>‹#›</a:t>
            </a:fld>
            <a:endParaRPr lang="en-US"/>
          </a:p>
        </p:txBody>
      </p:sp>
    </p:spTree>
    <p:extLst>
      <p:ext uri="{BB962C8B-B14F-4D97-AF65-F5344CB8AC3E}">
        <p14:creationId xmlns:p14="http://schemas.microsoft.com/office/powerpoint/2010/main" val="45555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CC13A-070E-48E1-B83D-2D6B57D73776}"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65730-AF02-44CE-B086-6BDAD8509F62}" type="slidenum">
              <a:rPr lang="en-US" smtClean="0"/>
              <a:t>‹#›</a:t>
            </a:fld>
            <a:endParaRPr lang="en-US"/>
          </a:p>
        </p:txBody>
      </p:sp>
    </p:spTree>
    <p:extLst>
      <p:ext uri="{BB962C8B-B14F-4D97-AF65-F5344CB8AC3E}">
        <p14:creationId xmlns:p14="http://schemas.microsoft.com/office/powerpoint/2010/main" val="154250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CC13A-070E-48E1-B83D-2D6B57D73776}" type="datetimeFigureOut">
              <a:rPr lang="en-US" smtClean="0"/>
              <a:t>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65730-AF02-44CE-B086-6BDAD8509F62}" type="slidenum">
              <a:rPr lang="en-US" smtClean="0"/>
              <a:t>‹#›</a:t>
            </a:fld>
            <a:endParaRPr lang="en-US"/>
          </a:p>
        </p:txBody>
      </p:sp>
    </p:spTree>
    <p:extLst>
      <p:ext uri="{BB962C8B-B14F-4D97-AF65-F5344CB8AC3E}">
        <p14:creationId xmlns:p14="http://schemas.microsoft.com/office/powerpoint/2010/main" val="135327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4786489"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6" name="TextBox 5"/>
          <p:cNvSpPr txBox="1"/>
          <p:nvPr/>
        </p:nvSpPr>
        <p:spPr>
          <a:xfrm>
            <a:off x="406687" y="2189837"/>
            <a:ext cx="4713470" cy="2123658"/>
          </a:xfrm>
          <a:prstGeom prst="rect">
            <a:avLst/>
          </a:prstGeom>
          <a:noFill/>
        </p:spPr>
        <p:txBody>
          <a:bodyPr wrap="square" rtlCol="0">
            <a:spAutoFit/>
          </a:bodyPr>
          <a:lstStyle/>
          <a:p>
            <a:r>
              <a:rPr lang="en-US" sz="2400" dirty="0" smtClean="0">
                <a:solidFill>
                  <a:schemeClr val="bg1"/>
                </a:solidFill>
              </a:rPr>
              <a:t>CC Continuing Education </a:t>
            </a:r>
            <a:r>
              <a:rPr lang="en-US" sz="2400" dirty="0">
                <a:solidFill>
                  <a:schemeClr val="bg1"/>
                </a:solidFill>
              </a:rPr>
              <a:t>Divisions Provide Adult </a:t>
            </a:r>
            <a:r>
              <a:rPr lang="en-US" sz="2400" dirty="0" smtClean="0">
                <a:solidFill>
                  <a:schemeClr val="bg1"/>
                </a:solidFill>
              </a:rPr>
              <a:t>Education Opportunities</a:t>
            </a:r>
          </a:p>
          <a:p>
            <a:endParaRPr lang="en-US" sz="2400" dirty="0">
              <a:solidFill>
                <a:schemeClr val="bg1"/>
              </a:solidFill>
            </a:endParaRPr>
          </a:p>
          <a:p>
            <a:r>
              <a:rPr lang="en-US" dirty="0" smtClean="0">
                <a:solidFill>
                  <a:schemeClr val="bg1"/>
                </a:solidFill>
              </a:rPr>
              <a:t>2018 National Policy Summit</a:t>
            </a:r>
            <a:endParaRPr lang="en-US" sz="1501" b="1" spc="225" dirty="0">
              <a:solidFill>
                <a:schemeClr val="bg1"/>
              </a:solidFill>
              <a:latin typeface="Montserrat Semi" charset="0"/>
            </a:endParaRPr>
          </a:p>
          <a:p>
            <a:r>
              <a:rPr lang="en-US" dirty="0" smtClean="0">
                <a:solidFill>
                  <a:schemeClr val="bg1"/>
                </a:solidFill>
              </a:rPr>
              <a:t>“Addressing the Adult Learner”</a:t>
            </a:r>
            <a:endParaRPr lang="en-US" dirty="0">
              <a:solidFill>
                <a:schemeClr val="bg1"/>
              </a:solidFill>
            </a:endParaRPr>
          </a:p>
        </p:txBody>
      </p:sp>
      <p:sp>
        <p:nvSpPr>
          <p:cNvPr id="7" name="TextBox 6"/>
          <p:cNvSpPr txBox="1"/>
          <p:nvPr/>
        </p:nvSpPr>
        <p:spPr>
          <a:xfrm>
            <a:off x="406687" y="4829862"/>
            <a:ext cx="1986557" cy="810478"/>
          </a:xfrm>
          <a:prstGeom prst="rect">
            <a:avLst/>
          </a:prstGeom>
          <a:noFill/>
        </p:spPr>
        <p:txBody>
          <a:bodyPr wrap="square" rtlCol="0">
            <a:spAutoFit/>
          </a:bodyPr>
          <a:lstStyle/>
          <a:p>
            <a:pPr>
              <a:lnSpc>
                <a:spcPts val="1388"/>
              </a:lnSpc>
            </a:pPr>
            <a:r>
              <a:rPr lang="en-US" sz="1051" dirty="0" smtClean="0">
                <a:solidFill>
                  <a:schemeClr val="bg1"/>
                </a:solidFill>
                <a:latin typeface="Lato Light" charset="0"/>
                <a:ea typeface="Lato Light" charset="0"/>
                <a:cs typeface="Lato Light" charset="0"/>
              </a:rPr>
              <a:t>Lou Guthrie</a:t>
            </a:r>
          </a:p>
          <a:p>
            <a:pPr>
              <a:lnSpc>
                <a:spcPts val="1388"/>
              </a:lnSpc>
            </a:pPr>
            <a:r>
              <a:rPr lang="en-US" sz="1051" dirty="0" smtClean="0">
                <a:solidFill>
                  <a:schemeClr val="bg1"/>
                </a:solidFill>
                <a:latin typeface="Lato Light" charset="0"/>
                <a:ea typeface="Lato Light" charset="0"/>
                <a:cs typeface="Lato Light" charset="0"/>
              </a:rPr>
              <a:t>Director</a:t>
            </a:r>
          </a:p>
          <a:p>
            <a:pPr>
              <a:lnSpc>
                <a:spcPts val="1388"/>
              </a:lnSpc>
            </a:pPr>
            <a:r>
              <a:rPr lang="en-US" sz="1051" dirty="0" smtClean="0">
                <a:solidFill>
                  <a:schemeClr val="bg1"/>
                </a:solidFill>
                <a:latin typeface="Lato Light" charset="0"/>
                <a:ea typeface="Lato Light" charset="0"/>
                <a:cs typeface="Lato Light" charset="0"/>
              </a:rPr>
              <a:t>National Higher Education Benchmarking Institute</a:t>
            </a:r>
            <a:endParaRPr lang="en-US" sz="1051" dirty="0">
              <a:solidFill>
                <a:schemeClr val="bg1"/>
              </a:solidFill>
              <a:latin typeface="Lato Light" charset="0"/>
              <a:ea typeface="Lato Light" charset="0"/>
              <a:cs typeface="Lato Light" charset="0"/>
            </a:endParaRPr>
          </a:p>
        </p:txBody>
      </p:sp>
      <p:pic>
        <p:nvPicPr>
          <p:cNvPr id="8" name="Picture 7" descr="logo-square-white-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28489" y="134681"/>
            <a:ext cx="673267" cy="5889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41" y="568841"/>
            <a:ext cx="3257550" cy="120015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0872" y="1275644"/>
            <a:ext cx="7441128" cy="4211959"/>
          </a:xfrm>
          <a:prstGeom prst="rect">
            <a:avLst/>
          </a:prstGeom>
        </p:spPr>
      </p:pic>
    </p:spTree>
    <p:extLst>
      <p:ext uri="{BB962C8B-B14F-4D97-AF65-F5344CB8AC3E}">
        <p14:creationId xmlns:p14="http://schemas.microsoft.com/office/powerpoint/2010/main" val="1664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0-#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 fill="hold"/>
                                        <p:tgtEl>
                                          <p:spTgt spid="6"/>
                                        </p:tgtEl>
                                        <p:attrNameLst>
                                          <p:attrName>ppt_x</p:attrName>
                                        </p:attrNameLst>
                                      </p:cBhvr>
                                      <p:tavLst>
                                        <p:tav tm="0">
                                          <p:val>
                                            <p:strVal val="0-#ppt_w/2"/>
                                          </p:val>
                                        </p:tav>
                                        <p:tav tm="100000">
                                          <p:val>
                                            <p:strVal val="#ppt_x"/>
                                          </p:val>
                                        </p:tav>
                                      </p:tavLst>
                                    </p:anim>
                                    <p:anim calcmode="lin" valueType="num">
                                      <p:cBhvr additive="base">
                                        <p:cTn id="12" dur="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50" fill="hold"/>
                                        <p:tgtEl>
                                          <p:spTgt spid="7"/>
                                        </p:tgtEl>
                                        <p:attrNameLst>
                                          <p:attrName>ppt_x</p:attrName>
                                        </p:attrNameLst>
                                      </p:cBhvr>
                                      <p:tavLst>
                                        <p:tav tm="0">
                                          <p:val>
                                            <p:strVal val="0-#ppt_w/2"/>
                                          </p:val>
                                        </p:tav>
                                        <p:tav tm="100000">
                                          <p:val>
                                            <p:strVal val="#ppt_x"/>
                                          </p:val>
                                        </p:tav>
                                      </p:tavLst>
                                    </p:anim>
                                    <p:anim calcmode="lin" valueType="num">
                                      <p:cBhvr additive="base">
                                        <p:cTn id="16"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28" y="336187"/>
            <a:ext cx="9481079" cy="1066008"/>
          </a:xfrm>
        </p:spPr>
        <p:txBody>
          <a:bodyPr>
            <a:noAutofit/>
          </a:bodyPr>
          <a:lstStyle/>
          <a:p>
            <a:r>
              <a:rPr lang="en-US" dirty="0" smtClean="0"/>
              <a:t>History of the Non-Credit Benchmark Project</a:t>
            </a:r>
            <a:endParaRPr lang="en-US" dirty="0"/>
          </a:p>
        </p:txBody>
      </p:sp>
      <p:sp>
        <p:nvSpPr>
          <p:cNvPr id="3" name="Content Placeholder 2"/>
          <p:cNvSpPr>
            <a:spLocks noGrp="1"/>
          </p:cNvSpPr>
          <p:nvPr>
            <p:ph idx="1"/>
          </p:nvPr>
        </p:nvSpPr>
        <p:spPr>
          <a:xfrm>
            <a:off x="677333" y="1925589"/>
            <a:ext cx="9823979" cy="3448268"/>
          </a:xfrm>
        </p:spPr>
        <p:txBody>
          <a:bodyPr>
            <a:noAutofit/>
          </a:bodyPr>
          <a:lstStyle/>
          <a:p>
            <a:r>
              <a:rPr lang="en-US" sz="2200" dirty="0" smtClean="0"/>
              <a:t>Created in 2012-2013</a:t>
            </a:r>
          </a:p>
          <a:p>
            <a:r>
              <a:rPr lang="en-US" sz="2200" dirty="0" smtClean="0"/>
              <a:t>Advisory board of over 20 community colleges across the country</a:t>
            </a:r>
          </a:p>
          <a:p>
            <a:r>
              <a:rPr lang="en-US" sz="2200" dirty="0" smtClean="0"/>
              <a:t>Piloted in 2013</a:t>
            </a:r>
          </a:p>
          <a:p>
            <a:r>
              <a:rPr lang="en-US" sz="2200" dirty="0" smtClean="0"/>
              <a:t>Data collection begin in 2014</a:t>
            </a:r>
          </a:p>
          <a:p>
            <a:r>
              <a:rPr lang="en-US" sz="2200" dirty="0" smtClean="0"/>
              <a:t>Evolved and grew each year 2014-2016</a:t>
            </a:r>
          </a:p>
          <a:p>
            <a:r>
              <a:rPr lang="en-US" sz="2200" dirty="0" smtClean="0"/>
              <a:t>Merged with the NCCBP: credit in 2017 as an separate opt-in module</a:t>
            </a:r>
          </a:p>
        </p:txBody>
      </p:sp>
      <p:pic>
        <p:nvPicPr>
          <p:cNvPr id="3074" name="Picture 2" descr="\\jccc-files\Continuing Education\Benchmarking Institute\Workforce Training\Marketing\Logo\Workforce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090" y="1059882"/>
            <a:ext cx="3676207" cy="8657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57250" y="4648102"/>
            <a:ext cx="4898492" cy="1087901"/>
          </a:xfrm>
          <a:prstGeom prst="rect">
            <a:avLst/>
          </a:prstGeom>
        </p:spPr>
      </p:pic>
    </p:spTree>
    <p:extLst>
      <p:ext uri="{BB962C8B-B14F-4D97-AF65-F5344CB8AC3E}">
        <p14:creationId xmlns:p14="http://schemas.microsoft.com/office/powerpoint/2010/main" val="2038614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074"/>
                                        </p:tgtEl>
                                      </p:cBhvr>
                                    </p:animEffect>
                                    <p:anim calcmode="lin" valueType="num">
                                      <p:cBhvr>
                                        <p:cTn id="7" dur="1000"/>
                                        <p:tgtEl>
                                          <p:spTgt spid="3074"/>
                                        </p:tgtEl>
                                        <p:attrNameLst>
                                          <p:attrName>ppt_x</p:attrName>
                                        </p:attrNameLst>
                                      </p:cBhvr>
                                      <p:tavLst>
                                        <p:tav tm="0">
                                          <p:val>
                                            <p:strVal val="ppt_x"/>
                                          </p:val>
                                        </p:tav>
                                        <p:tav tm="100000">
                                          <p:val>
                                            <p:strVal val="ppt_x"/>
                                          </p:val>
                                        </p:tav>
                                      </p:tavLst>
                                    </p:anim>
                                    <p:anim calcmode="lin" valueType="num">
                                      <p:cBhvr>
                                        <p:cTn id="8" dur="1000"/>
                                        <p:tgtEl>
                                          <p:spTgt spid="3074"/>
                                        </p:tgtEl>
                                        <p:attrNameLst>
                                          <p:attrName>ppt_y</p:attrName>
                                        </p:attrNameLst>
                                      </p:cBhvr>
                                      <p:tavLst>
                                        <p:tav tm="0">
                                          <p:val>
                                            <p:strVal val="ppt_y"/>
                                          </p:val>
                                        </p:tav>
                                        <p:tav tm="100000">
                                          <p:val>
                                            <p:strVal val="ppt_y+.1"/>
                                          </p:val>
                                        </p:tav>
                                      </p:tavLst>
                                    </p:anim>
                                    <p:set>
                                      <p:cBhvr>
                                        <p:cTn id="9"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698" y="337924"/>
            <a:ext cx="8596668" cy="1066008"/>
          </a:xfrm>
        </p:spPr>
        <p:txBody>
          <a:bodyPr/>
          <a:lstStyle/>
          <a:p>
            <a:r>
              <a:rPr lang="en-US" dirty="0" smtClean="0"/>
              <a:t>Benchmark Categories</a:t>
            </a:r>
            <a:endParaRPr lang="en-US" dirty="0"/>
          </a:p>
        </p:txBody>
      </p:sp>
      <p:sp>
        <p:nvSpPr>
          <p:cNvPr id="9" name="Content Placeholder 8"/>
          <p:cNvSpPr>
            <a:spLocks noGrp="1"/>
          </p:cNvSpPr>
          <p:nvPr>
            <p:ph sz="half" idx="1"/>
          </p:nvPr>
        </p:nvSpPr>
        <p:spPr>
          <a:xfrm>
            <a:off x="496997" y="1403932"/>
            <a:ext cx="4184035" cy="4080217"/>
          </a:xfrm>
        </p:spPr>
        <p:txBody>
          <a:bodyPr>
            <a:normAutofit/>
          </a:bodyPr>
          <a:lstStyle/>
          <a:p>
            <a:r>
              <a:rPr lang="en-US" sz="2400" dirty="0" smtClean="0"/>
              <a:t>Student Enrollment</a:t>
            </a:r>
          </a:p>
          <a:p>
            <a:pPr lvl="1"/>
            <a:r>
              <a:rPr lang="en-US" sz="1800" dirty="0" smtClean="0"/>
              <a:t>Workforce Training</a:t>
            </a:r>
          </a:p>
          <a:p>
            <a:pPr lvl="1"/>
            <a:r>
              <a:rPr lang="en-US" sz="1800" dirty="0" smtClean="0"/>
              <a:t>Life &amp; Leisure</a:t>
            </a:r>
          </a:p>
          <a:p>
            <a:pPr lvl="1"/>
            <a:r>
              <a:rPr lang="en-US" sz="1800" dirty="0" smtClean="0"/>
              <a:t>Adult Basic Education</a:t>
            </a:r>
          </a:p>
          <a:p>
            <a:r>
              <a:rPr lang="en-US" sz="2400" dirty="0" smtClean="0"/>
              <a:t>Corporate Client Enrollment/Contract Training</a:t>
            </a:r>
          </a:p>
          <a:p>
            <a:r>
              <a:rPr lang="en-US" sz="2400" dirty="0" smtClean="0"/>
              <a:t>Course Information</a:t>
            </a:r>
          </a:p>
          <a:p>
            <a:pPr lvl="1"/>
            <a:r>
              <a:rPr lang="en-US" sz="1800" dirty="0" smtClean="0"/>
              <a:t>Offered/Cancellation Rate</a:t>
            </a:r>
          </a:p>
          <a:p>
            <a:r>
              <a:rPr lang="en-US" sz="2400" dirty="0" smtClean="0"/>
              <a:t>Retention</a:t>
            </a:r>
          </a:p>
        </p:txBody>
      </p:sp>
      <p:sp>
        <p:nvSpPr>
          <p:cNvPr id="10" name="Content Placeholder 9"/>
          <p:cNvSpPr>
            <a:spLocks noGrp="1"/>
          </p:cNvSpPr>
          <p:nvPr>
            <p:ph sz="half" idx="2"/>
          </p:nvPr>
        </p:nvSpPr>
        <p:spPr>
          <a:xfrm>
            <a:off x="4795332" y="1403932"/>
            <a:ext cx="4184034" cy="3880773"/>
          </a:xfrm>
        </p:spPr>
        <p:txBody>
          <a:bodyPr>
            <a:normAutofit/>
          </a:bodyPr>
          <a:lstStyle/>
          <a:p>
            <a:r>
              <a:rPr lang="en-US" sz="2400" dirty="0" smtClean="0"/>
              <a:t>Financial Data</a:t>
            </a:r>
          </a:p>
          <a:p>
            <a:r>
              <a:rPr lang="en-US" sz="2400" dirty="0" smtClean="0"/>
              <a:t>Staffing Data</a:t>
            </a:r>
          </a:p>
          <a:p>
            <a:r>
              <a:rPr lang="en-US" sz="2400" dirty="0" smtClean="0"/>
              <a:t>Industry-recognized credentialing</a:t>
            </a:r>
          </a:p>
          <a:p>
            <a:r>
              <a:rPr lang="en-US" sz="2400" dirty="0" smtClean="0"/>
              <a:t>Transition from non-credit to credit instruction</a:t>
            </a:r>
          </a:p>
          <a:p>
            <a:r>
              <a:rPr lang="en-US" sz="2400" dirty="0"/>
              <a:t>Student Satisfaction</a:t>
            </a:r>
          </a:p>
          <a:p>
            <a:r>
              <a:rPr lang="en-US" sz="2400" dirty="0"/>
              <a:t>Client Satisfaction</a:t>
            </a:r>
          </a:p>
          <a:p>
            <a:endParaRPr lang="en-US" sz="2400" dirty="0"/>
          </a:p>
        </p:txBody>
      </p:sp>
      <p:sp>
        <p:nvSpPr>
          <p:cNvPr id="5" name="Title 1"/>
          <p:cNvSpPr txBox="1">
            <a:spLocks/>
          </p:cNvSpPr>
          <p:nvPr/>
        </p:nvSpPr>
        <p:spPr>
          <a:xfrm>
            <a:off x="591541" y="4951145"/>
            <a:ext cx="8596668" cy="106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What are we missing?</a:t>
            </a:r>
            <a:endParaRPr lang="en-US" dirty="0"/>
          </a:p>
        </p:txBody>
      </p:sp>
    </p:spTree>
    <p:extLst>
      <p:ext uri="{BB962C8B-B14F-4D97-AF65-F5344CB8AC3E}">
        <p14:creationId xmlns:p14="http://schemas.microsoft.com/office/powerpoint/2010/main" val="105553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4390" y="1116869"/>
            <a:ext cx="9295165" cy="5526642"/>
          </a:xfrm>
          <a:prstGeom prst="rect">
            <a:avLst/>
          </a:prstGeom>
        </p:spPr>
      </p:pic>
      <p:sp>
        <p:nvSpPr>
          <p:cNvPr id="6" name="TextBox 5"/>
          <p:cNvSpPr txBox="1"/>
          <p:nvPr/>
        </p:nvSpPr>
        <p:spPr>
          <a:xfrm>
            <a:off x="462844" y="124178"/>
            <a:ext cx="8816623" cy="830997"/>
          </a:xfrm>
          <a:prstGeom prst="rect">
            <a:avLst/>
          </a:prstGeom>
          <a:noFill/>
        </p:spPr>
        <p:txBody>
          <a:bodyPr wrap="square" rtlCol="0">
            <a:spAutoFit/>
          </a:bodyPr>
          <a:lstStyle/>
          <a:p>
            <a:r>
              <a:rPr lang="en-US" sz="2400" b="1" dirty="0" smtClean="0"/>
              <a:t>As we look at NCCBP results I want you to share how continuing education programs might use the data.</a:t>
            </a:r>
            <a:endParaRPr lang="en-US" sz="2400" b="1" dirty="0"/>
          </a:p>
        </p:txBody>
      </p:sp>
    </p:spTree>
    <p:extLst>
      <p:ext uri="{BB962C8B-B14F-4D97-AF65-F5344CB8AC3E}">
        <p14:creationId xmlns:p14="http://schemas.microsoft.com/office/powerpoint/2010/main" val="174162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066" y="200566"/>
            <a:ext cx="7843136" cy="6143790"/>
          </a:xfrm>
          <a:prstGeom prst="rect">
            <a:avLst/>
          </a:prstGeom>
        </p:spPr>
      </p:pic>
      <p:sp>
        <p:nvSpPr>
          <p:cNvPr id="3" name="TextBox 2"/>
          <p:cNvSpPr txBox="1"/>
          <p:nvPr/>
        </p:nvSpPr>
        <p:spPr>
          <a:xfrm>
            <a:off x="1682045" y="6100212"/>
            <a:ext cx="9381067" cy="646331"/>
          </a:xfrm>
          <a:prstGeom prst="rect">
            <a:avLst/>
          </a:prstGeom>
          <a:noFill/>
        </p:spPr>
        <p:txBody>
          <a:bodyPr wrap="square" rtlCol="0">
            <a:spAutoFit/>
          </a:bodyPr>
          <a:lstStyle/>
          <a:p>
            <a:r>
              <a:rPr lang="en-US" dirty="0"/>
              <a:t>Duplicated non-credit continuing education student headcount (Workforce + Life/Leisure + Adult Basic Ed) for FY 2016.</a:t>
            </a:r>
          </a:p>
        </p:txBody>
      </p:sp>
      <p:sp>
        <p:nvSpPr>
          <p:cNvPr id="4" name="TextBox 3"/>
          <p:cNvSpPr txBox="1"/>
          <p:nvPr/>
        </p:nvSpPr>
        <p:spPr>
          <a:xfrm>
            <a:off x="1698977" y="5730880"/>
            <a:ext cx="1140178" cy="369332"/>
          </a:xfrm>
          <a:prstGeom prst="rect">
            <a:avLst/>
          </a:prstGeom>
          <a:noFill/>
        </p:spPr>
        <p:txBody>
          <a:bodyPr wrap="square" rtlCol="0">
            <a:spAutoFit/>
          </a:bodyPr>
          <a:lstStyle/>
          <a:p>
            <a:r>
              <a:rPr lang="en-US" dirty="0" smtClean="0"/>
              <a:t>N=41</a:t>
            </a:r>
            <a:endParaRPr lang="en-US" dirty="0"/>
          </a:p>
        </p:txBody>
      </p:sp>
    </p:spTree>
    <p:extLst>
      <p:ext uri="{BB962C8B-B14F-4D97-AF65-F5344CB8AC3E}">
        <p14:creationId xmlns:p14="http://schemas.microsoft.com/office/powerpoint/2010/main" val="191769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48266" y="285250"/>
            <a:ext cx="9753600" cy="6015891"/>
          </a:xfrm>
        </p:spPr>
      </p:pic>
      <p:sp>
        <p:nvSpPr>
          <p:cNvPr id="5" name="TextBox 4"/>
          <p:cNvSpPr txBox="1"/>
          <p:nvPr/>
        </p:nvSpPr>
        <p:spPr>
          <a:xfrm>
            <a:off x="1512711" y="6276622"/>
            <a:ext cx="8669867" cy="369332"/>
          </a:xfrm>
          <a:prstGeom prst="rect">
            <a:avLst/>
          </a:prstGeom>
          <a:noFill/>
        </p:spPr>
        <p:txBody>
          <a:bodyPr wrap="square" rtlCol="0">
            <a:spAutoFit/>
          </a:bodyPr>
          <a:lstStyle/>
          <a:p>
            <a:r>
              <a:rPr lang="en-US" dirty="0" smtClean="0"/>
              <a:t>Percentage of unduplicated continuing education enrollment of total college enrollment.</a:t>
            </a:r>
            <a:endParaRPr lang="en-US" dirty="0"/>
          </a:p>
        </p:txBody>
      </p:sp>
      <p:sp>
        <p:nvSpPr>
          <p:cNvPr id="6" name="TextBox 5"/>
          <p:cNvSpPr txBox="1"/>
          <p:nvPr/>
        </p:nvSpPr>
        <p:spPr>
          <a:xfrm>
            <a:off x="2212622" y="4244622"/>
            <a:ext cx="609600" cy="369332"/>
          </a:xfrm>
          <a:prstGeom prst="rect">
            <a:avLst/>
          </a:prstGeom>
          <a:noFill/>
        </p:spPr>
        <p:txBody>
          <a:bodyPr wrap="square" rtlCol="0">
            <a:spAutoFit/>
          </a:bodyPr>
          <a:lstStyle/>
          <a:p>
            <a:r>
              <a:rPr lang="en-US" b="1" dirty="0" smtClean="0"/>
              <a:t>13%</a:t>
            </a:r>
            <a:endParaRPr lang="en-US" b="1" dirty="0"/>
          </a:p>
        </p:txBody>
      </p:sp>
      <p:sp>
        <p:nvSpPr>
          <p:cNvPr id="7" name="TextBox 6"/>
          <p:cNvSpPr txBox="1"/>
          <p:nvPr/>
        </p:nvSpPr>
        <p:spPr>
          <a:xfrm>
            <a:off x="3618089" y="3787422"/>
            <a:ext cx="609600" cy="369332"/>
          </a:xfrm>
          <a:prstGeom prst="rect">
            <a:avLst/>
          </a:prstGeom>
          <a:noFill/>
        </p:spPr>
        <p:txBody>
          <a:bodyPr wrap="square" rtlCol="0">
            <a:spAutoFit/>
          </a:bodyPr>
          <a:lstStyle/>
          <a:p>
            <a:r>
              <a:rPr lang="en-US" b="1" dirty="0" smtClean="0"/>
              <a:t>24%</a:t>
            </a:r>
            <a:endParaRPr lang="en-US" b="1" dirty="0"/>
          </a:p>
        </p:txBody>
      </p:sp>
      <p:sp>
        <p:nvSpPr>
          <p:cNvPr id="8" name="TextBox 7"/>
          <p:cNvSpPr txBox="1"/>
          <p:nvPr/>
        </p:nvSpPr>
        <p:spPr>
          <a:xfrm>
            <a:off x="5119511" y="3293195"/>
            <a:ext cx="609600" cy="369332"/>
          </a:xfrm>
          <a:prstGeom prst="rect">
            <a:avLst/>
          </a:prstGeom>
          <a:noFill/>
        </p:spPr>
        <p:txBody>
          <a:bodyPr wrap="square" rtlCol="0">
            <a:spAutoFit/>
          </a:bodyPr>
          <a:lstStyle/>
          <a:p>
            <a:r>
              <a:rPr lang="en-US" b="1" dirty="0" smtClean="0"/>
              <a:t>40%</a:t>
            </a:r>
            <a:endParaRPr lang="en-US" b="1" dirty="0"/>
          </a:p>
        </p:txBody>
      </p:sp>
      <p:sp>
        <p:nvSpPr>
          <p:cNvPr id="9" name="TextBox 8"/>
          <p:cNvSpPr txBox="1"/>
          <p:nvPr/>
        </p:nvSpPr>
        <p:spPr>
          <a:xfrm>
            <a:off x="6553199" y="2726938"/>
            <a:ext cx="609600" cy="369332"/>
          </a:xfrm>
          <a:prstGeom prst="rect">
            <a:avLst/>
          </a:prstGeom>
          <a:noFill/>
        </p:spPr>
        <p:txBody>
          <a:bodyPr wrap="square" rtlCol="0">
            <a:spAutoFit/>
          </a:bodyPr>
          <a:lstStyle/>
          <a:p>
            <a:r>
              <a:rPr lang="en-US" b="1" dirty="0" smtClean="0"/>
              <a:t>56%</a:t>
            </a:r>
            <a:endParaRPr lang="en-US" b="1" dirty="0"/>
          </a:p>
        </p:txBody>
      </p:sp>
      <p:sp>
        <p:nvSpPr>
          <p:cNvPr id="10" name="TextBox 9"/>
          <p:cNvSpPr txBox="1"/>
          <p:nvPr/>
        </p:nvSpPr>
        <p:spPr>
          <a:xfrm>
            <a:off x="9477022" y="1936044"/>
            <a:ext cx="609600" cy="369332"/>
          </a:xfrm>
          <a:prstGeom prst="rect">
            <a:avLst/>
          </a:prstGeom>
          <a:noFill/>
        </p:spPr>
        <p:txBody>
          <a:bodyPr wrap="square" rtlCol="0">
            <a:spAutoFit/>
          </a:bodyPr>
          <a:lstStyle/>
          <a:p>
            <a:r>
              <a:rPr lang="en-US" b="1" dirty="0" smtClean="0"/>
              <a:t>76%</a:t>
            </a:r>
            <a:endParaRPr lang="en-US" b="1" dirty="0"/>
          </a:p>
        </p:txBody>
      </p:sp>
    </p:spTree>
    <p:extLst>
      <p:ext uri="{BB962C8B-B14F-4D97-AF65-F5344CB8AC3E}">
        <p14:creationId xmlns:p14="http://schemas.microsoft.com/office/powerpoint/2010/main" val="2401819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888" y="220415"/>
            <a:ext cx="9030722" cy="6547274"/>
          </a:xfrm>
          <a:prstGeom prst="rect">
            <a:avLst/>
          </a:prstGeom>
        </p:spPr>
      </p:pic>
      <p:sp>
        <p:nvSpPr>
          <p:cNvPr id="3" name="TextBox 2"/>
          <p:cNvSpPr txBox="1"/>
          <p:nvPr/>
        </p:nvSpPr>
        <p:spPr>
          <a:xfrm>
            <a:off x="203200" y="666044"/>
            <a:ext cx="1499449" cy="5712178"/>
          </a:xfrm>
          <a:prstGeom prst="rect">
            <a:avLst/>
          </a:prstGeom>
          <a:noFill/>
        </p:spPr>
        <p:txBody>
          <a:bodyPr vert="wordArtVert" wrap="square" rtlCol="0">
            <a:spAutoFit/>
          </a:bodyPr>
          <a:lstStyle/>
          <a:p>
            <a:r>
              <a:rPr lang="en-US" sz="2400" b="1" dirty="0" smtClean="0">
                <a:solidFill>
                  <a:srgbClr val="92D050"/>
                </a:solidFill>
              </a:rPr>
              <a:t>KEY </a:t>
            </a:r>
          </a:p>
          <a:p>
            <a:r>
              <a:rPr lang="en-US" sz="2400" b="1" dirty="0" smtClean="0">
                <a:solidFill>
                  <a:srgbClr val="92D050"/>
                </a:solidFill>
              </a:rPr>
              <a:t>PERFORMANCE METRIC</a:t>
            </a:r>
            <a:endParaRPr lang="en-US" sz="2400" b="1" dirty="0">
              <a:solidFill>
                <a:srgbClr val="92D050"/>
              </a:solidFill>
            </a:endParaRPr>
          </a:p>
        </p:txBody>
      </p:sp>
    </p:spTree>
    <p:extLst>
      <p:ext uri="{BB962C8B-B14F-4D97-AF65-F5344CB8AC3E}">
        <p14:creationId xmlns:p14="http://schemas.microsoft.com/office/powerpoint/2010/main" val="246576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do continuing education divisions offer?</a:t>
            </a:r>
          </a:p>
        </p:txBody>
      </p:sp>
      <p:sp>
        <p:nvSpPr>
          <p:cNvPr id="4" name="Content Placeholder 3"/>
          <p:cNvSpPr>
            <a:spLocks noGrp="1"/>
          </p:cNvSpPr>
          <p:nvPr>
            <p:ph idx="1"/>
          </p:nvPr>
        </p:nvSpPr>
        <p:spPr>
          <a:xfrm>
            <a:off x="939801" y="1721380"/>
            <a:ext cx="10515600" cy="4351338"/>
          </a:xfrm>
        </p:spPr>
        <p:txBody>
          <a:bodyPr>
            <a:normAutofit/>
          </a:bodyPr>
          <a:lstStyle/>
          <a:p>
            <a:pPr marL="0" indent="0">
              <a:buNone/>
            </a:pPr>
            <a:r>
              <a:rPr lang="en-US" sz="3200" b="1" dirty="0" smtClean="0">
                <a:solidFill>
                  <a:srgbClr val="92D050"/>
                </a:solidFill>
              </a:rPr>
              <a:t>Credit vs Non-credit</a:t>
            </a:r>
          </a:p>
          <a:p>
            <a:pPr marL="0" indent="0">
              <a:buNone/>
            </a:pPr>
            <a:r>
              <a:rPr lang="en-US" dirty="0" smtClean="0"/>
              <a:t>Credit:  Courses that apply towards an Associate degree or certificate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2400" dirty="0" smtClean="0"/>
              <a:t>Non-credit courses typically have lower tuition and fees than credit classes.</a:t>
            </a:r>
          </a:p>
          <a:p>
            <a:pPr marL="0" indent="0">
              <a:buNone/>
            </a:pPr>
            <a:r>
              <a:rPr lang="en-US" dirty="0" smtClean="0"/>
              <a:t>Mission:  Lifelong learning, professional development, GED</a:t>
            </a:r>
          </a:p>
        </p:txBody>
      </p:sp>
      <p:sp>
        <p:nvSpPr>
          <p:cNvPr id="5" name="Rectangle 4"/>
          <p:cNvSpPr/>
          <p:nvPr/>
        </p:nvSpPr>
        <p:spPr>
          <a:xfrm>
            <a:off x="939801" y="3037259"/>
            <a:ext cx="6096000" cy="1477328"/>
          </a:xfrm>
          <a:prstGeom prst="rect">
            <a:avLst/>
          </a:prstGeom>
        </p:spPr>
        <p:txBody>
          <a:bodyPr>
            <a:spAutoFit/>
          </a:bodyPr>
          <a:lstStyle/>
          <a:p>
            <a:r>
              <a:rPr lang="en-US" b="1" dirty="0">
                <a:solidFill>
                  <a:srgbClr val="000000"/>
                </a:solidFill>
                <a:latin typeface="Helvetica" panose="020B0604020202020204" pitchFamily="34" charset="0"/>
              </a:rPr>
              <a:t>Noncredit </a:t>
            </a:r>
            <a:r>
              <a:rPr lang="en-US" b="1" dirty="0" smtClean="0">
                <a:solidFill>
                  <a:srgbClr val="000000"/>
                </a:solidFill>
                <a:latin typeface="Helvetica" panose="020B0604020202020204" pitchFamily="34" charset="0"/>
              </a:rPr>
              <a:t>Students</a:t>
            </a:r>
            <a:r>
              <a:rPr lang="en-US" dirty="0">
                <a:solidFill>
                  <a:srgbClr val="000000"/>
                </a:solidFill>
                <a:latin typeface="Helvetica" panose="020B0604020202020204" pitchFamily="34" charset="0"/>
              </a:rPr>
              <a:t> are taking courses for personal or professional interest. These courses do not offer college credit, but in some cases </a:t>
            </a:r>
            <a:r>
              <a:rPr lang="en-US" dirty="0" smtClean="0">
                <a:solidFill>
                  <a:srgbClr val="000000"/>
                </a:solidFill>
                <a:latin typeface="Helvetica" panose="020B0604020202020204" pitchFamily="34" charset="0"/>
              </a:rPr>
              <a:t>students </a:t>
            </a:r>
            <a:r>
              <a:rPr lang="en-US" dirty="0">
                <a:solidFill>
                  <a:srgbClr val="000000"/>
                </a:solidFill>
                <a:latin typeface="Helvetica" panose="020B0604020202020204" pitchFamily="34" charset="0"/>
              </a:rPr>
              <a:t>can earn continuing education units, certification or other evidence of class completion to meet personal or professional requirements.</a:t>
            </a:r>
            <a:endParaRPr lang="en-US" dirty="0"/>
          </a:p>
        </p:txBody>
      </p:sp>
    </p:spTree>
    <p:extLst>
      <p:ext uri="{BB962C8B-B14F-4D97-AF65-F5344CB8AC3E}">
        <p14:creationId xmlns:p14="http://schemas.microsoft.com/office/powerpoint/2010/main" val="53828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types of programs do continuing education divisions offer?</a:t>
            </a:r>
            <a:endParaRPr lang="en-US" dirty="0"/>
          </a:p>
        </p:txBody>
      </p:sp>
      <p:sp>
        <p:nvSpPr>
          <p:cNvPr id="3" name="Content Placeholder 2"/>
          <p:cNvSpPr>
            <a:spLocks noGrp="1"/>
          </p:cNvSpPr>
          <p:nvPr>
            <p:ph idx="1"/>
          </p:nvPr>
        </p:nvSpPr>
        <p:spPr>
          <a:xfrm>
            <a:off x="838200" y="1975557"/>
            <a:ext cx="3508022" cy="4743274"/>
          </a:xfrm>
        </p:spPr>
        <p:txBody>
          <a:bodyPr>
            <a:normAutofit/>
          </a:bodyPr>
          <a:lstStyle/>
          <a:p>
            <a:r>
              <a:rPr lang="en-US" dirty="0" smtClean="0"/>
              <a:t>Life and Leisure:  Refers to courses taken for personal enrichment.</a:t>
            </a:r>
          </a:p>
          <a:p>
            <a:r>
              <a:rPr lang="en-US" dirty="0" smtClean="0"/>
              <a:t>Other specialized courses:  Drivers’ Ed., Sports camps, programs for children</a:t>
            </a:r>
          </a:p>
          <a:p>
            <a:endParaRPr lang="en-US" dirty="0"/>
          </a:p>
          <a:p>
            <a:endParaRPr lang="en-US" dirty="0"/>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522" y="1885244"/>
            <a:ext cx="7534478" cy="4972756"/>
          </a:xfrm>
          <a:prstGeom prst="rect">
            <a:avLst/>
          </a:prstGeom>
        </p:spPr>
      </p:pic>
    </p:spTree>
    <p:extLst>
      <p:ext uri="{BB962C8B-B14F-4D97-AF65-F5344CB8AC3E}">
        <p14:creationId xmlns:p14="http://schemas.microsoft.com/office/powerpoint/2010/main" val="3110724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Workforce Training</a:t>
            </a:r>
            <a:endParaRPr lang="en-US" dirty="0"/>
          </a:p>
        </p:txBody>
      </p:sp>
      <p:sp>
        <p:nvSpPr>
          <p:cNvPr id="3" name="Content Placeholder 2"/>
          <p:cNvSpPr>
            <a:spLocks noGrp="1"/>
          </p:cNvSpPr>
          <p:nvPr>
            <p:ph sz="half" idx="1"/>
          </p:nvPr>
        </p:nvSpPr>
        <p:spPr>
          <a:xfrm>
            <a:off x="838200" y="1825625"/>
            <a:ext cx="3530600" cy="4351338"/>
          </a:xfrm>
        </p:spPr>
        <p:txBody>
          <a:bodyPr>
            <a:normAutofit/>
          </a:bodyPr>
          <a:lstStyle/>
          <a:p>
            <a:r>
              <a:rPr lang="en-US" dirty="0"/>
              <a:t>Refers to courses that provide individuals with soft skills and/or technical skill-sets for the workplace.  (Career Technical Education-CTE usually refers to credit courses.)</a:t>
            </a:r>
          </a:p>
          <a:p>
            <a:endParaRPr lang="en-US" dirty="0"/>
          </a:p>
          <a:p>
            <a:endParaRPr lang="en-US" dirty="0"/>
          </a:p>
          <a:p>
            <a:endParaRPr lang="en-US" dirty="0"/>
          </a:p>
          <a:p>
            <a:pPr marL="0" indent="0">
              <a:buNone/>
            </a:pPr>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31467" y="1024731"/>
            <a:ext cx="4432829" cy="5351550"/>
          </a:xfrm>
        </p:spPr>
      </p:pic>
    </p:spTree>
    <p:extLst>
      <p:ext uri="{BB962C8B-B14F-4D97-AF65-F5344CB8AC3E}">
        <p14:creationId xmlns:p14="http://schemas.microsoft.com/office/powerpoint/2010/main" val="407406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Adult Basic Education - ABE</a:t>
            </a:r>
            <a:endParaRPr lang="en-US" dirty="0"/>
          </a:p>
        </p:txBody>
      </p:sp>
      <p:sp>
        <p:nvSpPr>
          <p:cNvPr id="3" name="Content Placeholder 2"/>
          <p:cNvSpPr>
            <a:spLocks noGrp="1"/>
          </p:cNvSpPr>
          <p:nvPr>
            <p:ph sz="half" idx="1"/>
          </p:nvPr>
        </p:nvSpPr>
        <p:spPr>
          <a:xfrm>
            <a:off x="838200" y="1825625"/>
            <a:ext cx="3530600" cy="4351338"/>
          </a:xfrm>
        </p:spPr>
        <p:txBody>
          <a:bodyPr>
            <a:normAutofit/>
          </a:bodyPr>
          <a:lstStyle/>
          <a:p>
            <a:r>
              <a:rPr lang="en-US" dirty="0"/>
              <a:t>Refers to GED and other high school equivalency programs, including English as a Second Language and other basic education courses.</a:t>
            </a:r>
            <a:r>
              <a:rPr lang="en-US" dirty="0" smtClean="0"/>
              <a:t>)</a:t>
            </a:r>
            <a:endParaRPr lang="en-US" dirty="0"/>
          </a:p>
          <a:p>
            <a:endParaRPr lang="en-US" dirty="0"/>
          </a:p>
          <a:p>
            <a:endParaRPr lang="en-US" dirty="0"/>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5625"/>
            <a:ext cx="6096000" cy="3429000"/>
          </a:xfrm>
          <a:prstGeom prst="rect">
            <a:avLst/>
          </a:prstGeom>
        </p:spPr>
      </p:pic>
    </p:spTree>
    <p:extLst>
      <p:ext uri="{BB962C8B-B14F-4D97-AF65-F5344CB8AC3E}">
        <p14:creationId xmlns:p14="http://schemas.microsoft.com/office/powerpoint/2010/main" val="392764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66" y="680158"/>
            <a:ext cx="3002844" cy="461665"/>
          </a:xfrm>
          <a:prstGeom prst="rect">
            <a:avLst/>
          </a:prstGeom>
          <a:noFill/>
        </p:spPr>
        <p:txBody>
          <a:bodyPr wrap="square" rtlCol="0">
            <a:spAutoFit/>
          </a:bodyPr>
          <a:lstStyle/>
          <a:p>
            <a:r>
              <a:rPr lang="en-US" sz="2400" dirty="0" smtClean="0">
                <a:solidFill>
                  <a:schemeClr val="accent1">
                    <a:lumMod val="75000"/>
                  </a:schemeClr>
                </a:solidFill>
                <a:latin typeface="Montserrat Semi"/>
              </a:rPr>
              <a:t>Session Agenda</a:t>
            </a:r>
            <a:endParaRPr lang="en-US" sz="2400" dirty="0">
              <a:solidFill>
                <a:schemeClr val="accent1">
                  <a:lumMod val="75000"/>
                </a:schemeClr>
              </a:solidFill>
              <a:latin typeface="Montserrat Semi"/>
            </a:endParaRPr>
          </a:p>
        </p:txBody>
      </p:sp>
      <p:sp>
        <p:nvSpPr>
          <p:cNvPr id="5" name="TextBox 4"/>
          <p:cNvSpPr txBox="1"/>
          <p:nvPr/>
        </p:nvSpPr>
        <p:spPr>
          <a:xfrm>
            <a:off x="417689" y="1467556"/>
            <a:ext cx="2765778"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Who are the “adult learners” in continuing education classes?</a:t>
            </a:r>
          </a:p>
          <a:p>
            <a:pPr marL="285750" indent="-285750">
              <a:buFont typeface="Wingdings" panose="05000000000000000000" pitchFamily="2" charset="2"/>
              <a:buChar char="Ø"/>
            </a:pPr>
            <a:r>
              <a:rPr lang="en-US" dirty="0" smtClean="0"/>
              <a:t>Why benchmark continuing education?</a:t>
            </a:r>
          </a:p>
          <a:p>
            <a:pPr marL="285750" indent="-285750">
              <a:buFont typeface="Wingdings" panose="05000000000000000000" pitchFamily="2" charset="2"/>
              <a:buChar char="Ø"/>
            </a:pPr>
            <a:r>
              <a:rPr lang="en-US" dirty="0" smtClean="0"/>
              <a:t>Share data from NCCBP-non-credit module</a:t>
            </a:r>
            <a:endParaRPr lang="en-US" dirty="0" smtClean="0"/>
          </a:p>
          <a:p>
            <a:pPr marL="285750" indent="-285750">
              <a:buFont typeface="Wingdings" panose="05000000000000000000" pitchFamily="2" charset="2"/>
              <a:buChar char="Ø"/>
            </a:pPr>
            <a:r>
              <a:rPr lang="en-US" dirty="0" smtClean="0"/>
              <a:t>What do continuing education divisions offer?</a:t>
            </a:r>
            <a:endParaRPr lang="en-US" dirty="0" smtClean="0"/>
          </a:p>
          <a:p>
            <a:pPr marL="285750" indent="-285750">
              <a:buFont typeface="Wingdings" panose="05000000000000000000" pitchFamily="2" charset="2"/>
              <a:buChar char="Ø"/>
            </a:pPr>
            <a:r>
              <a:rPr lang="en-US" dirty="0" smtClean="0"/>
              <a:t>Are these programs successful?</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357" y="680158"/>
            <a:ext cx="8103118" cy="4378704"/>
          </a:xfrm>
          <a:prstGeom prst="rect">
            <a:avLst/>
          </a:prstGeom>
        </p:spPr>
      </p:pic>
    </p:spTree>
    <p:extLst>
      <p:ext uri="{BB962C8B-B14F-4D97-AF65-F5344CB8AC3E}">
        <p14:creationId xmlns:p14="http://schemas.microsoft.com/office/powerpoint/2010/main" val="3753675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Contract Training</a:t>
            </a:r>
            <a:endParaRPr lang="en-US" dirty="0"/>
          </a:p>
        </p:txBody>
      </p:sp>
      <p:sp>
        <p:nvSpPr>
          <p:cNvPr id="3" name="Content Placeholder 2"/>
          <p:cNvSpPr>
            <a:spLocks noGrp="1"/>
          </p:cNvSpPr>
          <p:nvPr>
            <p:ph sz="half" idx="1"/>
          </p:nvPr>
        </p:nvSpPr>
        <p:spPr>
          <a:xfrm>
            <a:off x="838200" y="1825625"/>
            <a:ext cx="3530600" cy="4351338"/>
          </a:xfrm>
        </p:spPr>
        <p:txBody>
          <a:bodyPr>
            <a:normAutofit/>
          </a:bodyPr>
          <a:lstStyle/>
          <a:p>
            <a:r>
              <a:rPr lang="en-US" dirty="0"/>
              <a:t>Refers </a:t>
            </a:r>
            <a:r>
              <a:rPr lang="en-US" dirty="0" smtClean="0"/>
              <a:t>to courses commissioned by a local business or industry for their employees. </a:t>
            </a:r>
            <a:endParaRPr lang="en-US" dirty="0"/>
          </a:p>
          <a:p>
            <a:endParaRPr lang="en-US" dirty="0"/>
          </a:p>
          <a:p>
            <a:endParaRPr lang="en-US" dirty="0"/>
          </a:p>
          <a:p>
            <a:endParaRPr lang="en-US"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383" y="1524000"/>
            <a:ext cx="6191705" cy="4131028"/>
          </a:xfrm>
          <a:prstGeom prst="rect">
            <a:avLst/>
          </a:prstGeom>
        </p:spPr>
      </p:pic>
    </p:spTree>
    <p:extLst>
      <p:ext uri="{BB962C8B-B14F-4D97-AF65-F5344CB8AC3E}">
        <p14:creationId xmlns:p14="http://schemas.microsoft.com/office/powerpoint/2010/main" val="1589550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37" y="135467"/>
            <a:ext cx="10058400" cy="6202680"/>
          </a:xfrm>
          <a:prstGeom prst="rect">
            <a:avLst/>
          </a:prstGeom>
        </p:spPr>
      </p:pic>
      <p:sp>
        <p:nvSpPr>
          <p:cNvPr id="4" name="TextBox 3"/>
          <p:cNvSpPr txBox="1"/>
          <p:nvPr/>
        </p:nvSpPr>
        <p:spPr>
          <a:xfrm>
            <a:off x="1286933" y="6107289"/>
            <a:ext cx="9019823" cy="369332"/>
          </a:xfrm>
          <a:prstGeom prst="rect">
            <a:avLst/>
          </a:prstGeom>
          <a:noFill/>
        </p:spPr>
        <p:txBody>
          <a:bodyPr wrap="square" rtlCol="0">
            <a:spAutoFit/>
          </a:bodyPr>
          <a:lstStyle/>
          <a:p>
            <a:r>
              <a:rPr lang="en-US" dirty="0" smtClean="0"/>
              <a:t>Percentage of unduplicated program enrollment of total college enrollment.</a:t>
            </a:r>
            <a:endParaRPr lang="en-US" dirty="0"/>
          </a:p>
        </p:txBody>
      </p:sp>
      <p:sp>
        <p:nvSpPr>
          <p:cNvPr id="5" name="TextBox 4"/>
          <p:cNvSpPr txBox="1"/>
          <p:nvPr/>
        </p:nvSpPr>
        <p:spPr>
          <a:xfrm>
            <a:off x="4301066" y="1682045"/>
            <a:ext cx="699912" cy="369332"/>
          </a:xfrm>
          <a:prstGeom prst="rect">
            <a:avLst/>
          </a:prstGeom>
          <a:noFill/>
        </p:spPr>
        <p:txBody>
          <a:bodyPr wrap="square" rtlCol="0">
            <a:spAutoFit/>
          </a:bodyPr>
          <a:lstStyle/>
          <a:p>
            <a:r>
              <a:rPr lang="en-US" b="1" dirty="0" smtClean="0"/>
              <a:t>10%</a:t>
            </a:r>
            <a:endParaRPr lang="en-US" b="1" dirty="0"/>
          </a:p>
        </p:txBody>
      </p:sp>
      <p:sp>
        <p:nvSpPr>
          <p:cNvPr id="6" name="TextBox 5"/>
          <p:cNvSpPr txBox="1"/>
          <p:nvPr/>
        </p:nvSpPr>
        <p:spPr>
          <a:xfrm>
            <a:off x="4882444" y="3052141"/>
            <a:ext cx="699912" cy="369332"/>
          </a:xfrm>
          <a:prstGeom prst="rect">
            <a:avLst/>
          </a:prstGeom>
          <a:noFill/>
        </p:spPr>
        <p:txBody>
          <a:bodyPr wrap="square" rtlCol="0">
            <a:spAutoFit/>
          </a:bodyPr>
          <a:lstStyle/>
          <a:p>
            <a:r>
              <a:rPr lang="en-US" b="1" dirty="0" smtClean="0"/>
              <a:t>18%</a:t>
            </a:r>
            <a:endParaRPr lang="en-US" b="1" dirty="0"/>
          </a:p>
        </p:txBody>
      </p:sp>
      <p:sp>
        <p:nvSpPr>
          <p:cNvPr id="7" name="TextBox 6"/>
          <p:cNvSpPr txBox="1"/>
          <p:nvPr/>
        </p:nvSpPr>
        <p:spPr>
          <a:xfrm>
            <a:off x="4058353" y="4367861"/>
            <a:ext cx="699912" cy="369332"/>
          </a:xfrm>
          <a:prstGeom prst="rect">
            <a:avLst/>
          </a:prstGeom>
          <a:noFill/>
        </p:spPr>
        <p:txBody>
          <a:bodyPr wrap="square" rtlCol="0">
            <a:spAutoFit/>
          </a:bodyPr>
          <a:lstStyle/>
          <a:p>
            <a:r>
              <a:rPr lang="en-US" b="1" dirty="0" smtClean="0"/>
              <a:t>6%</a:t>
            </a:r>
            <a:endParaRPr lang="en-US" b="1" dirty="0"/>
          </a:p>
        </p:txBody>
      </p:sp>
      <p:sp>
        <p:nvSpPr>
          <p:cNvPr id="8" name="TextBox 7"/>
          <p:cNvSpPr txBox="1"/>
          <p:nvPr/>
        </p:nvSpPr>
        <p:spPr>
          <a:xfrm>
            <a:off x="4715932" y="5599483"/>
            <a:ext cx="1032935" cy="369332"/>
          </a:xfrm>
          <a:prstGeom prst="rect">
            <a:avLst/>
          </a:prstGeom>
          <a:solidFill>
            <a:schemeClr val="bg1"/>
          </a:solidFill>
        </p:spPr>
        <p:txBody>
          <a:bodyPr wrap="square" rtlCol="0">
            <a:spAutoFit/>
          </a:bodyPr>
          <a:lstStyle/>
          <a:p>
            <a:r>
              <a:rPr lang="en-US" b="1" dirty="0" smtClean="0"/>
              <a:t>XYZ</a:t>
            </a:r>
            <a:endParaRPr lang="en-US" b="1" dirty="0"/>
          </a:p>
        </p:txBody>
      </p:sp>
      <p:cxnSp>
        <p:nvCxnSpPr>
          <p:cNvPr id="10" name="Straight Connector 9"/>
          <p:cNvCxnSpPr/>
          <p:nvPr/>
        </p:nvCxnSpPr>
        <p:spPr>
          <a:xfrm flipV="1">
            <a:off x="3589867" y="4899378"/>
            <a:ext cx="7089422" cy="564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839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27" y="0"/>
            <a:ext cx="10482496" cy="6464206"/>
          </a:xfrm>
          <a:prstGeom prst="rect">
            <a:avLst/>
          </a:prstGeom>
        </p:spPr>
      </p:pic>
      <p:sp>
        <p:nvSpPr>
          <p:cNvPr id="4" name="TextBox 3"/>
          <p:cNvSpPr txBox="1"/>
          <p:nvPr/>
        </p:nvSpPr>
        <p:spPr>
          <a:xfrm>
            <a:off x="1885244" y="6423378"/>
            <a:ext cx="9053689" cy="369332"/>
          </a:xfrm>
          <a:prstGeom prst="rect">
            <a:avLst/>
          </a:prstGeom>
          <a:noFill/>
        </p:spPr>
        <p:txBody>
          <a:bodyPr wrap="square" rtlCol="0">
            <a:spAutoFit/>
          </a:bodyPr>
          <a:lstStyle/>
          <a:p>
            <a:r>
              <a:rPr lang="en-US" dirty="0" smtClean="0"/>
              <a:t>Percentage of courses cancelled of courses offered by program.</a:t>
            </a:r>
            <a:endParaRPr lang="en-US" dirty="0"/>
          </a:p>
        </p:txBody>
      </p:sp>
      <p:sp>
        <p:nvSpPr>
          <p:cNvPr id="5" name="TextBox 4"/>
          <p:cNvSpPr txBox="1"/>
          <p:nvPr/>
        </p:nvSpPr>
        <p:spPr>
          <a:xfrm>
            <a:off x="7055554" y="1625601"/>
            <a:ext cx="699912" cy="369332"/>
          </a:xfrm>
          <a:prstGeom prst="rect">
            <a:avLst/>
          </a:prstGeom>
          <a:noFill/>
        </p:spPr>
        <p:txBody>
          <a:bodyPr wrap="square" rtlCol="0">
            <a:spAutoFit/>
          </a:bodyPr>
          <a:lstStyle/>
          <a:p>
            <a:r>
              <a:rPr lang="en-US" b="1" dirty="0" smtClean="0"/>
              <a:t>24%</a:t>
            </a:r>
            <a:endParaRPr lang="en-US" b="1" dirty="0"/>
          </a:p>
        </p:txBody>
      </p:sp>
      <p:sp>
        <p:nvSpPr>
          <p:cNvPr id="6" name="TextBox 5"/>
          <p:cNvSpPr txBox="1"/>
          <p:nvPr/>
        </p:nvSpPr>
        <p:spPr>
          <a:xfrm>
            <a:off x="6412088" y="3027023"/>
            <a:ext cx="699912" cy="369332"/>
          </a:xfrm>
          <a:prstGeom prst="rect">
            <a:avLst/>
          </a:prstGeom>
          <a:noFill/>
        </p:spPr>
        <p:txBody>
          <a:bodyPr wrap="square" rtlCol="0">
            <a:spAutoFit/>
          </a:bodyPr>
          <a:lstStyle/>
          <a:p>
            <a:r>
              <a:rPr lang="en-US" b="1" dirty="0" smtClean="0"/>
              <a:t>20%</a:t>
            </a:r>
            <a:endParaRPr lang="en-US" b="1" dirty="0"/>
          </a:p>
        </p:txBody>
      </p:sp>
      <p:sp>
        <p:nvSpPr>
          <p:cNvPr id="7" name="TextBox 6"/>
          <p:cNvSpPr txBox="1"/>
          <p:nvPr/>
        </p:nvSpPr>
        <p:spPr>
          <a:xfrm>
            <a:off x="4063999" y="4355869"/>
            <a:ext cx="699912" cy="369332"/>
          </a:xfrm>
          <a:prstGeom prst="rect">
            <a:avLst/>
          </a:prstGeom>
          <a:noFill/>
        </p:spPr>
        <p:txBody>
          <a:bodyPr wrap="square" rtlCol="0">
            <a:spAutoFit/>
          </a:bodyPr>
          <a:lstStyle/>
          <a:p>
            <a:r>
              <a:rPr lang="en-US" b="1" dirty="0" smtClean="0"/>
              <a:t>4%</a:t>
            </a:r>
            <a:endParaRPr lang="en-US" b="1" dirty="0"/>
          </a:p>
        </p:txBody>
      </p:sp>
      <p:sp>
        <p:nvSpPr>
          <p:cNvPr id="8" name="TextBox 7"/>
          <p:cNvSpPr txBox="1"/>
          <p:nvPr/>
        </p:nvSpPr>
        <p:spPr>
          <a:xfrm>
            <a:off x="4682065" y="5725542"/>
            <a:ext cx="1244602" cy="369332"/>
          </a:xfrm>
          <a:prstGeom prst="rect">
            <a:avLst/>
          </a:prstGeom>
          <a:solidFill>
            <a:schemeClr val="bg1"/>
          </a:solidFill>
        </p:spPr>
        <p:txBody>
          <a:bodyPr wrap="square" rtlCol="0">
            <a:spAutoFit/>
          </a:bodyPr>
          <a:lstStyle/>
          <a:p>
            <a:r>
              <a:rPr lang="en-US" b="1" dirty="0" smtClean="0"/>
              <a:t>XYZ</a:t>
            </a:r>
            <a:endParaRPr lang="en-US" b="1" dirty="0"/>
          </a:p>
        </p:txBody>
      </p:sp>
      <p:cxnSp>
        <p:nvCxnSpPr>
          <p:cNvPr id="10" name="Straight Connector 9"/>
          <p:cNvCxnSpPr/>
          <p:nvPr/>
        </p:nvCxnSpPr>
        <p:spPr>
          <a:xfrm flipV="1">
            <a:off x="3510844" y="4989689"/>
            <a:ext cx="7315200" cy="451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61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87" y="62564"/>
            <a:ext cx="10077621" cy="6214533"/>
          </a:xfrm>
          <a:prstGeom prst="rect">
            <a:avLst/>
          </a:prstGeom>
        </p:spPr>
      </p:pic>
      <p:sp>
        <p:nvSpPr>
          <p:cNvPr id="3" name="TextBox 2"/>
          <p:cNvSpPr txBox="1"/>
          <p:nvPr/>
        </p:nvSpPr>
        <p:spPr>
          <a:xfrm>
            <a:off x="4885265" y="5601365"/>
            <a:ext cx="1244602" cy="369332"/>
          </a:xfrm>
          <a:prstGeom prst="rect">
            <a:avLst/>
          </a:prstGeom>
          <a:solidFill>
            <a:schemeClr val="bg1"/>
          </a:solidFill>
        </p:spPr>
        <p:txBody>
          <a:bodyPr wrap="square" rtlCol="0">
            <a:spAutoFit/>
          </a:bodyPr>
          <a:lstStyle/>
          <a:p>
            <a:r>
              <a:rPr lang="en-US" b="1" dirty="0" smtClean="0"/>
              <a:t>XYZ</a:t>
            </a:r>
            <a:endParaRPr lang="en-US" b="1" dirty="0"/>
          </a:p>
        </p:txBody>
      </p:sp>
      <p:cxnSp>
        <p:nvCxnSpPr>
          <p:cNvPr id="5" name="Straight Connector 4"/>
          <p:cNvCxnSpPr/>
          <p:nvPr/>
        </p:nvCxnSpPr>
        <p:spPr>
          <a:xfrm flipV="1">
            <a:off x="3781778" y="4865511"/>
            <a:ext cx="6750755" cy="5644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65243" y="1409469"/>
            <a:ext cx="699912" cy="369332"/>
          </a:xfrm>
          <a:prstGeom prst="rect">
            <a:avLst/>
          </a:prstGeom>
          <a:noFill/>
        </p:spPr>
        <p:txBody>
          <a:bodyPr wrap="square" rtlCol="0">
            <a:spAutoFit/>
          </a:bodyPr>
          <a:lstStyle/>
          <a:p>
            <a:r>
              <a:rPr lang="en-US" b="1" dirty="0" smtClean="0"/>
              <a:t>22%</a:t>
            </a:r>
            <a:endParaRPr lang="en-US" b="1" dirty="0"/>
          </a:p>
        </p:txBody>
      </p:sp>
      <p:sp>
        <p:nvSpPr>
          <p:cNvPr id="7" name="TextBox 6"/>
          <p:cNvSpPr txBox="1"/>
          <p:nvPr/>
        </p:nvSpPr>
        <p:spPr>
          <a:xfrm>
            <a:off x="7811910" y="4344580"/>
            <a:ext cx="699912" cy="369332"/>
          </a:xfrm>
          <a:prstGeom prst="rect">
            <a:avLst/>
          </a:prstGeom>
          <a:noFill/>
        </p:spPr>
        <p:txBody>
          <a:bodyPr wrap="square" rtlCol="0">
            <a:spAutoFit/>
          </a:bodyPr>
          <a:lstStyle/>
          <a:p>
            <a:r>
              <a:rPr lang="en-US" b="1" dirty="0" smtClean="0"/>
              <a:t>29%</a:t>
            </a:r>
            <a:endParaRPr lang="en-US" b="1" dirty="0"/>
          </a:p>
        </p:txBody>
      </p:sp>
      <p:sp>
        <p:nvSpPr>
          <p:cNvPr id="8" name="TextBox 7"/>
          <p:cNvSpPr txBox="1"/>
          <p:nvPr/>
        </p:nvSpPr>
        <p:spPr>
          <a:xfrm>
            <a:off x="6965243" y="2391603"/>
            <a:ext cx="699912" cy="369332"/>
          </a:xfrm>
          <a:prstGeom prst="rect">
            <a:avLst/>
          </a:prstGeom>
          <a:noFill/>
        </p:spPr>
        <p:txBody>
          <a:bodyPr wrap="square" rtlCol="0">
            <a:spAutoFit/>
          </a:bodyPr>
          <a:lstStyle/>
          <a:p>
            <a:r>
              <a:rPr lang="en-US" b="1" dirty="0" smtClean="0"/>
              <a:t>23%</a:t>
            </a:r>
            <a:endParaRPr lang="en-US" b="1" dirty="0"/>
          </a:p>
        </p:txBody>
      </p:sp>
      <p:sp>
        <p:nvSpPr>
          <p:cNvPr id="9" name="TextBox 8"/>
          <p:cNvSpPr txBox="1"/>
          <p:nvPr/>
        </p:nvSpPr>
        <p:spPr>
          <a:xfrm>
            <a:off x="8737599" y="3443891"/>
            <a:ext cx="699912" cy="369332"/>
          </a:xfrm>
          <a:prstGeom prst="rect">
            <a:avLst/>
          </a:prstGeom>
          <a:noFill/>
        </p:spPr>
        <p:txBody>
          <a:bodyPr wrap="square" rtlCol="0">
            <a:spAutoFit/>
          </a:bodyPr>
          <a:lstStyle/>
          <a:p>
            <a:r>
              <a:rPr lang="en-US" b="1" dirty="0" smtClean="0"/>
              <a:t>35%</a:t>
            </a:r>
            <a:endParaRPr lang="en-US" b="1" dirty="0"/>
          </a:p>
        </p:txBody>
      </p:sp>
      <p:sp>
        <p:nvSpPr>
          <p:cNvPr id="10" name="TextBox 9"/>
          <p:cNvSpPr txBox="1"/>
          <p:nvPr/>
        </p:nvSpPr>
        <p:spPr>
          <a:xfrm>
            <a:off x="2731911" y="6212416"/>
            <a:ext cx="7236177" cy="369332"/>
          </a:xfrm>
          <a:prstGeom prst="rect">
            <a:avLst/>
          </a:prstGeom>
          <a:noFill/>
        </p:spPr>
        <p:txBody>
          <a:bodyPr wrap="square" rtlCol="0">
            <a:spAutoFit/>
          </a:bodyPr>
          <a:lstStyle/>
          <a:p>
            <a:r>
              <a:rPr lang="en-US" dirty="0" smtClean="0"/>
              <a:t>Percentage of returning students of total enrolled CE students.</a:t>
            </a:r>
            <a:endParaRPr lang="en-US" dirty="0"/>
          </a:p>
        </p:txBody>
      </p:sp>
    </p:spTree>
    <p:extLst>
      <p:ext uri="{BB962C8B-B14F-4D97-AF65-F5344CB8AC3E}">
        <p14:creationId xmlns:p14="http://schemas.microsoft.com/office/powerpoint/2010/main" val="1602317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59" y="0"/>
            <a:ext cx="11121081" cy="6858000"/>
          </a:xfrm>
          <a:prstGeom prst="rect">
            <a:avLst/>
          </a:prstGeom>
        </p:spPr>
      </p:pic>
      <p:sp>
        <p:nvSpPr>
          <p:cNvPr id="3" name="TextBox 2"/>
          <p:cNvSpPr txBox="1"/>
          <p:nvPr/>
        </p:nvSpPr>
        <p:spPr>
          <a:xfrm>
            <a:off x="4952999" y="6086787"/>
            <a:ext cx="1244602" cy="369332"/>
          </a:xfrm>
          <a:prstGeom prst="rect">
            <a:avLst/>
          </a:prstGeom>
          <a:solidFill>
            <a:schemeClr val="bg1"/>
          </a:solidFill>
        </p:spPr>
        <p:txBody>
          <a:bodyPr wrap="square" rtlCol="0">
            <a:spAutoFit/>
          </a:bodyPr>
          <a:lstStyle/>
          <a:p>
            <a:r>
              <a:rPr lang="en-US" b="1" dirty="0" smtClean="0"/>
              <a:t>XYZ</a:t>
            </a:r>
            <a:endParaRPr lang="en-US" b="1" dirty="0"/>
          </a:p>
        </p:txBody>
      </p:sp>
      <p:cxnSp>
        <p:nvCxnSpPr>
          <p:cNvPr id="5" name="Straight Connector 4"/>
          <p:cNvCxnSpPr/>
          <p:nvPr/>
        </p:nvCxnSpPr>
        <p:spPr>
          <a:xfrm flipV="1">
            <a:off x="3646311" y="5339644"/>
            <a:ext cx="7699022" cy="11289"/>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74443" y="1496472"/>
            <a:ext cx="699912" cy="369332"/>
          </a:xfrm>
          <a:prstGeom prst="rect">
            <a:avLst/>
          </a:prstGeom>
          <a:noFill/>
        </p:spPr>
        <p:txBody>
          <a:bodyPr wrap="square" rtlCol="0">
            <a:spAutoFit/>
          </a:bodyPr>
          <a:lstStyle/>
          <a:p>
            <a:r>
              <a:rPr lang="en-US" b="1" dirty="0" smtClean="0"/>
              <a:t>5%</a:t>
            </a:r>
            <a:endParaRPr lang="en-US" b="1" dirty="0"/>
          </a:p>
        </p:txBody>
      </p:sp>
      <p:sp>
        <p:nvSpPr>
          <p:cNvPr id="7" name="TextBox 6"/>
          <p:cNvSpPr txBox="1"/>
          <p:nvPr/>
        </p:nvSpPr>
        <p:spPr>
          <a:xfrm>
            <a:off x="4622797" y="4812030"/>
            <a:ext cx="699912" cy="369332"/>
          </a:xfrm>
          <a:prstGeom prst="rect">
            <a:avLst/>
          </a:prstGeom>
          <a:noFill/>
        </p:spPr>
        <p:txBody>
          <a:bodyPr wrap="square" rtlCol="0">
            <a:spAutoFit/>
          </a:bodyPr>
          <a:lstStyle/>
          <a:p>
            <a:r>
              <a:rPr lang="en-US" b="1" dirty="0" smtClean="0"/>
              <a:t>6%</a:t>
            </a:r>
            <a:endParaRPr lang="en-US" b="1" dirty="0"/>
          </a:p>
        </p:txBody>
      </p:sp>
      <p:sp>
        <p:nvSpPr>
          <p:cNvPr id="8" name="TextBox 7"/>
          <p:cNvSpPr txBox="1"/>
          <p:nvPr/>
        </p:nvSpPr>
        <p:spPr>
          <a:xfrm>
            <a:off x="4603043" y="3706844"/>
            <a:ext cx="699912" cy="369332"/>
          </a:xfrm>
          <a:prstGeom prst="rect">
            <a:avLst/>
          </a:prstGeom>
          <a:noFill/>
        </p:spPr>
        <p:txBody>
          <a:bodyPr wrap="square" rtlCol="0">
            <a:spAutoFit/>
          </a:bodyPr>
          <a:lstStyle/>
          <a:p>
            <a:r>
              <a:rPr lang="en-US" b="1" dirty="0" smtClean="0"/>
              <a:t>6%</a:t>
            </a:r>
            <a:endParaRPr lang="en-US" b="1" dirty="0"/>
          </a:p>
        </p:txBody>
      </p:sp>
      <p:sp>
        <p:nvSpPr>
          <p:cNvPr id="9" name="TextBox 8"/>
          <p:cNvSpPr txBox="1"/>
          <p:nvPr/>
        </p:nvSpPr>
        <p:spPr>
          <a:xfrm>
            <a:off x="5046132" y="2601658"/>
            <a:ext cx="699912" cy="369332"/>
          </a:xfrm>
          <a:prstGeom prst="rect">
            <a:avLst/>
          </a:prstGeom>
          <a:noFill/>
        </p:spPr>
        <p:txBody>
          <a:bodyPr wrap="square" rtlCol="0">
            <a:spAutoFit/>
          </a:bodyPr>
          <a:lstStyle/>
          <a:p>
            <a:r>
              <a:rPr lang="en-US" b="1" dirty="0" smtClean="0"/>
              <a:t>9%</a:t>
            </a:r>
            <a:endParaRPr lang="en-US" b="1" dirty="0"/>
          </a:p>
        </p:txBody>
      </p:sp>
      <p:sp>
        <p:nvSpPr>
          <p:cNvPr id="10" name="TextBox 9"/>
          <p:cNvSpPr txBox="1"/>
          <p:nvPr/>
        </p:nvSpPr>
        <p:spPr>
          <a:xfrm>
            <a:off x="7586133" y="1365956"/>
            <a:ext cx="3239911" cy="923330"/>
          </a:xfrm>
          <a:prstGeom prst="rect">
            <a:avLst/>
          </a:prstGeom>
          <a:noFill/>
        </p:spPr>
        <p:txBody>
          <a:bodyPr wrap="square" rtlCol="0">
            <a:spAutoFit/>
          </a:bodyPr>
          <a:lstStyle/>
          <a:p>
            <a:r>
              <a:rPr lang="en-US" dirty="0" smtClean="0"/>
              <a:t>Percentage of continuing education students who enroll in a credit course.</a:t>
            </a:r>
            <a:endParaRPr lang="en-US" dirty="0"/>
          </a:p>
        </p:txBody>
      </p:sp>
    </p:spTree>
    <p:extLst>
      <p:ext uri="{BB962C8B-B14F-4D97-AF65-F5344CB8AC3E}">
        <p14:creationId xmlns:p14="http://schemas.microsoft.com/office/powerpoint/2010/main" val="2228387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33" y="366512"/>
            <a:ext cx="10087385" cy="6220554"/>
          </a:xfrm>
          <a:prstGeom prst="rect">
            <a:avLst/>
          </a:prstGeom>
        </p:spPr>
      </p:pic>
      <p:sp>
        <p:nvSpPr>
          <p:cNvPr id="3" name="TextBox 2"/>
          <p:cNvSpPr txBox="1"/>
          <p:nvPr/>
        </p:nvSpPr>
        <p:spPr>
          <a:xfrm>
            <a:off x="2345265" y="5590076"/>
            <a:ext cx="1244602" cy="369332"/>
          </a:xfrm>
          <a:prstGeom prst="rect">
            <a:avLst/>
          </a:prstGeom>
          <a:solidFill>
            <a:schemeClr val="bg1"/>
          </a:solidFill>
        </p:spPr>
        <p:txBody>
          <a:bodyPr wrap="square" rtlCol="0">
            <a:spAutoFit/>
          </a:bodyPr>
          <a:lstStyle/>
          <a:p>
            <a:r>
              <a:rPr lang="en-US" b="1" dirty="0" smtClean="0"/>
              <a:t>XYZ</a:t>
            </a:r>
            <a:endParaRPr lang="en-US" b="1" dirty="0"/>
          </a:p>
        </p:txBody>
      </p:sp>
      <p:sp>
        <p:nvSpPr>
          <p:cNvPr id="4" name="TextBox 3"/>
          <p:cNvSpPr txBox="1"/>
          <p:nvPr/>
        </p:nvSpPr>
        <p:spPr>
          <a:xfrm>
            <a:off x="5641621" y="4634135"/>
            <a:ext cx="699912" cy="369332"/>
          </a:xfrm>
          <a:prstGeom prst="rect">
            <a:avLst/>
          </a:prstGeom>
          <a:noFill/>
        </p:spPr>
        <p:txBody>
          <a:bodyPr wrap="square" rtlCol="0">
            <a:spAutoFit/>
          </a:bodyPr>
          <a:lstStyle/>
          <a:p>
            <a:r>
              <a:rPr lang="en-US" b="1" dirty="0" smtClean="0"/>
              <a:t>-2%</a:t>
            </a:r>
            <a:endParaRPr lang="en-US" b="1" dirty="0"/>
          </a:p>
        </p:txBody>
      </p:sp>
      <p:sp>
        <p:nvSpPr>
          <p:cNvPr id="5" name="TextBox 4"/>
          <p:cNvSpPr txBox="1"/>
          <p:nvPr/>
        </p:nvSpPr>
        <p:spPr>
          <a:xfrm>
            <a:off x="9952947" y="4536578"/>
            <a:ext cx="699912" cy="369332"/>
          </a:xfrm>
          <a:prstGeom prst="rect">
            <a:avLst/>
          </a:prstGeom>
          <a:noFill/>
        </p:spPr>
        <p:txBody>
          <a:bodyPr wrap="square" rtlCol="0">
            <a:spAutoFit/>
          </a:bodyPr>
          <a:lstStyle/>
          <a:p>
            <a:r>
              <a:rPr lang="en-US" b="1" dirty="0" smtClean="0"/>
              <a:t>104%</a:t>
            </a:r>
            <a:endParaRPr lang="en-US" b="1" dirty="0"/>
          </a:p>
        </p:txBody>
      </p:sp>
      <p:sp>
        <p:nvSpPr>
          <p:cNvPr id="6" name="TextBox 5"/>
          <p:cNvSpPr txBox="1"/>
          <p:nvPr/>
        </p:nvSpPr>
        <p:spPr>
          <a:xfrm>
            <a:off x="7075309" y="4634135"/>
            <a:ext cx="699912" cy="369332"/>
          </a:xfrm>
          <a:prstGeom prst="rect">
            <a:avLst/>
          </a:prstGeom>
          <a:noFill/>
        </p:spPr>
        <p:txBody>
          <a:bodyPr wrap="square" rtlCol="0">
            <a:spAutoFit/>
          </a:bodyPr>
          <a:lstStyle/>
          <a:p>
            <a:r>
              <a:rPr lang="en-US" b="1" dirty="0" smtClean="0"/>
              <a:t>5%</a:t>
            </a:r>
            <a:endParaRPr lang="en-US" b="1" dirty="0"/>
          </a:p>
        </p:txBody>
      </p:sp>
      <p:sp>
        <p:nvSpPr>
          <p:cNvPr id="7" name="TextBox 6"/>
          <p:cNvSpPr txBox="1"/>
          <p:nvPr/>
        </p:nvSpPr>
        <p:spPr>
          <a:xfrm>
            <a:off x="4055532" y="4818801"/>
            <a:ext cx="699912" cy="369332"/>
          </a:xfrm>
          <a:prstGeom prst="rect">
            <a:avLst/>
          </a:prstGeom>
          <a:noFill/>
        </p:spPr>
        <p:txBody>
          <a:bodyPr wrap="square" rtlCol="0">
            <a:spAutoFit/>
          </a:bodyPr>
          <a:lstStyle/>
          <a:p>
            <a:r>
              <a:rPr lang="en-US" b="1" dirty="0" smtClean="0"/>
              <a:t>-18%</a:t>
            </a:r>
            <a:endParaRPr lang="en-US" b="1" dirty="0"/>
          </a:p>
        </p:txBody>
      </p:sp>
      <p:sp>
        <p:nvSpPr>
          <p:cNvPr id="8" name="TextBox 7"/>
          <p:cNvSpPr txBox="1"/>
          <p:nvPr/>
        </p:nvSpPr>
        <p:spPr>
          <a:xfrm>
            <a:off x="8633176" y="4634135"/>
            <a:ext cx="699912" cy="369332"/>
          </a:xfrm>
          <a:prstGeom prst="rect">
            <a:avLst/>
          </a:prstGeom>
          <a:noFill/>
        </p:spPr>
        <p:txBody>
          <a:bodyPr wrap="square" rtlCol="0">
            <a:spAutoFit/>
          </a:bodyPr>
          <a:lstStyle/>
          <a:p>
            <a:r>
              <a:rPr lang="en-US" b="1" dirty="0" smtClean="0"/>
              <a:t>44%</a:t>
            </a:r>
            <a:endParaRPr lang="en-US" b="1" dirty="0"/>
          </a:p>
        </p:txBody>
      </p:sp>
      <p:sp>
        <p:nvSpPr>
          <p:cNvPr id="9" name="TextBox 8"/>
          <p:cNvSpPr txBox="1"/>
          <p:nvPr/>
        </p:nvSpPr>
        <p:spPr>
          <a:xfrm>
            <a:off x="2133600" y="6389511"/>
            <a:ext cx="8997244" cy="369332"/>
          </a:xfrm>
          <a:prstGeom prst="rect">
            <a:avLst/>
          </a:prstGeom>
          <a:noFill/>
        </p:spPr>
        <p:txBody>
          <a:bodyPr wrap="square" rtlCol="0">
            <a:spAutoFit/>
          </a:bodyPr>
          <a:lstStyle/>
          <a:p>
            <a:r>
              <a:rPr lang="en-US" dirty="0" smtClean="0"/>
              <a:t>Total operating margins = total non-credit revenue minus total non-credit expenditures.</a:t>
            </a:r>
            <a:endParaRPr lang="en-US" dirty="0"/>
          </a:p>
        </p:txBody>
      </p:sp>
    </p:spTree>
    <p:extLst>
      <p:ext uri="{BB962C8B-B14F-4D97-AF65-F5344CB8AC3E}">
        <p14:creationId xmlns:p14="http://schemas.microsoft.com/office/powerpoint/2010/main" val="2343071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734" y="411856"/>
            <a:ext cx="10087384" cy="6220554"/>
          </a:xfrm>
          <a:prstGeom prst="rect">
            <a:avLst/>
          </a:prstGeom>
        </p:spPr>
      </p:pic>
      <p:sp>
        <p:nvSpPr>
          <p:cNvPr id="3" name="TextBox 2"/>
          <p:cNvSpPr txBox="1"/>
          <p:nvPr/>
        </p:nvSpPr>
        <p:spPr>
          <a:xfrm>
            <a:off x="203200" y="666044"/>
            <a:ext cx="1499449" cy="5712178"/>
          </a:xfrm>
          <a:prstGeom prst="rect">
            <a:avLst/>
          </a:prstGeom>
          <a:noFill/>
        </p:spPr>
        <p:txBody>
          <a:bodyPr vert="wordArtVert" wrap="square" rtlCol="0">
            <a:spAutoFit/>
          </a:bodyPr>
          <a:lstStyle/>
          <a:p>
            <a:r>
              <a:rPr lang="en-US" sz="2400" b="1" dirty="0" smtClean="0">
                <a:solidFill>
                  <a:srgbClr val="92D050"/>
                </a:solidFill>
              </a:rPr>
              <a:t>KEY </a:t>
            </a:r>
          </a:p>
          <a:p>
            <a:r>
              <a:rPr lang="en-US" sz="2400" b="1" dirty="0" smtClean="0">
                <a:solidFill>
                  <a:srgbClr val="92D050"/>
                </a:solidFill>
              </a:rPr>
              <a:t>PERFORMANCE METRIC</a:t>
            </a:r>
            <a:endParaRPr lang="en-US" sz="2400" b="1" dirty="0">
              <a:solidFill>
                <a:srgbClr val="92D050"/>
              </a:solidFill>
            </a:endParaRPr>
          </a:p>
        </p:txBody>
      </p:sp>
      <p:sp>
        <p:nvSpPr>
          <p:cNvPr id="4" name="TextBox 3"/>
          <p:cNvSpPr txBox="1"/>
          <p:nvPr/>
        </p:nvSpPr>
        <p:spPr>
          <a:xfrm>
            <a:off x="5596465" y="5928743"/>
            <a:ext cx="1244602" cy="369332"/>
          </a:xfrm>
          <a:prstGeom prst="rect">
            <a:avLst/>
          </a:prstGeom>
          <a:solidFill>
            <a:schemeClr val="bg1"/>
          </a:solidFill>
        </p:spPr>
        <p:txBody>
          <a:bodyPr wrap="square" rtlCol="0">
            <a:spAutoFit/>
          </a:bodyPr>
          <a:lstStyle/>
          <a:p>
            <a:r>
              <a:rPr lang="en-US" b="1" dirty="0" smtClean="0"/>
              <a:t>XYZ</a:t>
            </a:r>
            <a:endParaRPr lang="en-US" b="1" dirty="0"/>
          </a:p>
        </p:txBody>
      </p:sp>
      <p:sp>
        <p:nvSpPr>
          <p:cNvPr id="5" name="TextBox 4"/>
          <p:cNvSpPr txBox="1"/>
          <p:nvPr/>
        </p:nvSpPr>
        <p:spPr>
          <a:xfrm>
            <a:off x="9863665" y="3763289"/>
            <a:ext cx="699912" cy="369332"/>
          </a:xfrm>
          <a:prstGeom prst="rect">
            <a:avLst/>
          </a:prstGeom>
          <a:noFill/>
        </p:spPr>
        <p:txBody>
          <a:bodyPr wrap="square" rtlCol="0">
            <a:spAutoFit/>
          </a:bodyPr>
          <a:lstStyle/>
          <a:p>
            <a:r>
              <a:rPr lang="en-US" b="1" dirty="0" smtClean="0"/>
              <a:t>12%</a:t>
            </a:r>
            <a:endParaRPr lang="en-US" b="1" dirty="0"/>
          </a:p>
        </p:txBody>
      </p:sp>
      <p:sp>
        <p:nvSpPr>
          <p:cNvPr id="6" name="TextBox 5"/>
          <p:cNvSpPr txBox="1"/>
          <p:nvPr/>
        </p:nvSpPr>
        <p:spPr>
          <a:xfrm>
            <a:off x="8864599" y="4717200"/>
            <a:ext cx="699912" cy="369332"/>
          </a:xfrm>
          <a:prstGeom prst="rect">
            <a:avLst/>
          </a:prstGeom>
          <a:noFill/>
        </p:spPr>
        <p:txBody>
          <a:bodyPr wrap="square" rtlCol="0">
            <a:spAutoFit/>
          </a:bodyPr>
          <a:lstStyle/>
          <a:p>
            <a:r>
              <a:rPr lang="en-US" b="1" dirty="0" smtClean="0"/>
              <a:t>-3%</a:t>
            </a:r>
            <a:endParaRPr lang="en-US" b="1" dirty="0"/>
          </a:p>
        </p:txBody>
      </p:sp>
      <p:sp>
        <p:nvSpPr>
          <p:cNvPr id="7" name="TextBox 6"/>
          <p:cNvSpPr txBox="1"/>
          <p:nvPr/>
        </p:nvSpPr>
        <p:spPr>
          <a:xfrm>
            <a:off x="9716909" y="2758577"/>
            <a:ext cx="699912" cy="369332"/>
          </a:xfrm>
          <a:prstGeom prst="rect">
            <a:avLst/>
          </a:prstGeom>
          <a:noFill/>
        </p:spPr>
        <p:txBody>
          <a:bodyPr wrap="square" rtlCol="0">
            <a:spAutoFit/>
          </a:bodyPr>
          <a:lstStyle/>
          <a:p>
            <a:r>
              <a:rPr lang="en-US" b="1" dirty="0" smtClean="0"/>
              <a:t>10%</a:t>
            </a:r>
            <a:endParaRPr lang="en-US" b="1" dirty="0"/>
          </a:p>
        </p:txBody>
      </p:sp>
      <p:sp>
        <p:nvSpPr>
          <p:cNvPr id="8" name="TextBox 7"/>
          <p:cNvSpPr txBox="1"/>
          <p:nvPr/>
        </p:nvSpPr>
        <p:spPr>
          <a:xfrm>
            <a:off x="10817576" y="1748222"/>
            <a:ext cx="699912" cy="369332"/>
          </a:xfrm>
          <a:prstGeom prst="rect">
            <a:avLst/>
          </a:prstGeom>
          <a:noFill/>
        </p:spPr>
        <p:txBody>
          <a:bodyPr wrap="square" rtlCol="0">
            <a:spAutoFit/>
          </a:bodyPr>
          <a:lstStyle/>
          <a:p>
            <a:r>
              <a:rPr lang="en-US" b="1" dirty="0" smtClean="0"/>
              <a:t>22%</a:t>
            </a:r>
            <a:endParaRPr lang="en-US" b="1" dirty="0"/>
          </a:p>
        </p:txBody>
      </p:sp>
    </p:spTree>
    <p:extLst>
      <p:ext uri="{BB962C8B-B14F-4D97-AF65-F5344CB8AC3E}">
        <p14:creationId xmlns:p14="http://schemas.microsoft.com/office/powerpoint/2010/main" val="296124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111" y="275449"/>
            <a:ext cx="10674407" cy="6582551"/>
          </a:xfrm>
          <a:prstGeom prst="rect">
            <a:avLst/>
          </a:prstGeom>
        </p:spPr>
      </p:pic>
      <p:sp>
        <p:nvSpPr>
          <p:cNvPr id="3" name="TextBox 2"/>
          <p:cNvSpPr txBox="1"/>
          <p:nvPr/>
        </p:nvSpPr>
        <p:spPr>
          <a:xfrm>
            <a:off x="3826932" y="2908428"/>
            <a:ext cx="699912" cy="369332"/>
          </a:xfrm>
          <a:prstGeom prst="rect">
            <a:avLst/>
          </a:prstGeom>
          <a:noFill/>
        </p:spPr>
        <p:txBody>
          <a:bodyPr wrap="square" rtlCol="0">
            <a:spAutoFit/>
          </a:bodyPr>
          <a:lstStyle/>
          <a:p>
            <a:r>
              <a:rPr lang="en-US" b="1" dirty="0" smtClean="0"/>
              <a:t>7%</a:t>
            </a:r>
            <a:endParaRPr lang="en-US" b="1" dirty="0"/>
          </a:p>
        </p:txBody>
      </p:sp>
      <p:sp>
        <p:nvSpPr>
          <p:cNvPr id="4" name="TextBox 3"/>
          <p:cNvSpPr txBox="1"/>
          <p:nvPr/>
        </p:nvSpPr>
        <p:spPr>
          <a:xfrm>
            <a:off x="5023554" y="2209748"/>
            <a:ext cx="699912" cy="369332"/>
          </a:xfrm>
          <a:prstGeom prst="rect">
            <a:avLst/>
          </a:prstGeom>
          <a:noFill/>
        </p:spPr>
        <p:txBody>
          <a:bodyPr wrap="square" rtlCol="0">
            <a:spAutoFit/>
          </a:bodyPr>
          <a:lstStyle/>
          <a:p>
            <a:r>
              <a:rPr lang="en-US" b="1" dirty="0" smtClean="0"/>
              <a:t>15%</a:t>
            </a:r>
            <a:endParaRPr lang="en-US" b="1" dirty="0"/>
          </a:p>
        </p:txBody>
      </p:sp>
      <p:sp>
        <p:nvSpPr>
          <p:cNvPr id="5" name="TextBox 4"/>
          <p:cNvSpPr txBox="1"/>
          <p:nvPr/>
        </p:nvSpPr>
        <p:spPr>
          <a:xfrm>
            <a:off x="3025420" y="3596485"/>
            <a:ext cx="699912" cy="369332"/>
          </a:xfrm>
          <a:prstGeom prst="rect">
            <a:avLst/>
          </a:prstGeom>
          <a:noFill/>
        </p:spPr>
        <p:txBody>
          <a:bodyPr wrap="square" rtlCol="0">
            <a:spAutoFit/>
          </a:bodyPr>
          <a:lstStyle/>
          <a:p>
            <a:r>
              <a:rPr lang="en-US" b="1" dirty="0" smtClean="0"/>
              <a:t>1%</a:t>
            </a:r>
            <a:endParaRPr lang="en-US" b="1" dirty="0"/>
          </a:p>
        </p:txBody>
      </p:sp>
      <p:sp>
        <p:nvSpPr>
          <p:cNvPr id="6" name="TextBox 5"/>
          <p:cNvSpPr txBox="1"/>
          <p:nvPr/>
        </p:nvSpPr>
        <p:spPr>
          <a:xfrm>
            <a:off x="10617198" y="1467125"/>
            <a:ext cx="699912" cy="369332"/>
          </a:xfrm>
          <a:prstGeom prst="rect">
            <a:avLst/>
          </a:prstGeom>
          <a:noFill/>
        </p:spPr>
        <p:txBody>
          <a:bodyPr wrap="square" rtlCol="0">
            <a:spAutoFit/>
          </a:bodyPr>
          <a:lstStyle/>
          <a:p>
            <a:r>
              <a:rPr lang="en-US" b="1" dirty="0" smtClean="0"/>
              <a:t>55%</a:t>
            </a:r>
            <a:endParaRPr lang="en-US" b="1" dirty="0"/>
          </a:p>
        </p:txBody>
      </p:sp>
      <p:sp>
        <p:nvSpPr>
          <p:cNvPr id="7" name="TextBox 6"/>
          <p:cNvSpPr txBox="1"/>
          <p:nvPr/>
        </p:nvSpPr>
        <p:spPr>
          <a:xfrm>
            <a:off x="3025420" y="4983614"/>
            <a:ext cx="699912" cy="369332"/>
          </a:xfrm>
          <a:prstGeom prst="rect">
            <a:avLst/>
          </a:prstGeom>
          <a:noFill/>
        </p:spPr>
        <p:txBody>
          <a:bodyPr wrap="square" rtlCol="0">
            <a:spAutoFit/>
          </a:bodyPr>
          <a:lstStyle/>
          <a:p>
            <a:r>
              <a:rPr lang="en-US" b="1" dirty="0" smtClean="0"/>
              <a:t>1%</a:t>
            </a:r>
            <a:endParaRPr lang="en-US" b="1" dirty="0"/>
          </a:p>
        </p:txBody>
      </p:sp>
      <p:sp>
        <p:nvSpPr>
          <p:cNvPr id="8" name="TextBox 7"/>
          <p:cNvSpPr txBox="1"/>
          <p:nvPr/>
        </p:nvSpPr>
        <p:spPr>
          <a:xfrm>
            <a:off x="2889955" y="4164346"/>
            <a:ext cx="699912" cy="369332"/>
          </a:xfrm>
          <a:prstGeom prst="rect">
            <a:avLst/>
          </a:prstGeom>
          <a:noFill/>
        </p:spPr>
        <p:txBody>
          <a:bodyPr wrap="square" rtlCol="0">
            <a:spAutoFit/>
          </a:bodyPr>
          <a:lstStyle/>
          <a:p>
            <a:r>
              <a:rPr lang="en-US" b="1" dirty="0" smtClean="0"/>
              <a:t>0%</a:t>
            </a:r>
            <a:endParaRPr lang="en-US" b="1" dirty="0"/>
          </a:p>
        </p:txBody>
      </p:sp>
    </p:spTree>
    <p:extLst>
      <p:ext uri="{BB962C8B-B14F-4D97-AF65-F5344CB8AC3E}">
        <p14:creationId xmlns:p14="http://schemas.microsoft.com/office/powerpoint/2010/main" val="1436657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210161"/>
            <a:ext cx="8596668" cy="1066008"/>
          </a:xfrm>
        </p:spPr>
        <p:txBody>
          <a:bodyPr/>
          <a:lstStyle/>
          <a:p>
            <a:r>
              <a:rPr lang="en-US" dirty="0" smtClean="0"/>
              <a:t>Revenue Sources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23186674"/>
              </p:ext>
            </p:extLst>
          </p:nvPr>
        </p:nvGraphicFramePr>
        <p:xfrm>
          <a:off x="0" y="1004156"/>
          <a:ext cx="10369888" cy="5236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5796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Non-credit Student Outcomes</a:t>
            </a:r>
            <a:endParaRPr lang="en-US" dirty="0"/>
          </a:p>
        </p:txBody>
      </p:sp>
      <p:pic>
        <p:nvPicPr>
          <p:cNvPr id="5" name="Content Placeholder 4"/>
          <p:cNvPicPr>
            <a:picLocks noGrp="1" noChangeAspect="1"/>
          </p:cNvPicPr>
          <p:nvPr>
            <p:ph idx="1"/>
          </p:nvPr>
        </p:nvPicPr>
        <p:blipFill>
          <a:blip r:embed="rId2"/>
          <a:stretch>
            <a:fillRect/>
          </a:stretch>
        </p:blipFill>
        <p:spPr>
          <a:xfrm>
            <a:off x="661015" y="1294169"/>
            <a:ext cx="10869970" cy="5244039"/>
          </a:xfrm>
          <a:prstGeom prst="rect">
            <a:avLst/>
          </a:prstGeom>
        </p:spPr>
      </p:pic>
    </p:spTree>
    <p:extLst>
      <p:ext uri="{BB962C8B-B14F-4D97-AF65-F5344CB8AC3E}">
        <p14:creationId xmlns:p14="http://schemas.microsoft.com/office/powerpoint/2010/main" val="66287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adult learners taking continuing education classes?</a:t>
            </a:r>
            <a:endParaRPr lang="en-US" dirty="0"/>
          </a:p>
        </p:txBody>
      </p:sp>
      <p:sp>
        <p:nvSpPr>
          <p:cNvPr id="4" name="Content Placeholder 3"/>
          <p:cNvSpPr>
            <a:spLocks noGrp="1"/>
          </p:cNvSpPr>
          <p:nvPr>
            <p:ph idx="1"/>
          </p:nvPr>
        </p:nvSpPr>
        <p:spPr>
          <a:xfrm>
            <a:off x="838200" y="1941689"/>
            <a:ext cx="10515600" cy="4641674"/>
          </a:xfrm>
        </p:spPr>
        <p:txBody>
          <a:bodyPr/>
          <a:lstStyle/>
          <a:p>
            <a:r>
              <a:rPr lang="en-US" dirty="0" smtClean="0"/>
              <a:t>Students at community colleges taking credit classes</a:t>
            </a:r>
          </a:p>
          <a:p>
            <a:pPr lvl="1"/>
            <a:r>
              <a:rPr lang="en-US" dirty="0" smtClean="0"/>
              <a:t>62 % are part-time students</a:t>
            </a:r>
          </a:p>
          <a:p>
            <a:pPr lvl="1"/>
            <a:r>
              <a:rPr lang="en-US" dirty="0" smtClean="0"/>
              <a:t>40% are Pell eligible</a:t>
            </a:r>
          </a:p>
          <a:p>
            <a:pPr lvl="1"/>
            <a:r>
              <a:rPr lang="en-US" dirty="0" smtClean="0"/>
              <a:t>Median age is 22</a:t>
            </a:r>
          </a:p>
          <a:p>
            <a:pPr lvl="1"/>
            <a:r>
              <a:rPr lang="en-US" dirty="0" smtClean="0"/>
              <a:t>58% Female</a:t>
            </a:r>
          </a:p>
          <a:p>
            <a:pPr lvl="1"/>
            <a:r>
              <a:rPr lang="en-US" dirty="0" smtClean="0"/>
              <a:t>38% First-generation students</a:t>
            </a:r>
          </a:p>
          <a:p>
            <a:pPr lvl="1"/>
            <a:r>
              <a:rPr lang="en-US" dirty="0" smtClean="0"/>
              <a:t>26% Minority students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684335"/>
            <a:ext cx="5486400" cy="3575304"/>
          </a:xfrm>
          <a:prstGeom prst="rect">
            <a:avLst/>
          </a:prstGeom>
        </p:spPr>
      </p:pic>
    </p:spTree>
    <p:extLst>
      <p:ext uri="{BB962C8B-B14F-4D97-AF65-F5344CB8AC3E}">
        <p14:creationId xmlns:p14="http://schemas.microsoft.com/office/powerpoint/2010/main" val="1476291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LERN – Certificates Offered by CE Programs</a:t>
            </a:r>
            <a:endParaRPr lang="en-US" dirty="0"/>
          </a:p>
        </p:txBody>
      </p:sp>
      <p:sp>
        <p:nvSpPr>
          <p:cNvPr id="3" name="Content Placeholder 2"/>
          <p:cNvSpPr>
            <a:spLocks noGrp="1"/>
          </p:cNvSpPr>
          <p:nvPr>
            <p:ph idx="1"/>
          </p:nvPr>
        </p:nvSpPr>
        <p:spPr>
          <a:xfrm>
            <a:off x="838200" y="1825625"/>
            <a:ext cx="4405313" cy="4351338"/>
          </a:xfrm>
        </p:spPr>
        <p:txBody>
          <a:bodyPr/>
          <a:lstStyle/>
          <a:p>
            <a:r>
              <a:rPr lang="en-US" dirty="0" smtClean="0"/>
              <a:t>8%   Offer no certificates</a:t>
            </a:r>
          </a:p>
          <a:p>
            <a:r>
              <a:rPr lang="en-US" dirty="0" smtClean="0"/>
              <a:t>50% Offer between 1 and 10 certificates</a:t>
            </a:r>
          </a:p>
          <a:p>
            <a:r>
              <a:rPr lang="en-US" dirty="0" smtClean="0"/>
              <a:t>29% Offer between 11 and 25 certificates</a:t>
            </a:r>
          </a:p>
          <a:p>
            <a:r>
              <a:rPr lang="en-US" dirty="0" smtClean="0"/>
              <a:t>12% Offer over 26 certificates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0699" y="1519238"/>
            <a:ext cx="6210300" cy="4657725"/>
          </a:xfrm>
          <a:prstGeom prst="rect">
            <a:avLst/>
          </a:prstGeom>
        </p:spPr>
      </p:pic>
    </p:spTree>
    <p:extLst>
      <p:ext uri="{BB962C8B-B14F-4D97-AF65-F5344CB8AC3E}">
        <p14:creationId xmlns:p14="http://schemas.microsoft.com/office/powerpoint/2010/main" val="4066350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8625" y="100012"/>
            <a:ext cx="11334750" cy="6657975"/>
          </a:xfrm>
          <a:prstGeom prst="rect">
            <a:avLst/>
          </a:prstGeom>
        </p:spPr>
      </p:pic>
    </p:spTree>
    <p:extLst>
      <p:ext uri="{BB962C8B-B14F-4D97-AF65-F5344CB8AC3E}">
        <p14:creationId xmlns:p14="http://schemas.microsoft.com/office/powerpoint/2010/main" val="3901311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31" y="114776"/>
            <a:ext cx="8865571" cy="1108238"/>
          </a:xfrm>
        </p:spPr>
        <p:txBody>
          <a:bodyPr>
            <a:normAutofit/>
          </a:bodyPr>
          <a:lstStyle/>
          <a:p>
            <a:r>
              <a:rPr lang="en-US" sz="4000" dirty="0" smtClean="0"/>
              <a:t>Progress on Counting Credentials</a:t>
            </a:r>
            <a:r>
              <a:rPr lang="en-US" dirty="0" smtClean="0"/>
              <a:t/>
            </a:r>
            <a:br>
              <a:rPr lang="en-US" dirty="0" smtClean="0"/>
            </a:br>
            <a:r>
              <a:rPr lang="en-US" sz="2700" i="1" dirty="0" smtClean="0"/>
              <a:t>Workforce Data Quality </a:t>
            </a:r>
            <a:r>
              <a:rPr lang="en-US" sz="2700" i="1" dirty="0" smtClean="0"/>
              <a:t>Campaign:  Goals for States</a:t>
            </a:r>
            <a:endParaRPr lang="en-US" sz="2700" dirty="0"/>
          </a:p>
        </p:txBody>
      </p:sp>
      <p:pic>
        <p:nvPicPr>
          <p:cNvPr id="18" name="Picture 17"/>
          <p:cNvPicPr>
            <a:picLocks noChangeAspect="1"/>
          </p:cNvPicPr>
          <p:nvPr/>
        </p:nvPicPr>
        <p:blipFill>
          <a:blip r:embed="rId2"/>
          <a:stretch>
            <a:fillRect/>
          </a:stretch>
        </p:blipFill>
        <p:spPr>
          <a:xfrm>
            <a:off x="779983" y="1727981"/>
            <a:ext cx="10421973" cy="1858182"/>
          </a:xfrm>
          <a:prstGeom prst="rect">
            <a:avLst/>
          </a:prstGeom>
        </p:spPr>
      </p:pic>
      <p:pic>
        <p:nvPicPr>
          <p:cNvPr id="19" name="Picture 18"/>
          <p:cNvPicPr>
            <a:picLocks noChangeAspect="1"/>
          </p:cNvPicPr>
          <p:nvPr/>
        </p:nvPicPr>
        <p:blipFill>
          <a:blip r:embed="rId3"/>
          <a:stretch>
            <a:fillRect/>
          </a:stretch>
        </p:blipFill>
        <p:spPr>
          <a:xfrm>
            <a:off x="779983" y="3809049"/>
            <a:ext cx="9976482" cy="1662747"/>
          </a:xfrm>
          <a:prstGeom prst="rect">
            <a:avLst/>
          </a:prstGeom>
        </p:spPr>
      </p:pic>
      <p:sp>
        <p:nvSpPr>
          <p:cNvPr id="20" name="Rectangle 19"/>
          <p:cNvSpPr/>
          <p:nvPr/>
        </p:nvSpPr>
        <p:spPr>
          <a:xfrm>
            <a:off x="6007608" y="6161444"/>
            <a:ext cx="614172" cy="14791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94698" y="6172198"/>
            <a:ext cx="614172" cy="14791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69917" y="5694682"/>
            <a:ext cx="5109091" cy="369332"/>
          </a:xfrm>
          <a:prstGeom prst="rect">
            <a:avLst/>
          </a:prstGeom>
        </p:spPr>
        <p:txBody>
          <a:bodyPr wrap="none">
            <a:spAutoFit/>
          </a:bodyPr>
          <a:lstStyle/>
          <a:p>
            <a:r>
              <a:rPr lang="en-US" b="1" dirty="0">
                <a:solidFill>
                  <a:srgbClr val="6A6A6A"/>
                </a:solidFill>
                <a:latin typeface="Roboto"/>
              </a:rPr>
              <a:t>Statewide Longitudinal Data System</a:t>
            </a:r>
            <a:r>
              <a:rPr lang="en-US" dirty="0">
                <a:solidFill>
                  <a:srgbClr val="545454"/>
                </a:solidFill>
                <a:latin typeface="Roboto"/>
              </a:rPr>
              <a:t> (</a:t>
            </a:r>
            <a:r>
              <a:rPr lang="en-US" b="1" dirty="0">
                <a:solidFill>
                  <a:srgbClr val="6A6A6A"/>
                </a:solidFill>
                <a:latin typeface="Roboto"/>
              </a:rPr>
              <a:t>SLDS</a:t>
            </a:r>
            <a:r>
              <a:rPr lang="en-US" dirty="0" smtClean="0">
                <a:solidFill>
                  <a:srgbClr val="545454"/>
                </a:solidFill>
                <a:latin typeface="Roboto"/>
              </a:rPr>
              <a:t>)</a:t>
            </a:r>
            <a:endParaRPr lang="en-US" dirty="0"/>
          </a:p>
        </p:txBody>
      </p:sp>
    </p:spTree>
    <p:extLst>
      <p:ext uri="{BB962C8B-B14F-4D97-AF65-F5344CB8AC3E}">
        <p14:creationId xmlns:p14="http://schemas.microsoft.com/office/powerpoint/2010/main" val="3264995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364" y="135978"/>
            <a:ext cx="8596668" cy="1320800"/>
          </a:xfrm>
        </p:spPr>
        <p:txBody>
          <a:bodyPr/>
          <a:lstStyle/>
          <a:p>
            <a:r>
              <a:rPr lang="en-US" dirty="0" smtClean="0"/>
              <a:t>Sector Partnerships by State</a:t>
            </a:r>
            <a:br>
              <a:rPr lang="en-US" dirty="0" smtClean="0"/>
            </a:br>
            <a:r>
              <a:rPr lang="en-US" sz="2400" i="1" dirty="0" smtClean="0"/>
              <a:t>National Skills Coalition</a:t>
            </a:r>
            <a:endParaRPr lang="en-US" dirty="0"/>
          </a:p>
        </p:txBody>
      </p:sp>
      <p:pic>
        <p:nvPicPr>
          <p:cNvPr id="3" name="Picture 2"/>
          <p:cNvPicPr>
            <a:picLocks noChangeAspect="1"/>
          </p:cNvPicPr>
          <p:nvPr/>
        </p:nvPicPr>
        <p:blipFill>
          <a:blip r:embed="rId3"/>
          <a:stretch>
            <a:fillRect/>
          </a:stretch>
        </p:blipFill>
        <p:spPr>
          <a:xfrm>
            <a:off x="1184349" y="1284911"/>
            <a:ext cx="9602714" cy="5543967"/>
          </a:xfrm>
          <a:prstGeom prst="rect">
            <a:avLst/>
          </a:prstGeom>
        </p:spPr>
      </p:pic>
    </p:spTree>
    <p:extLst>
      <p:ext uri="{BB962C8B-B14F-4D97-AF65-F5344CB8AC3E}">
        <p14:creationId xmlns:p14="http://schemas.microsoft.com/office/powerpoint/2010/main" val="1222661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0083"/>
            <a:ext cx="8596668" cy="1066008"/>
          </a:xfrm>
        </p:spPr>
        <p:txBody>
          <a:bodyPr>
            <a:normAutofit fontScale="90000"/>
          </a:bodyPr>
          <a:lstStyle/>
          <a:p>
            <a:r>
              <a:rPr lang="en-US" dirty="0" smtClean="0"/>
              <a:t>Using Benchmarking for Continuing Ed</a:t>
            </a:r>
            <a:endParaRPr lang="en-US" dirty="0"/>
          </a:p>
        </p:txBody>
      </p:sp>
      <p:sp>
        <p:nvSpPr>
          <p:cNvPr id="3" name="Content Placeholder 2"/>
          <p:cNvSpPr>
            <a:spLocks noGrp="1"/>
          </p:cNvSpPr>
          <p:nvPr>
            <p:ph idx="1"/>
          </p:nvPr>
        </p:nvSpPr>
        <p:spPr>
          <a:xfrm>
            <a:off x="677334" y="1625919"/>
            <a:ext cx="8838141" cy="4703444"/>
          </a:xfrm>
        </p:spPr>
        <p:txBody>
          <a:bodyPr>
            <a:normAutofit/>
          </a:bodyPr>
          <a:lstStyle/>
          <a:p>
            <a:r>
              <a:rPr lang="en-US" sz="2800" dirty="0" smtClean="0"/>
              <a:t>Shows you where you need to improve the most</a:t>
            </a:r>
          </a:p>
          <a:p>
            <a:r>
              <a:rPr lang="en-US" sz="2800" dirty="0" smtClean="0"/>
              <a:t>Helps you find good examples or colleges with programs that are contributing to success</a:t>
            </a:r>
          </a:p>
          <a:p>
            <a:r>
              <a:rPr lang="en-US" sz="2800" dirty="0" smtClean="0"/>
              <a:t>Helps you focus on your KPI and mission</a:t>
            </a:r>
          </a:p>
          <a:p>
            <a:r>
              <a:rPr lang="en-US" sz="2800" dirty="0"/>
              <a:t>Helps set realistic </a:t>
            </a:r>
            <a:r>
              <a:rPr lang="en-US" sz="2800" dirty="0" smtClean="0"/>
              <a:t>goals</a:t>
            </a:r>
          </a:p>
          <a:p>
            <a:r>
              <a:rPr lang="en-US" sz="2800" dirty="0" smtClean="0"/>
              <a:t>Provides data to use for strategic planning</a:t>
            </a:r>
          </a:p>
          <a:p>
            <a:pPr marL="0" indent="0">
              <a:buNone/>
            </a:pPr>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1381990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66" y="680158"/>
            <a:ext cx="3002844" cy="4401205"/>
          </a:xfrm>
          <a:prstGeom prst="rect">
            <a:avLst/>
          </a:prstGeom>
          <a:noFill/>
        </p:spPr>
        <p:txBody>
          <a:bodyPr wrap="square" rtlCol="0">
            <a:spAutoFit/>
          </a:bodyPr>
          <a:lstStyle/>
          <a:p>
            <a:r>
              <a:rPr lang="en-US" sz="2800" dirty="0" smtClean="0">
                <a:solidFill>
                  <a:schemeClr val="accent1">
                    <a:lumMod val="75000"/>
                  </a:schemeClr>
                </a:solidFill>
                <a:latin typeface="Montserrat Semi"/>
              </a:rPr>
              <a:t>Conclusion:</a:t>
            </a:r>
            <a:endParaRPr lang="en-US" sz="2800" dirty="0" smtClean="0">
              <a:solidFill>
                <a:schemeClr val="accent1">
                  <a:lumMod val="75000"/>
                </a:schemeClr>
              </a:solidFill>
              <a:latin typeface="Montserrat Semi"/>
            </a:endParaRPr>
          </a:p>
          <a:p>
            <a:endParaRPr lang="en-US" sz="2800" dirty="0">
              <a:solidFill>
                <a:schemeClr val="accent1">
                  <a:lumMod val="75000"/>
                </a:schemeClr>
              </a:solidFill>
              <a:latin typeface="Montserrat Semi"/>
            </a:endParaRPr>
          </a:p>
          <a:p>
            <a:r>
              <a:rPr lang="en-US" sz="2800" dirty="0" smtClean="0">
                <a:solidFill>
                  <a:schemeClr val="accent1">
                    <a:lumMod val="75000"/>
                  </a:schemeClr>
                </a:solidFill>
                <a:latin typeface="Montserrat Semi"/>
              </a:rPr>
              <a:t>We need more and better continuing education data to help give a complete picture of adult education.</a:t>
            </a:r>
            <a:endParaRPr lang="en-US" sz="2800" dirty="0">
              <a:solidFill>
                <a:schemeClr val="accent1">
                  <a:lumMod val="75000"/>
                </a:schemeClr>
              </a:solidFill>
              <a:latin typeface="Montserrat Semi"/>
            </a:endParaRPr>
          </a:p>
        </p:txBody>
      </p:sp>
      <p:pic>
        <p:nvPicPr>
          <p:cNvPr id="3" name="Picture Placeholder 2"/>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l="14690" r="14690"/>
          <a:stretch>
            <a:fillRect/>
          </a:stretch>
        </p:blipFill>
        <p:spPr/>
      </p:pic>
    </p:spTree>
    <p:extLst>
      <p:ext uri="{BB962C8B-B14F-4D97-AF65-F5344CB8AC3E}">
        <p14:creationId xmlns:p14="http://schemas.microsoft.com/office/powerpoint/2010/main" val="7042791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81080" y="1148942"/>
            <a:ext cx="6810920" cy="4737507"/>
          </a:xfrm>
          <a:prstGeom prst="rect">
            <a:avLst/>
          </a:prstGeom>
        </p:spPr>
      </p:pic>
      <p:pic>
        <p:nvPicPr>
          <p:cNvPr id="3" name="Picture 2"/>
          <p:cNvPicPr>
            <a:picLocks noChangeAspect="1"/>
          </p:cNvPicPr>
          <p:nvPr/>
        </p:nvPicPr>
        <p:blipFill>
          <a:blip r:embed="rId3"/>
          <a:stretch>
            <a:fillRect/>
          </a:stretch>
        </p:blipFill>
        <p:spPr>
          <a:xfrm>
            <a:off x="898377" y="0"/>
            <a:ext cx="4482703" cy="6858000"/>
          </a:xfrm>
          <a:prstGeom prst="rect">
            <a:avLst/>
          </a:prstGeom>
        </p:spPr>
      </p:pic>
    </p:spTree>
    <p:extLst>
      <p:ext uri="{BB962C8B-B14F-4D97-AF65-F5344CB8AC3E}">
        <p14:creationId xmlns:p14="http://schemas.microsoft.com/office/powerpoint/2010/main" val="1549016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57599"/>
          </a:xfrm>
        </p:spPr>
        <p:txBody>
          <a:bodyPr>
            <a:normAutofit fontScale="90000"/>
          </a:bodyPr>
          <a:lstStyle/>
          <a:p>
            <a:pPr lvl="0"/>
            <a:r>
              <a:rPr lang="en-US" altLang="en-US" dirty="0" smtClean="0"/>
              <a:t>Keep up with the Benchmarking Institute and all of our projects by joining us on LinkedIn and following us on Twitter.</a:t>
            </a:r>
            <a:br>
              <a:rPr lang="en-US" altLang="en-US" dirty="0" smtClean="0"/>
            </a:br>
            <a:endParaRPr lang="en-US" dirty="0"/>
          </a:p>
        </p:txBody>
      </p:sp>
      <p:sp>
        <p:nvSpPr>
          <p:cNvPr id="5" name="Rectangle 4"/>
          <p:cNvSpPr>
            <a:spLocks noChangeArrowheads="1"/>
          </p:cNvSpPr>
          <p:nvPr/>
        </p:nvSpPr>
        <p:spPr bwMode="auto">
          <a:xfrm>
            <a:off x="0" y="962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TextBox 6"/>
          <p:cNvSpPr txBox="1"/>
          <p:nvPr/>
        </p:nvSpPr>
        <p:spPr>
          <a:xfrm>
            <a:off x="1762568" y="3761976"/>
            <a:ext cx="8168832" cy="1077218"/>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Join the National Higher Education Benchmarking Institute Group</a:t>
            </a:r>
            <a:endParaRPr lang="en-US" sz="3200" dirty="0">
              <a:latin typeface="Arial" panose="020B0604020202020204" pitchFamily="34" charset="0"/>
              <a:cs typeface="Arial" panose="020B0604020202020204" pitchFamily="34" charset="0"/>
            </a:endParaRPr>
          </a:p>
        </p:txBody>
      </p:sp>
      <p:sp>
        <p:nvSpPr>
          <p:cNvPr id="10" name="TextBox 9"/>
          <p:cNvSpPr txBox="1"/>
          <p:nvPr/>
        </p:nvSpPr>
        <p:spPr>
          <a:xfrm>
            <a:off x="1762568" y="2831149"/>
            <a:ext cx="8168832"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@EdBenchmark</a:t>
            </a:r>
            <a:endParaRPr lang="en-US" sz="3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522952" y="2611675"/>
            <a:ext cx="1143000" cy="1123950"/>
          </a:xfrm>
          <a:prstGeom prst="rect">
            <a:avLst/>
          </a:prstGeom>
        </p:spPr>
      </p:pic>
      <p:pic>
        <p:nvPicPr>
          <p:cNvPr id="9" name="Picture 8"/>
          <p:cNvPicPr>
            <a:picLocks noChangeAspect="1"/>
          </p:cNvPicPr>
          <p:nvPr/>
        </p:nvPicPr>
        <p:blipFill>
          <a:blip r:embed="rId3"/>
          <a:stretch>
            <a:fillRect/>
          </a:stretch>
        </p:blipFill>
        <p:spPr>
          <a:xfrm>
            <a:off x="552894" y="3929063"/>
            <a:ext cx="1075853" cy="1012568"/>
          </a:xfrm>
          <a:prstGeom prst="rect">
            <a:avLst/>
          </a:prstGeom>
        </p:spPr>
      </p:pic>
    </p:spTree>
    <p:extLst>
      <p:ext uri="{BB962C8B-B14F-4D97-AF65-F5344CB8AC3E}">
        <p14:creationId xmlns:p14="http://schemas.microsoft.com/office/powerpoint/2010/main" val="452349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299" y="3482558"/>
            <a:ext cx="6661604" cy="2454275"/>
          </a:xfrm>
          <a:prstGeom prst="rect">
            <a:avLst/>
          </a:prstGeom>
        </p:spPr>
      </p:pic>
      <p:sp>
        <p:nvSpPr>
          <p:cNvPr id="23" name="Rectangle 22"/>
          <p:cNvSpPr/>
          <p:nvPr/>
        </p:nvSpPr>
        <p:spPr>
          <a:xfrm>
            <a:off x="2383907" y="897235"/>
            <a:ext cx="7093993" cy="2585323"/>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419DC6"/>
                </a:solidFill>
                <a:effectLst>
                  <a:outerShdw blurRad="12700" dist="38100" dir="2700000" algn="tl" rotWithShape="0">
                    <a:schemeClr val="accent5">
                      <a:lumMod val="60000"/>
                      <a:lumOff val="40000"/>
                    </a:schemeClr>
                  </a:outerShdw>
                </a:effectLst>
              </a:rPr>
              <a:t>Lou Guthrie</a:t>
            </a:r>
          </a:p>
          <a:p>
            <a:pPr algn="ctr"/>
            <a:r>
              <a:rPr lang="en-US" sz="5400" b="1" dirty="0" smtClean="0">
                <a:ln w="9525">
                  <a:solidFill>
                    <a:schemeClr val="bg1"/>
                  </a:solidFill>
                  <a:prstDash val="solid"/>
                </a:ln>
                <a:solidFill>
                  <a:srgbClr val="419DC6"/>
                </a:solidFill>
                <a:effectLst>
                  <a:outerShdw blurRad="12700" dist="38100" dir="2700000" algn="tl" rotWithShape="0">
                    <a:schemeClr val="accent5">
                      <a:lumMod val="60000"/>
                      <a:lumOff val="40000"/>
                    </a:schemeClr>
                  </a:outerShdw>
                </a:effectLst>
              </a:rPr>
              <a:t>913-469-8500, ext. 4019</a:t>
            </a:r>
          </a:p>
          <a:p>
            <a:pPr algn="ctr"/>
            <a:r>
              <a:rPr lang="en-US" sz="5400" b="1" cap="none" spc="0" dirty="0" smtClean="0">
                <a:ln w="9525">
                  <a:solidFill>
                    <a:schemeClr val="bg1"/>
                  </a:solidFill>
                  <a:prstDash val="solid"/>
                </a:ln>
                <a:solidFill>
                  <a:srgbClr val="419DC6"/>
                </a:solidFill>
                <a:effectLst>
                  <a:outerShdw blurRad="12700" dist="38100" dir="2700000" algn="tl" rotWithShape="0">
                    <a:schemeClr val="accent5">
                      <a:lumMod val="60000"/>
                      <a:lumOff val="40000"/>
                    </a:schemeClr>
                  </a:outerShdw>
                </a:effectLst>
              </a:rPr>
              <a:t>louguthrie@jccc.edu</a:t>
            </a:r>
            <a:endParaRPr lang="en-US" sz="5400" b="1" cap="none" spc="0" dirty="0">
              <a:ln w="9525">
                <a:solidFill>
                  <a:schemeClr val="bg1"/>
                </a:solidFill>
                <a:prstDash val="solid"/>
              </a:ln>
              <a:solidFill>
                <a:srgbClr val="419DC6"/>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438" y="4376737"/>
            <a:ext cx="2667000" cy="1905000"/>
          </a:xfrm>
          <a:prstGeom prst="rect">
            <a:avLst/>
          </a:prstGeom>
        </p:spPr>
      </p:pic>
    </p:spTree>
    <p:extLst>
      <p:ext uri="{BB962C8B-B14F-4D97-AF65-F5344CB8AC3E}">
        <p14:creationId xmlns:p14="http://schemas.microsoft.com/office/powerpoint/2010/main" val="313624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6912" y="756355"/>
            <a:ext cx="9276644" cy="5170311"/>
          </a:xfrm>
        </p:spPr>
        <p:txBody>
          <a:bodyPr>
            <a:normAutofit fontScale="25000" lnSpcReduction="20000"/>
          </a:bodyPr>
          <a:lstStyle/>
          <a:p>
            <a:r>
              <a:rPr lang="en-US" sz="11200" dirty="0" smtClean="0"/>
              <a:t>Students at community colleges taking non-credit classes</a:t>
            </a:r>
          </a:p>
          <a:p>
            <a:pPr lvl="1"/>
            <a:r>
              <a:rPr lang="en-US" sz="11200" dirty="0" smtClean="0"/>
              <a:t>Median age is 34</a:t>
            </a:r>
          </a:p>
          <a:p>
            <a:pPr lvl="1"/>
            <a:r>
              <a:rPr lang="en-US" sz="11200" dirty="0" smtClean="0"/>
              <a:t>47% Female</a:t>
            </a:r>
          </a:p>
          <a:p>
            <a:pPr lvl="1"/>
            <a:r>
              <a:rPr lang="en-US" sz="11200" dirty="0" smtClean="0"/>
              <a:t>38% First-generation students</a:t>
            </a:r>
          </a:p>
          <a:p>
            <a:pPr lvl="1"/>
            <a:r>
              <a:rPr lang="en-US" sz="11200" dirty="0" smtClean="0"/>
              <a:t>46% Minority students</a:t>
            </a:r>
          </a:p>
          <a:p>
            <a:pPr lvl="1"/>
            <a:r>
              <a:rPr lang="en-US" sz="11200" dirty="0" smtClean="0"/>
              <a:t>N=9 community colleges</a:t>
            </a:r>
          </a:p>
          <a:p>
            <a:pPr marL="457200" lvl="1" indent="0">
              <a:buNone/>
            </a:pPr>
            <a:endParaRPr lang="en-US" sz="11200" dirty="0" smtClean="0"/>
          </a:p>
          <a:p>
            <a:r>
              <a:rPr lang="en-US" sz="11200" dirty="0" smtClean="0"/>
              <a:t>Our answer:  We don’t know. </a:t>
            </a:r>
          </a:p>
          <a:p>
            <a:pPr lvl="1"/>
            <a:r>
              <a:rPr lang="en-US" sz="11200" dirty="0" smtClean="0"/>
              <a:t>Guesses?</a:t>
            </a:r>
          </a:p>
          <a:p>
            <a:pPr marL="457200" lvl="1" indent="0">
              <a:buNone/>
            </a:pPr>
            <a:r>
              <a:rPr lang="en-US" sz="11200" dirty="0" smtClean="0"/>
              <a:t>		% Part-time</a:t>
            </a:r>
          </a:p>
          <a:p>
            <a:pPr marL="457200" lvl="1" indent="0">
              <a:buNone/>
            </a:pPr>
            <a:r>
              <a:rPr lang="en-US" sz="11200" dirty="0"/>
              <a:t>	</a:t>
            </a:r>
            <a:r>
              <a:rPr lang="en-US" sz="11200" dirty="0" smtClean="0"/>
              <a:t>	% Female</a:t>
            </a:r>
          </a:p>
          <a:p>
            <a:pPr marL="457200" lvl="1" indent="0">
              <a:buNone/>
            </a:pPr>
            <a:r>
              <a:rPr lang="en-US" sz="11200" dirty="0"/>
              <a:t>	</a:t>
            </a:r>
            <a:r>
              <a:rPr lang="en-US" sz="11200" dirty="0" smtClean="0"/>
              <a:t>	% Minority</a:t>
            </a:r>
          </a:p>
          <a:p>
            <a:endParaRPr lang="en-US" dirty="0"/>
          </a:p>
          <a:p>
            <a:endParaRPr lang="en-US" sz="1700" dirty="0" smtClean="0"/>
          </a:p>
          <a:p>
            <a:endParaRPr lang="en-US" sz="1700" dirty="0"/>
          </a:p>
          <a:p>
            <a:endParaRPr lang="en-US" sz="1700" dirty="0" smtClean="0"/>
          </a:p>
          <a:p>
            <a:endParaRPr lang="en-US" sz="1700" dirty="0"/>
          </a:p>
          <a:p>
            <a:pPr marL="0" indent="0" algn="r">
              <a:buNone/>
            </a:pPr>
            <a:r>
              <a:rPr lang="en-US" sz="5600" dirty="0" smtClean="0"/>
              <a:t>Data from:  “Noncredit Education in Community College: Students, Course Enrollments, and Academic Outcomes” </a:t>
            </a:r>
          </a:p>
          <a:p>
            <a:pPr marL="0" indent="0" algn="r">
              <a:buNone/>
            </a:pPr>
            <a:r>
              <a:rPr lang="en-US" sz="5600" dirty="0" smtClean="0"/>
              <a:t>by Di Xu and </a:t>
            </a:r>
            <a:r>
              <a:rPr lang="en-US" sz="5600" dirty="0" err="1" smtClean="0"/>
              <a:t>Xiaotao</a:t>
            </a:r>
            <a:r>
              <a:rPr lang="en-US" sz="5600" dirty="0" smtClean="0"/>
              <a:t> Ran.  Community College Research Center, 2015</a:t>
            </a:r>
          </a:p>
          <a:p>
            <a:pPr lvl="1"/>
            <a:endParaRPr lang="en-US" sz="3800" dirty="0" smtClean="0"/>
          </a:p>
          <a:p>
            <a:pPr lvl="1"/>
            <a:endParaRPr lang="en-US" sz="3800" dirty="0"/>
          </a:p>
          <a:p>
            <a:pPr lvl="1"/>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715" y="2185988"/>
            <a:ext cx="6150073" cy="3614737"/>
          </a:xfrm>
          <a:prstGeom prst="rect">
            <a:avLst/>
          </a:prstGeom>
        </p:spPr>
      </p:pic>
    </p:spTree>
    <p:extLst>
      <p:ext uri="{BB962C8B-B14F-4D97-AF65-F5344CB8AC3E}">
        <p14:creationId xmlns:p14="http://schemas.microsoft.com/office/powerpoint/2010/main" val="302105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Benchmark Continuing Education?</a:t>
            </a:r>
            <a:endParaRPr lang="en-US" dirty="0"/>
          </a:p>
        </p:txBody>
      </p:sp>
      <p:sp>
        <p:nvSpPr>
          <p:cNvPr id="3" name="Content Placeholder 2"/>
          <p:cNvSpPr>
            <a:spLocks noGrp="1"/>
          </p:cNvSpPr>
          <p:nvPr>
            <p:ph idx="1"/>
          </p:nvPr>
        </p:nvSpPr>
        <p:spPr/>
        <p:txBody>
          <a:bodyPr/>
          <a:lstStyle/>
          <a:p>
            <a:r>
              <a:rPr lang="en-US" dirty="0"/>
              <a:t>To </a:t>
            </a:r>
            <a:r>
              <a:rPr lang="en-US" dirty="0" smtClean="0"/>
              <a:t>get data </a:t>
            </a:r>
            <a:r>
              <a:rPr lang="en-US" dirty="0"/>
              <a:t>you can use to improve your </a:t>
            </a:r>
            <a:r>
              <a:rPr lang="en-US" dirty="0" smtClean="0"/>
              <a:t>programs and inform your decision-making </a:t>
            </a:r>
          </a:p>
          <a:p>
            <a:r>
              <a:rPr lang="en-US" dirty="0" smtClean="0"/>
              <a:t>To provide continuing </a:t>
            </a:r>
            <a:r>
              <a:rPr lang="en-US" dirty="0"/>
              <a:t>education programs </a:t>
            </a:r>
            <a:r>
              <a:rPr lang="en-US" dirty="0" smtClean="0"/>
              <a:t>with results that show their </a:t>
            </a:r>
            <a:r>
              <a:rPr lang="en-US" dirty="0"/>
              <a:t>effectiveness vis-à-vis other continuing education </a:t>
            </a:r>
            <a:r>
              <a:rPr lang="en-US" dirty="0" smtClean="0"/>
              <a:t>programs</a:t>
            </a:r>
          </a:p>
          <a:p>
            <a:r>
              <a:rPr lang="en-US" dirty="0" smtClean="0"/>
              <a:t>To establish national </a:t>
            </a:r>
            <a:r>
              <a:rPr lang="en-US" dirty="0"/>
              <a:t>norms or KPIs </a:t>
            </a:r>
            <a:r>
              <a:rPr lang="en-US" dirty="0" smtClean="0"/>
              <a:t>for continuing education</a:t>
            </a:r>
          </a:p>
          <a:p>
            <a:r>
              <a:rPr lang="en-US" dirty="0" smtClean="0"/>
              <a:t>To provide data for the numerous grants available to college’s continuing education programs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79460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190" y="262128"/>
            <a:ext cx="8596668" cy="1320800"/>
          </a:xfrm>
        </p:spPr>
        <p:txBody>
          <a:bodyPr>
            <a:normAutofit/>
          </a:bodyPr>
          <a:lstStyle/>
          <a:p>
            <a:r>
              <a:rPr lang="en-US" dirty="0"/>
              <a:t>Adult Education is in high demand.</a:t>
            </a:r>
            <a:r>
              <a:rPr lang="en-US" dirty="0" smtClean="0"/>
              <a:t/>
            </a:r>
            <a:br>
              <a:rPr lang="en-US" dirty="0" smtClean="0"/>
            </a:br>
            <a:r>
              <a:rPr lang="en-US" sz="2400" i="1" dirty="0" smtClean="0"/>
              <a:t>National Skills Coalition</a:t>
            </a:r>
            <a:endParaRPr lang="en-US" i="1" dirty="0"/>
          </a:p>
        </p:txBody>
      </p:sp>
      <p:pic>
        <p:nvPicPr>
          <p:cNvPr id="4" name="Picture 3"/>
          <p:cNvPicPr>
            <a:picLocks noChangeAspect="1"/>
          </p:cNvPicPr>
          <p:nvPr/>
        </p:nvPicPr>
        <p:blipFill>
          <a:blip r:embed="rId2"/>
          <a:stretch>
            <a:fillRect/>
          </a:stretch>
        </p:blipFill>
        <p:spPr>
          <a:xfrm>
            <a:off x="537964" y="1582928"/>
            <a:ext cx="10947466" cy="3643828"/>
          </a:xfrm>
          <a:prstGeom prst="rect">
            <a:avLst/>
          </a:prstGeom>
        </p:spPr>
      </p:pic>
      <p:pic>
        <p:nvPicPr>
          <p:cNvPr id="5" name="Picture 4"/>
          <p:cNvPicPr>
            <a:picLocks noChangeAspect="1"/>
          </p:cNvPicPr>
          <p:nvPr/>
        </p:nvPicPr>
        <p:blipFill>
          <a:blip r:embed="rId3"/>
          <a:stretch>
            <a:fillRect/>
          </a:stretch>
        </p:blipFill>
        <p:spPr>
          <a:xfrm>
            <a:off x="668190" y="5338966"/>
            <a:ext cx="10413308" cy="700589"/>
          </a:xfrm>
          <a:prstGeom prst="rect">
            <a:avLst/>
          </a:prstGeom>
        </p:spPr>
      </p:pic>
    </p:spTree>
    <p:extLst>
      <p:ext uri="{BB962C8B-B14F-4D97-AF65-F5344CB8AC3E}">
        <p14:creationId xmlns:p14="http://schemas.microsoft.com/office/powerpoint/2010/main" val="2446458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190" y="262128"/>
            <a:ext cx="8596668" cy="1320800"/>
          </a:xfrm>
        </p:spPr>
        <p:txBody>
          <a:bodyPr>
            <a:normAutofit fontScale="90000"/>
          </a:bodyPr>
          <a:lstStyle/>
          <a:p>
            <a:r>
              <a:rPr lang="en-US" dirty="0" smtClean="0"/>
              <a:t>Current Issues for Continuing Education</a:t>
            </a:r>
            <a:br>
              <a:rPr lang="en-US" dirty="0" smtClean="0"/>
            </a:br>
            <a:r>
              <a:rPr lang="en-US" sz="2400" i="1" dirty="0" smtClean="0"/>
              <a:t>National Skills Coalition</a:t>
            </a:r>
            <a:endParaRPr lang="en-US" i="1" dirty="0"/>
          </a:p>
        </p:txBody>
      </p:sp>
      <p:pic>
        <p:nvPicPr>
          <p:cNvPr id="3" name="Picture 2"/>
          <p:cNvPicPr>
            <a:picLocks noChangeAspect="1"/>
          </p:cNvPicPr>
          <p:nvPr/>
        </p:nvPicPr>
        <p:blipFill>
          <a:blip r:embed="rId2"/>
          <a:stretch>
            <a:fillRect/>
          </a:stretch>
        </p:blipFill>
        <p:spPr>
          <a:xfrm>
            <a:off x="464538" y="1722233"/>
            <a:ext cx="11501340" cy="3956078"/>
          </a:xfrm>
          <a:prstGeom prst="rect">
            <a:avLst/>
          </a:prstGeom>
        </p:spPr>
      </p:pic>
    </p:spTree>
    <p:extLst>
      <p:ext uri="{BB962C8B-B14F-4D97-AF65-F5344CB8AC3E}">
        <p14:creationId xmlns:p14="http://schemas.microsoft.com/office/powerpoint/2010/main" val="375060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190" y="262128"/>
            <a:ext cx="8596668" cy="1320800"/>
          </a:xfrm>
        </p:spPr>
        <p:txBody>
          <a:bodyPr>
            <a:normAutofit/>
          </a:bodyPr>
          <a:lstStyle/>
          <a:p>
            <a:r>
              <a:rPr lang="en-US" dirty="0" smtClean="0"/>
              <a:t>We need to fund adult education.</a:t>
            </a:r>
            <a:r>
              <a:rPr lang="en-US" dirty="0" smtClean="0"/>
              <a:t/>
            </a:r>
            <a:br>
              <a:rPr lang="en-US" dirty="0" smtClean="0"/>
            </a:br>
            <a:r>
              <a:rPr lang="en-US" sz="2400" i="1" dirty="0" smtClean="0"/>
              <a:t>National Skills Coalition</a:t>
            </a:r>
            <a:endParaRPr lang="en-US" i="1" dirty="0"/>
          </a:p>
        </p:txBody>
      </p:sp>
      <p:pic>
        <p:nvPicPr>
          <p:cNvPr id="3" name="Picture 2"/>
          <p:cNvPicPr>
            <a:picLocks noChangeAspect="1"/>
          </p:cNvPicPr>
          <p:nvPr/>
        </p:nvPicPr>
        <p:blipFill>
          <a:blip r:embed="rId2"/>
          <a:stretch>
            <a:fillRect/>
          </a:stretch>
        </p:blipFill>
        <p:spPr>
          <a:xfrm>
            <a:off x="879728" y="1328737"/>
            <a:ext cx="8930316" cy="5307641"/>
          </a:xfrm>
          <a:prstGeom prst="rect">
            <a:avLst/>
          </a:prstGeom>
        </p:spPr>
      </p:pic>
    </p:spTree>
    <p:extLst>
      <p:ext uri="{BB962C8B-B14F-4D97-AF65-F5344CB8AC3E}">
        <p14:creationId xmlns:p14="http://schemas.microsoft.com/office/powerpoint/2010/main" val="246951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0111" y="163792"/>
            <a:ext cx="8853489" cy="6436154"/>
          </a:xfrm>
          <a:prstGeom prst="rect">
            <a:avLst/>
          </a:prstGeom>
        </p:spPr>
      </p:pic>
    </p:spTree>
    <p:extLst>
      <p:ext uri="{BB962C8B-B14F-4D97-AF65-F5344CB8AC3E}">
        <p14:creationId xmlns:p14="http://schemas.microsoft.com/office/powerpoint/2010/main" val="3067232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7678</TotalTime>
  <Words>1064</Words>
  <Application>Microsoft Office PowerPoint</Application>
  <PresentationFormat>Widescreen</PresentationFormat>
  <Paragraphs>222</Paragraphs>
  <Slides>38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Calibri Light</vt:lpstr>
      <vt:lpstr>Helvetica</vt:lpstr>
      <vt:lpstr>Lato Light</vt:lpstr>
      <vt:lpstr>Montserrat Semi</vt:lpstr>
      <vt:lpstr>Roboto</vt:lpstr>
      <vt:lpstr>Times New Roman</vt:lpstr>
      <vt:lpstr>Wingdings</vt:lpstr>
      <vt:lpstr>Office Theme</vt:lpstr>
      <vt:lpstr>PowerPoint Presentation</vt:lpstr>
      <vt:lpstr>PowerPoint Presentation</vt:lpstr>
      <vt:lpstr>Who are the adult learners taking continuing education classes?</vt:lpstr>
      <vt:lpstr>PowerPoint Presentation</vt:lpstr>
      <vt:lpstr>Why Benchmark Continuing Education?</vt:lpstr>
      <vt:lpstr>Adult Education is in high demand. National Skills Coalition</vt:lpstr>
      <vt:lpstr>Current Issues for Continuing Education National Skills Coalition</vt:lpstr>
      <vt:lpstr>We need to fund adult education. National Skills Coalition</vt:lpstr>
      <vt:lpstr>PowerPoint Presentation</vt:lpstr>
      <vt:lpstr>History of the Non-Credit Benchmark Project</vt:lpstr>
      <vt:lpstr>Benchmark Categories</vt:lpstr>
      <vt:lpstr>PowerPoint Presentation</vt:lpstr>
      <vt:lpstr>PowerPoint Presentation</vt:lpstr>
      <vt:lpstr>PowerPoint Presentation</vt:lpstr>
      <vt:lpstr>PowerPoint Presentation</vt:lpstr>
      <vt:lpstr>What do continuing education divisions offer?</vt:lpstr>
      <vt:lpstr>What types of programs do continuing education divisions offer?</vt:lpstr>
      <vt:lpstr>Workforce Training</vt:lpstr>
      <vt:lpstr>Adult Basic Education - ABE</vt:lpstr>
      <vt:lpstr>Contract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Revenue Sources</vt:lpstr>
      <vt:lpstr>Non-credit Student Outcomes</vt:lpstr>
      <vt:lpstr>LERN – Certificates Offered by CE Programs</vt:lpstr>
      <vt:lpstr>PowerPoint Presentation</vt:lpstr>
      <vt:lpstr>Progress on Counting Credentials Workforce Data Quality Campaign:  Goals for States</vt:lpstr>
      <vt:lpstr>Sector Partnerships by State National Skills Coalition</vt:lpstr>
      <vt:lpstr>Using Benchmarking for Continuing Ed</vt:lpstr>
      <vt:lpstr>PowerPoint Presentation</vt:lpstr>
      <vt:lpstr>PowerPoint Presentation</vt:lpstr>
      <vt:lpstr>Keep up with the Benchmarking Institute and all of our projects by joining us on LinkedIn and following us on Twitter. </vt:lpstr>
      <vt:lpstr>PowerPoint Presentation</vt:lpstr>
    </vt:vector>
  </TitlesOfParts>
  <Company>Johnson County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Guthrie</dc:creator>
  <cp:lastModifiedBy>Lou Guthrie</cp:lastModifiedBy>
  <cp:revision>73</cp:revision>
  <dcterms:created xsi:type="dcterms:W3CDTF">2017-10-26T20:41:18Z</dcterms:created>
  <dcterms:modified xsi:type="dcterms:W3CDTF">2018-01-26T20:53:23Z</dcterms:modified>
</cp:coreProperties>
</file>