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63" r:id="rId2"/>
    <p:sldId id="257" r:id="rId3"/>
    <p:sldId id="294" r:id="rId4"/>
    <p:sldId id="295" r:id="rId5"/>
    <p:sldId id="317" r:id="rId6"/>
    <p:sldId id="322" r:id="rId7"/>
    <p:sldId id="318" r:id="rId8"/>
    <p:sldId id="319" r:id="rId9"/>
    <p:sldId id="293" r:id="rId10"/>
    <p:sldId id="307" r:id="rId11"/>
    <p:sldId id="301" r:id="rId12"/>
    <p:sldId id="303" r:id="rId13"/>
    <p:sldId id="302" r:id="rId14"/>
    <p:sldId id="304" r:id="rId15"/>
    <p:sldId id="320" r:id="rId16"/>
    <p:sldId id="300" r:id="rId17"/>
    <p:sldId id="305" r:id="rId18"/>
    <p:sldId id="306" r:id="rId19"/>
    <p:sldId id="308" r:id="rId20"/>
    <p:sldId id="310" r:id="rId21"/>
    <p:sldId id="311" r:id="rId22"/>
    <p:sldId id="312" r:id="rId23"/>
    <p:sldId id="321" r:id="rId24"/>
    <p:sldId id="313" r:id="rId25"/>
    <p:sldId id="314" r:id="rId26"/>
    <p:sldId id="298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2895" autoAdjust="0"/>
  </p:normalViewPr>
  <p:slideViewPr>
    <p:cSldViewPr snapToGrid="0">
      <p:cViewPr varScale="1">
        <p:scale>
          <a:sx n="120" d="100"/>
          <a:sy n="120" d="100"/>
        </p:scale>
        <p:origin x="4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C959E-0AE4-4FFA-B762-E9082E99A74E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53E-6B8D-4E5A-AFFD-57D8249E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National, Executive, Best Performers, Strengths</a:t>
            </a:r>
            <a:r>
              <a:rPr lang="en-US" baseline="0" dirty="0"/>
              <a:t> </a:t>
            </a:r>
            <a:r>
              <a:rPr lang="en-US" dirty="0"/>
              <a:t> and Peer Comparison  -- then back to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53E-6B8D-4E5A-AFFD-57D8249E6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53E-6B8D-4E5A-AFFD-57D8249E6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43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54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6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9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A6AD-F195-470D-A21C-7E213B0EAC2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5B5A13-23B0-48C8-8DC5-086509C0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8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00FAD.079FDAE0" TargetMode="External"/><Relationship Id="rId4" Type="http://schemas.openxmlformats.org/officeDocument/2006/relationships/image" Target="../media/image27.jpeg"/><Relationship Id="rId5" Type="http://schemas.openxmlformats.org/officeDocument/2006/relationships/image" Target="cid:image007.jpg@01D00FAD.079FDAE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9367" y="1738841"/>
            <a:ext cx="8735737" cy="2801935"/>
          </a:xfrm>
        </p:spPr>
        <p:txBody>
          <a:bodyPr/>
          <a:lstStyle/>
          <a:p>
            <a:pPr algn="ctr"/>
            <a:r>
              <a:rPr lang="en-US" dirty="0"/>
              <a:t>Texas Community Colleges </a:t>
            </a:r>
            <a:br>
              <a:rPr lang="en-US" dirty="0"/>
            </a:br>
            <a:r>
              <a:rPr lang="en-US" dirty="0"/>
              <a:t>vs the World</a:t>
            </a:r>
            <a:br>
              <a:rPr lang="en-US" dirty="0"/>
            </a:br>
            <a:r>
              <a:rPr lang="en-US" sz="2400" i="1" dirty="0"/>
              <a:t>Data from the NCCBP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Michelle Taylor | Senior Research Analyst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1" y="6060440"/>
            <a:ext cx="641350" cy="641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3041" y="606044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@EdBenchmark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1" y="766036"/>
            <a:ext cx="3788672" cy="110337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5D265AE-A174-4E34-ABA9-B6B3095643FC}"/>
              </a:ext>
            </a:extLst>
          </p:cNvPr>
          <p:cNvSpPr txBox="1">
            <a:spLocks/>
          </p:cNvSpPr>
          <p:nvPr/>
        </p:nvSpPr>
        <p:spPr>
          <a:xfrm>
            <a:off x="1033478" y="1015278"/>
            <a:ext cx="776246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TAIR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74" y="297084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National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9" y="957484"/>
            <a:ext cx="8465149" cy="54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87" y="366532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Executive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1" y="1172307"/>
            <a:ext cx="7843714" cy="51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4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Strength/Opportunities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94679"/>
            <a:ext cx="8372881" cy="48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Performers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7" y="1270000"/>
            <a:ext cx="8840145" cy="49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1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Comparison 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55179"/>
            <a:ext cx="4512374" cy="4288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20" y="2095018"/>
            <a:ext cx="4114151" cy="28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063413"/>
          </a:xfrm>
        </p:spPr>
        <p:txBody>
          <a:bodyPr>
            <a:normAutofit/>
          </a:bodyPr>
          <a:lstStyle/>
          <a:p>
            <a:r>
              <a:rPr lang="en-US" sz="4800" dirty="0"/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56417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Trends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1777321"/>
            <a:ext cx="10294483" cy="41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and Transfer Rate in Three Years</a:t>
            </a:r>
            <a:br>
              <a:rPr lang="en-US" dirty="0"/>
            </a:br>
            <a:r>
              <a:rPr lang="en-US" dirty="0"/>
              <a:t>Full-time, First-time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1930400"/>
            <a:ext cx="9851163" cy="39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4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Funding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1700068"/>
            <a:ext cx="9980975" cy="3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9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627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Cost of Tuition and Fees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17546"/>
            <a:ext cx="10414771" cy="42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6100"/>
            <a:ext cx="10820400" cy="4402585"/>
          </a:xfrm>
        </p:spPr>
        <p:txBody>
          <a:bodyPr>
            <a:normAutofit/>
          </a:bodyPr>
          <a:lstStyle/>
          <a:p>
            <a:r>
              <a:rPr lang="en-US" sz="2800" dirty="0"/>
              <a:t>Background of the NCCBP</a:t>
            </a:r>
          </a:p>
          <a:p>
            <a:r>
              <a:rPr lang="en-US" sz="2800" dirty="0"/>
              <a:t>Trend Data from the NCCBP</a:t>
            </a:r>
          </a:p>
          <a:p>
            <a:r>
              <a:rPr lang="en-US" sz="2800" dirty="0"/>
              <a:t>Next Steps</a:t>
            </a:r>
          </a:p>
          <a:p>
            <a:r>
              <a:rPr lang="en-US" sz="2800" dirty="0"/>
              <a:t>Demo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542963"/>
            <a:ext cx="3923241" cy="10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Trends in Developmental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31082"/>
            <a:ext cx="10617683" cy="42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25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Online/Distance Learning 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1546133"/>
            <a:ext cx="10091057" cy="40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03" y="231227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Impact of Online/Distance Learning </a:t>
            </a:r>
            <a:br>
              <a:rPr lang="en-US" sz="3200" dirty="0"/>
            </a:br>
            <a:r>
              <a:rPr lang="en-US" sz="3200" dirty="0"/>
              <a:t>on Graduation Rates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79" y="1724297"/>
            <a:ext cx="5169690" cy="416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9" y="1724298"/>
            <a:ext cx="5122185" cy="41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03" y="231227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Non-credit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" y="1414463"/>
            <a:ext cx="98964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8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Employment 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8431"/>
            <a:ext cx="10477363" cy="42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Diversity in Community Colleges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12758"/>
            <a:ext cx="10615884" cy="42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Learn More about Benchmarking and </a:t>
            </a:r>
            <a:br>
              <a:rPr lang="en-US" sz="3200" dirty="0"/>
            </a:br>
            <a:r>
              <a:rPr lang="en-US" sz="3200" dirty="0"/>
              <a:t>Best Practices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6004501"/>
            <a:ext cx="4490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JCCC.edu/Benchmark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20" y="1196387"/>
            <a:ext cx="3249450" cy="4743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912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id:image008.jpg@01D00FAD.079FDAE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831149"/>
            <a:ext cx="476250" cy="5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94581"/>
            <a:ext cx="8596668" cy="1066008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up with the Benchmarking Institute and all of our projects by joining us on LinkedIn and following us on Twitter.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831149"/>
            <a:ext cx="14218880" cy="75003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EdBenchmark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id:image007.jpg@01D00FAD.079FDAE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61897"/>
            <a:ext cx="940418" cy="9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62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722724"/>
            <a:ext cx="92044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2568" y="3761976"/>
            <a:ext cx="816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Join the National Higher Education Benchmarking Institute Group</a:t>
            </a:r>
          </a:p>
        </p:txBody>
      </p:sp>
    </p:spTree>
    <p:extLst>
      <p:ext uri="{BB962C8B-B14F-4D97-AF65-F5344CB8AC3E}">
        <p14:creationId xmlns:p14="http://schemas.microsoft.com/office/powerpoint/2010/main" val="208567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NCCBP Started in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0681"/>
            <a:ext cx="8596668" cy="4410682"/>
          </a:xfrm>
        </p:spPr>
        <p:txBody>
          <a:bodyPr>
            <a:normAutofit/>
          </a:bodyPr>
          <a:lstStyle/>
          <a:p>
            <a:r>
              <a:rPr lang="en-US" sz="2400" dirty="0"/>
              <a:t>Initial funding from Department of Education’s Fund for the Improvement of Postsecondary Education (FIPSE)</a:t>
            </a:r>
          </a:p>
          <a:p>
            <a:r>
              <a:rPr lang="en-US" sz="2400" dirty="0"/>
              <a:t>This funding established the “Kansas Study” – now Cost and Productivity</a:t>
            </a:r>
          </a:p>
          <a:p>
            <a:r>
              <a:rPr lang="en-US" sz="2400" dirty="0"/>
              <a:t>JCCC funded the NCCBP </a:t>
            </a:r>
          </a:p>
          <a:p>
            <a:r>
              <a:rPr lang="en-US" sz="2400" dirty="0"/>
              <a:t>NHEBI was established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206622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NCCBP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374" y="159670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Today the NHEBI is self-funded</a:t>
            </a:r>
          </a:p>
          <a:p>
            <a:r>
              <a:rPr lang="en-US" sz="2400" dirty="0"/>
              <a:t>NCCBP provides most of the revenue to keep us up and running</a:t>
            </a:r>
          </a:p>
          <a:p>
            <a:r>
              <a:rPr lang="en-US" sz="2400" dirty="0"/>
              <a:t>Last year we had 251 members</a:t>
            </a:r>
          </a:p>
          <a:p>
            <a:r>
              <a:rPr lang="en-US" sz="2400" dirty="0"/>
              <a:t>Over the years, 450+ community colleges have participated</a:t>
            </a:r>
          </a:p>
        </p:txBody>
      </p:sp>
    </p:spTree>
    <p:extLst>
      <p:ext uri="{BB962C8B-B14F-4D97-AF65-F5344CB8AC3E}">
        <p14:creationId xmlns:p14="http://schemas.microsoft.com/office/powerpoint/2010/main" val="159491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178761"/>
            <a:ext cx="8596668" cy="1320800"/>
          </a:xfrm>
        </p:spPr>
        <p:txBody>
          <a:bodyPr/>
          <a:lstStyle/>
          <a:p>
            <a:r>
              <a:rPr lang="en-US" dirty="0"/>
              <a:t>NCCBP Participants since 2004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852" y="5912069"/>
            <a:ext cx="5867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quarter of the nation’s community colleges participated in the NCCBP in 2016 (251).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4" y="839161"/>
            <a:ext cx="8847015" cy="49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Texas NCCBP Members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1" y="1250072"/>
            <a:ext cx="7799662" cy="50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52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NCCBP Purposes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630681"/>
            <a:ext cx="8596668" cy="4410682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Provides a comprehensive set of benchmarks for core community college activities</a:t>
            </a:r>
          </a:p>
          <a:p>
            <a:pPr lvl="1"/>
            <a:r>
              <a:rPr lang="en-US" sz="1800" dirty="0"/>
              <a:t>Completion &amp; Transfer</a:t>
            </a:r>
          </a:p>
          <a:p>
            <a:pPr lvl="1"/>
            <a:r>
              <a:rPr lang="en-US" sz="1800" dirty="0"/>
              <a:t>Retention &amp; Persistence</a:t>
            </a:r>
          </a:p>
          <a:p>
            <a:pPr lvl="1"/>
            <a:r>
              <a:rPr lang="en-US" sz="1800" dirty="0"/>
              <a:t>Student Performance</a:t>
            </a:r>
          </a:p>
          <a:p>
            <a:pPr lvl="1"/>
            <a:r>
              <a:rPr lang="en-US" sz="1800" dirty="0"/>
              <a:t>Satisfaction and Engagement</a:t>
            </a:r>
          </a:p>
          <a:p>
            <a:pPr lvl="1"/>
            <a:r>
              <a:rPr lang="en-US" sz="1800" dirty="0"/>
              <a:t>Job Market, Business and Industry</a:t>
            </a:r>
          </a:p>
          <a:p>
            <a:pPr lvl="1"/>
            <a:r>
              <a:rPr lang="en-US" sz="1800" dirty="0"/>
              <a:t>Other Institutional Effectiveness Metrics</a:t>
            </a:r>
          </a:p>
        </p:txBody>
      </p:sp>
    </p:spTree>
    <p:extLst>
      <p:ext uri="{BB962C8B-B14F-4D97-AF65-F5344CB8AC3E}">
        <p14:creationId xmlns:p14="http://schemas.microsoft.com/office/powerpoint/2010/main" val="410452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the Benchmark Project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199"/>
            <a:ext cx="8596668" cy="4441163"/>
          </a:xfrm>
        </p:spPr>
        <p:txBody>
          <a:bodyPr>
            <a:normAutofit/>
          </a:bodyPr>
          <a:lstStyle/>
          <a:p>
            <a:r>
              <a:rPr lang="en-US" sz="2400" dirty="0"/>
              <a:t>Data collection</a:t>
            </a:r>
          </a:p>
          <a:p>
            <a:pPr lvl="1"/>
            <a:r>
              <a:rPr lang="en-US" sz="2000" dirty="0"/>
              <a:t>Data verification: logical errors, outlier checks</a:t>
            </a:r>
          </a:p>
          <a:p>
            <a:pPr lvl="1"/>
            <a:r>
              <a:rPr lang="en-US" sz="2000" dirty="0"/>
              <a:t>Voluntary project: colleges provide only available data</a:t>
            </a:r>
          </a:p>
          <a:p>
            <a:pPr lvl="1"/>
            <a:r>
              <a:rPr lang="en-US" sz="2000" dirty="0"/>
              <a:t>Confidentiality assured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1" b="7670"/>
          <a:stretch/>
        </p:blipFill>
        <p:spPr>
          <a:xfrm>
            <a:off x="1356360" y="4434840"/>
            <a:ext cx="6553200" cy="18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>
            <a:normAutofit/>
          </a:bodyPr>
          <a:lstStyle/>
          <a:p>
            <a:r>
              <a:rPr lang="en-US" sz="2000" dirty="0"/>
              <a:t>National Report</a:t>
            </a:r>
          </a:p>
          <a:p>
            <a:r>
              <a:rPr lang="en-US" sz="2000" dirty="0"/>
              <a:t>Executive Report</a:t>
            </a:r>
          </a:p>
          <a:p>
            <a:r>
              <a:rPr lang="en-US" sz="2000" dirty="0"/>
              <a:t>Peer Comparison</a:t>
            </a:r>
          </a:p>
          <a:p>
            <a:r>
              <a:rPr lang="en-US" sz="2000" dirty="0"/>
              <a:t>Best Performers Report</a:t>
            </a:r>
          </a:p>
          <a:p>
            <a:r>
              <a:rPr lang="en-US" sz="2000" dirty="0"/>
              <a:t>Strengths/Opportunities Report</a:t>
            </a:r>
          </a:p>
          <a:p>
            <a:r>
              <a:rPr lang="en-US" sz="2000" dirty="0"/>
              <a:t>Custom Reports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188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54147</TotalTime>
  <Words>300</Words>
  <Application>Microsoft Macintosh PowerPoint</Application>
  <PresentationFormat>Widescreen</PresentationFormat>
  <Paragraphs>67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Facet</vt:lpstr>
      <vt:lpstr>Texas Community Colleges  vs the World Data from the NCCBP </vt:lpstr>
      <vt:lpstr>Session outline</vt:lpstr>
      <vt:lpstr>NCCBP Started in 2004</vt:lpstr>
      <vt:lpstr>NCCBP Today</vt:lpstr>
      <vt:lpstr>NCCBP Participants since 2004</vt:lpstr>
      <vt:lpstr>Texas NCCBP Members</vt:lpstr>
      <vt:lpstr>NCCBP Purposes</vt:lpstr>
      <vt:lpstr>How the Benchmark Project Works</vt:lpstr>
      <vt:lpstr>REPORTS</vt:lpstr>
      <vt:lpstr>National Report</vt:lpstr>
      <vt:lpstr>Executive Report</vt:lpstr>
      <vt:lpstr>Strength/Opportunities Reports</vt:lpstr>
      <vt:lpstr>Best Performers Report</vt:lpstr>
      <vt:lpstr>Peer Comparison Tool</vt:lpstr>
      <vt:lpstr>Trends</vt:lpstr>
      <vt:lpstr>Enrollment Trends </vt:lpstr>
      <vt:lpstr>Graduation and Transfer Rate in Three Years Full-time, First-time</vt:lpstr>
      <vt:lpstr>Funding Trends</vt:lpstr>
      <vt:lpstr>Cost of Tuition and Fees</vt:lpstr>
      <vt:lpstr>Trends in Developmental Education</vt:lpstr>
      <vt:lpstr>Online/Distance Learning Trends</vt:lpstr>
      <vt:lpstr>Impact of Online/Distance Learning  on Graduation Rates</vt:lpstr>
      <vt:lpstr>Non-credit</vt:lpstr>
      <vt:lpstr>Employment Trends</vt:lpstr>
      <vt:lpstr>Diversity in Community Colleges</vt:lpstr>
      <vt:lpstr>Learn More about Benchmarking and  Best Practices</vt:lpstr>
      <vt:lpstr>Keep up with the Benchmarking Institute and all of our projects by joining us on LinkedIn and following us on Twitter. 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JCCC Student Satisfaction with Class Scheduling</dc:title>
  <dc:creator>Lou Guthrie</dc:creator>
  <cp:lastModifiedBy>Microsoft Office User</cp:lastModifiedBy>
  <cp:revision>65</cp:revision>
  <dcterms:created xsi:type="dcterms:W3CDTF">2015-10-15T20:52:59Z</dcterms:created>
  <dcterms:modified xsi:type="dcterms:W3CDTF">2017-06-22T16:28:09Z</dcterms:modified>
</cp:coreProperties>
</file>