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58" r:id="rId3"/>
    <p:sldId id="359" r:id="rId4"/>
    <p:sldId id="301" r:id="rId5"/>
    <p:sldId id="312" r:id="rId6"/>
    <p:sldId id="294" r:id="rId7"/>
    <p:sldId id="349" r:id="rId8"/>
    <p:sldId id="304" r:id="rId9"/>
    <p:sldId id="353" r:id="rId10"/>
    <p:sldId id="354" r:id="rId11"/>
    <p:sldId id="309" r:id="rId12"/>
    <p:sldId id="357" r:id="rId13"/>
    <p:sldId id="351" r:id="rId14"/>
    <p:sldId id="352" r:id="rId15"/>
    <p:sldId id="356" r:id="rId16"/>
    <p:sldId id="355" r:id="rId17"/>
    <p:sldId id="311" r:id="rId18"/>
    <p:sldId id="306" r:id="rId19"/>
    <p:sldId id="338" r:id="rId20"/>
    <p:sldId id="350" r:id="rId21"/>
    <p:sldId id="313" r:id="rId22"/>
    <p:sldId id="303" r:id="rId23"/>
    <p:sldId id="299" r:id="rId24"/>
    <p:sldId id="270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13329B5-544E-4090-A246-79C99067FAA2}">
          <p14:sldIdLst>
            <p14:sldId id="256"/>
            <p14:sldId id="358"/>
            <p14:sldId id="359"/>
            <p14:sldId id="301"/>
            <p14:sldId id="312"/>
          </p14:sldIdLst>
        </p14:section>
        <p14:section name="Jeff's Section" id="{CCBCAC64-11A1-4E24-A042-6B2ACB546459}">
          <p14:sldIdLst>
            <p14:sldId id="294"/>
            <p14:sldId id="349"/>
            <p14:sldId id="304"/>
            <p14:sldId id="353"/>
            <p14:sldId id="354"/>
            <p14:sldId id="309"/>
            <p14:sldId id="357"/>
            <p14:sldId id="351"/>
            <p14:sldId id="352"/>
            <p14:sldId id="356"/>
            <p14:sldId id="355"/>
            <p14:sldId id="311"/>
            <p14:sldId id="306"/>
            <p14:sldId id="338"/>
            <p14:sldId id="350"/>
            <p14:sldId id="313"/>
            <p14:sldId id="303"/>
            <p14:sldId id="29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F7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7" autoAdjust="0"/>
    <p:restoredTop sz="86146" autoAdjust="0"/>
  </p:normalViewPr>
  <p:slideViewPr>
    <p:cSldViewPr snapToGrid="0">
      <p:cViewPr varScale="1">
        <p:scale>
          <a:sx n="100" d="100"/>
          <a:sy n="100" d="100"/>
        </p:scale>
        <p:origin x="9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Type of</a:t>
            </a:r>
            <a:r>
              <a:rPr lang="en-US" baseline="0" dirty="0" smtClean="0"/>
              <a:t> Faculty</a:t>
            </a:r>
            <a:endParaRPr lang="en-US" dirty="0"/>
          </a:p>
        </c:rich>
      </c:tx>
      <c:layout>
        <c:manualLayout>
          <c:xMode val="edge"/>
          <c:yMode val="edge"/>
          <c:x val="0.37224555639194412"/>
          <c:y val="1.02425508629349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5.0598604512932424E-2"/>
          <c:w val="0.96562499999999996"/>
          <c:h val="0.72709948775224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Institution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Math, General</c:v>
                </c:pt>
                <c:pt idx="1">
                  <c:v>Dev Math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0.61</c:v>
                </c:pt>
                <c:pt idx="1">
                  <c:v>0.45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Math, General</c:v>
                </c:pt>
                <c:pt idx="1">
                  <c:v>Dev Math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0.47</c:v>
                </c:pt>
                <c:pt idx="1">
                  <c:v>0.39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Math, General</c:v>
                </c:pt>
                <c:pt idx="1">
                  <c:v>Dev Math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Institution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Math, General</c:v>
                </c:pt>
                <c:pt idx="1">
                  <c:v>Dev Math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0.39</c:v>
                </c:pt>
                <c:pt idx="1">
                  <c:v>0.55000000000000004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National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Math, General</c:v>
                </c:pt>
                <c:pt idx="1">
                  <c:v>Dev Math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0.53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9987008"/>
        <c:axId val="579987400"/>
      </c:barChart>
      <c:catAx>
        <c:axId val="579987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79987400"/>
        <c:crosses val="autoZero"/>
        <c:auto val="1"/>
        <c:lblAlgn val="ctr"/>
        <c:lblOffset val="100"/>
        <c:noMultiLvlLbl val="0"/>
      </c:catAx>
      <c:valAx>
        <c:axId val="579987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9987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225002431758351"/>
          <c:y val="8.2145257920737985E-2"/>
          <c:w val="0.70712803767929755"/>
          <c:h val="5.971259961351517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Student – Faculty Ratio</a:t>
            </a:r>
            <a:endParaRPr lang="en-US" dirty="0"/>
          </a:p>
        </c:rich>
      </c:tx>
      <c:layout>
        <c:manualLayout>
          <c:xMode val="edge"/>
          <c:yMode val="edge"/>
          <c:x val="0.37224555639194412"/>
          <c:y val="1.02425508629349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5.0598604512932424E-2"/>
          <c:w val="0.96562499999999996"/>
          <c:h val="0.727099487752246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Institution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Math, General</c:v>
                </c:pt>
                <c:pt idx="1">
                  <c:v>Dev Math</c:v>
                </c:pt>
              </c:strCache>
            </c:strRef>
          </c:cat>
          <c:val>
            <c:numRef>
              <c:f>Sheet1!$B$2:$B$3</c:f>
              <c:numCache>
                <c:formatCode>0</c:formatCode>
                <c:ptCount val="2"/>
                <c:pt idx="0">
                  <c:v>45</c:v>
                </c:pt>
                <c:pt idx="1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National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Math, General</c:v>
                </c:pt>
                <c:pt idx="1">
                  <c:v>Dev Math</c:v>
                </c:pt>
              </c:strCache>
            </c:strRef>
          </c:cat>
          <c:val>
            <c:numRef>
              <c:f>Sheet1!$C$2:$C$3</c:f>
              <c:numCache>
                <c:formatCode>0</c:formatCode>
                <c:ptCount val="2"/>
                <c:pt idx="0">
                  <c:v>32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79988184"/>
        <c:axId val="579988576"/>
      </c:barChart>
      <c:catAx>
        <c:axId val="579988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79988576"/>
        <c:crosses val="autoZero"/>
        <c:auto val="1"/>
        <c:lblAlgn val="ctr"/>
        <c:lblOffset val="100"/>
        <c:noMultiLvlLbl val="0"/>
      </c:catAx>
      <c:valAx>
        <c:axId val="57998857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5799881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225002431758351"/>
          <c:y val="8.2145257920737985E-2"/>
          <c:w val="0.70712803767929755"/>
          <c:h val="5.9712599613515174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XYZ College and Peer Institutions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A7286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6B853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F</c:v>
                </c:pt>
                <c:pt idx="1">
                  <c:v>XYZ</c:v>
                </c:pt>
                <c:pt idx="2">
                  <c:v>E</c:v>
                </c:pt>
                <c:pt idx="3">
                  <c:v>D</c:v>
                </c:pt>
                <c:pt idx="4">
                  <c:v>C</c:v>
                </c:pt>
                <c:pt idx="5">
                  <c:v>B</c:v>
                </c:pt>
                <c:pt idx="6">
                  <c:v>A</c:v>
                </c:pt>
              </c:strCache>
            </c:strRef>
          </c:cat>
          <c:val>
            <c:numRef>
              <c:f>Sheet1!$B$2:$B$8</c:f>
              <c:numCache>
                <c:formatCode>_("$"* #,##0_);_("$"* \(#,##0\);_("$"* "-"??_);_(@_)</c:formatCode>
                <c:ptCount val="7"/>
                <c:pt idx="0">
                  <c:v>114</c:v>
                </c:pt>
                <c:pt idx="1">
                  <c:v>172</c:v>
                </c:pt>
                <c:pt idx="2">
                  <c:v>188</c:v>
                </c:pt>
                <c:pt idx="3">
                  <c:v>202</c:v>
                </c:pt>
                <c:pt idx="4">
                  <c:v>356</c:v>
                </c:pt>
                <c:pt idx="5">
                  <c:v>402</c:v>
                </c:pt>
                <c:pt idx="6">
                  <c:v>612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77811720"/>
        <c:axId val="377812112"/>
      </c:barChart>
      <c:catAx>
        <c:axId val="377811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77812112"/>
        <c:crosses val="autoZero"/>
        <c:auto val="1"/>
        <c:lblAlgn val="ctr"/>
        <c:lblOffset val="100"/>
        <c:noMultiLvlLbl val="0"/>
      </c:catAx>
      <c:valAx>
        <c:axId val="377812112"/>
        <c:scaling>
          <c:orientation val="minMax"/>
        </c:scaling>
        <c:delete val="0"/>
        <c:axPos val="b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377811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2AEF35-208D-4E5F-A615-887FE1591838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947377-15EA-4E5E-A063-89A08B28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93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</a:rPr>
              <a:t>Mission:  Improving higher education through benchmarking.</a:t>
            </a:r>
            <a:endParaRPr lang="en-US" dirty="0">
              <a:latin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</a:rPr>
              <a:t>Vision:  Impacting higher education to maximize student success</a:t>
            </a:r>
            <a:r>
              <a:rPr lang="en-US" dirty="0">
                <a:latin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</a:rPr>
              <a:t>In this case we are using data from the NCCBP.  You could find this data from IPEDS or from your </a:t>
            </a:r>
            <a:endParaRPr lang="en-US" dirty="0" smtClean="0"/>
          </a:p>
          <a:p>
            <a:pPr lvl="1"/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EF5EE-2324-4C76-A810-EA6F82FDB0C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2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136">
              <a:defRPr/>
            </a:pPr>
            <a:r>
              <a:rPr lang="en-US" dirty="0" smtClean="0"/>
              <a:t>Personnel costs account for approximately 85 percent of community college budgets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EF5EE-2324-4C76-A810-EA6F82FDB0C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Political Science and Nursing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EF5EE-2324-4C76-A810-EA6F82FDB0C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1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47377-15EA-4E5E-A063-89A08B281D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57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-8468"/>
            <a:ext cx="4124007" cy="15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8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20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chmarking Institu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259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4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3073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26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67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1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w NCCB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3848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E360-1B54-4140-8CE0-8CB5049258E5}" type="datetimeFigureOut">
              <a:rPr lang="en-US"/>
              <a:pPr>
                <a:defRPr/>
              </a:pPr>
              <a:t>4/22/2016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871E-7D5E-4D91-AF09-C57F55DF2E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4" descr="Hom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49159"/>
            <a:ext cx="3556000" cy="60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2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4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3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3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9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9873" y="1094581"/>
            <a:ext cx="8596668" cy="1066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542D2-2E64-4B67-9772-51EE2B6E970F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52A4A9-7E88-46E2-BEC9-84860A0B23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6" y="5657850"/>
            <a:ext cx="32575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7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cid:image008.jpg@01D00FAD.079FDAE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7.jpg@01D00FAD.079FDAE0" TargetMode="Externa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ouguthrie@jccc.edu" TargetMode="External"/><Relationship Id="rId7" Type="http://schemas.openxmlformats.org/officeDocument/2006/relationships/hyperlink" Target="http://workforceproject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aximizingresources.org/" TargetMode="External"/><Relationship Id="rId5" Type="http://schemas.openxmlformats.org/officeDocument/2006/relationships/hyperlink" Target="https://costandproductivity.org/" TargetMode="External"/><Relationship Id="rId4" Type="http://schemas.openxmlformats.org/officeDocument/2006/relationships/hyperlink" Target="http://www.nccbp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055" y="1371624"/>
            <a:ext cx="9420960" cy="2626985"/>
          </a:xfrm>
        </p:spPr>
        <p:txBody>
          <a:bodyPr/>
          <a:lstStyle/>
          <a:p>
            <a:r>
              <a:rPr lang="en-US" sz="4800" dirty="0" smtClean="0"/>
              <a:t>Adding Cost </a:t>
            </a:r>
            <a:r>
              <a:rPr lang="en-US" sz="4800" dirty="0"/>
              <a:t>and Benchmarking to Your Program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718957"/>
            <a:ext cx="7766936" cy="8066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Michelle Taylor| Senior Research Analyst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National Higher Education Benchmarking </a:t>
            </a:r>
            <a:r>
              <a:rPr lang="en-US" dirty="0" smtClean="0"/>
              <a:t>Institute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3407" y="626748"/>
            <a:ext cx="8596668" cy="1066008"/>
          </a:xfrm>
        </p:spPr>
        <p:txBody>
          <a:bodyPr/>
          <a:lstStyle/>
          <a:p>
            <a:r>
              <a:rPr lang="en-US" dirty="0" smtClean="0"/>
              <a:t>Cost &amp; Productivity Project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453312"/>
              </p:ext>
            </p:extLst>
          </p:nvPr>
        </p:nvGraphicFramePr>
        <p:xfrm>
          <a:off x="1006941" y="2160589"/>
          <a:ext cx="8229600" cy="2667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Enrollment and data collection starts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</a:t>
                      </a:r>
                      <a:r>
                        <a:rPr lang="en-US" baseline="0" dirty="0" smtClean="0"/>
                        <a:t> bird registration closes June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Participant institutional data due on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July 15; Outlier</a:t>
                      </a:r>
                      <a:r>
                        <a:rPr lang="en-US" baseline="0" dirty="0" smtClean="0"/>
                        <a:t> reports available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August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 and updated data due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reports available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dirty="0" smtClean="0"/>
                        <a:t>Peer</a:t>
                      </a:r>
                      <a:r>
                        <a:rPr lang="en-US" baseline="0" dirty="0" smtClean="0"/>
                        <a:t> Comparison Tool populated with most recent data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</a:t>
            </a:r>
            <a:r>
              <a:rPr lang="en-US" dirty="0" smtClean="0"/>
              <a:t>Cost &amp; Productivity Project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651" y="2160589"/>
            <a:ext cx="4114800" cy="2470297"/>
          </a:xfrm>
        </p:spPr>
        <p:txBody>
          <a:bodyPr/>
          <a:lstStyle/>
          <a:p>
            <a:r>
              <a:rPr lang="en-US" dirty="0" smtClean="0"/>
              <a:t>Data </a:t>
            </a:r>
            <a:r>
              <a:rPr lang="en-US" dirty="0"/>
              <a:t>verification: l</a:t>
            </a:r>
            <a:r>
              <a:rPr lang="en-US" dirty="0" smtClean="0"/>
              <a:t>ogical errors, outlier checks</a:t>
            </a:r>
            <a:endParaRPr lang="en-US" dirty="0"/>
          </a:p>
          <a:p>
            <a:r>
              <a:rPr lang="en-US" dirty="0" smtClean="0"/>
              <a:t>Voluntary project: colleges provide only available data</a:t>
            </a:r>
            <a:endParaRPr lang="en-US" dirty="0"/>
          </a:p>
          <a:p>
            <a:r>
              <a:rPr lang="en-US" dirty="0"/>
              <a:t>Confidentiality </a:t>
            </a:r>
            <a:r>
              <a:rPr lang="en-US" dirty="0" smtClean="0"/>
              <a:t>assured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2822"/>
          <a:stretch/>
        </p:blipFill>
        <p:spPr>
          <a:xfrm>
            <a:off x="5890456" y="2011787"/>
            <a:ext cx="2545080" cy="36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73" y="310789"/>
            <a:ext cx="8596668" cy="1066008"/>
          </a:xfrm>
        </p:spPr>
        <p:txBody>
          <a:bodyPr/>
          <a:lstStyle/>
          <a:p>
            <a:r>
              <a:rPr lang="en-US" dirty="0" smtClean="0"/>
              <a:t>Data Entry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589" y="793977"/>
            <a:ext cx="436245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20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73" y="310789"/>
            <a:ext cx="8596668" cy="1066008"/>
          </a:xfrm>
        </p:spPr>
        <p:txBody>
          <a:bodyPr/>
          <a:lstStyle/>
          <a:p>
            <a:r>
              <a:rPr lang="en-US" dirty="0" smtClean="0"/>
              <a:t>Data Entry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8" y="1872343"/>
            <a:ext cx="10594242" cy="193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34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73" y="310789"/>
            <a:ext cx="8596668" cy="1066008"/>
          </a:xfrm>
        </p:spPr>
        <p:txBody>
          <a:bodyPr/>
          <a:lstStyle/>
          <a:p>
            <a:r>
              <a:rPr lang="en-US" dirty="0" smtClean="0"/>
              <a:t>Data Entry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6" y="1567542"/>
            <a:ext cx="10440696" cy="313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08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73" y="310789"/>
            <a:ext cx="8596668" cy="1066008"/>
          </a:xfrm>
        </p:spPr>
        <p:txBody>
          <a:bodyPr/>
          <a:lstStyle/>
          <a:p>
            <a:r>
              <a:rPr lang="en-US" dirty="0" smtClean="0"/>
              <a:t>Data Entry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95350"/>
            <a:ext cx="92773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58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25" y="441635"/>
            <a:ext cx="8596668" cy="10660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Cost &amp; Productivity Report Sample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11763" r="13125" b="21550"/>
          <a:stretch/>
        </p:blipFill>
        <p:spPr bwMode="auto">
          <a:xfrm>
            <a:off x="1471524" y="1015423"/>
            <a:ext cx="7037381" cy="489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7182" r="13773" b="47435"/>
          <a:stretch/>
        </p:blipFill>
        <p:spPr bwMode="auto">
          <a:xfrm>
            <a:off x="541140" y="2202725"/>
            <a:ext cx="8898147" cy="240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42" y="343204"/>
            <a:ext cx="8596668" cy="1066008"/>
          </a:xfrm>
        </p:spPr>
        <p:txBody>
          <a:bodyPr/>
          <a:lstStyle/>
          <a:p>
            <a:r>
              <a:rPr lang="en-US" dirty="0" smtClean="0"/>
              <a:t>Institutional Cost Report Sample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1233" r="13113" b="17571"/>
          <a:stretch/>
        </p:blipFill>
        <p:spPr bwMode="auto">
          <a:xfrm>
            <a:off x="1696953" y="919712"/>
            <a:ext cx="6586526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t="23791" r="13679" b="55616"/>
          <a:stretch/>
        </p:blipFill>
        <p:spPr bwMode="auto">
          <a:xfrm>
            <a:off x="494416" y="2443711"/>
            <a:ext cx="8997352" cy="20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9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43" y="381792"/>
            <a:ext cx="8596668" cy="1066008"/>
          </a:xfrm>
        </p:spPr>
        <p:txBody>
          <a:bodyPr/>
          <a:lstStyle/>
          <a:p>
            <a:r>
              <a:rPr lang="en-US" dirty="0" smtClean="0"/>
              <a:t>Benchmarks for Planning</a:t>
            </a:r>
            <a:endParaRPr lang="en-US" dirty="0"/>
          </a:p>
        </p:txBody>
      </p:sp>
      <p:pic>
        <p:nvPicPr>
          <p:cNvPr id="1026" name="Picture 2" descr="C:\Users\louguthrie\AppData\Local\Microsoft\Windows\Temporary Internet Files\Content.Outlook\NTP31015\Cost  Productivity Project_Cost Per Credit Hour Graph_vd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0"/>
          <a:stretch/>
        </p:blipFill>
        <p:spPr bwMode="auto">
          <a:xfrm>
            <a:off x="1276177" y="1331318"/>
            <a:ext cx="7239000" cy="43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1447800"/>
            <a:ext cx="4931735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Cost Per Credit Hour</a:t>
            </a:r>
          </a:p>
        </p:txBody>
      </p:sp>
    </p:spTree>
    <p:extLst>
      <p:ext uri="{BB962C8B-B14F-4D97-AF65-F5344CB8AC3E}">
        <p14:creationId xmlns:p14="http://schemas.microsoft.com/office/powerpoint/2010/main" val="41399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43" y="381792"/>
            <a:ext cx="8596668" cy="744879"/>
          </a:xfrm>
        </p:spPr>
        <p:txBody>
          <a:bodyPr/>
          <a:lstStyle/>
          <a:p>
            <a:r>
              <a:rPr lang="en-US" dirty="0" smtClean="0"/>
              <a:t>Benchmarks for Planning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65499000"/>
              </p:ext>
            </p:extLst>
          </p:nvPr>
        </p:nvGraphicFramePr>
        <p:xfrm>
          <a:off x="1476047" y="1110343"/>
          <a:ext cx="7988047" cy="518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2471" y="5563005"/>
            <a:ext cx="32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Full-time               Part-time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5128" y="5557954"/>
            <a:ext cx="32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Full-time               Part-time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49591" y="1567543"/>
            <a:ext cx="391885" cy="310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primary goals of program review are to:</a:t>
            </a:r>
          </a:p>
          <a:p>
            <a:pPr lvl="1"/>
            <a:r>
              <a:rPr lang="en-US" dirty="0" smtClean="0"/>
              <a:t>Enhance </a:t>
            </a:r>
            <a:r>
              <a:rPr lang="en-US" dirty="0"/>
              <a:t>the resources and quality of academic </a:t>
            </a:r>
            <a:r>
              <a:rPr lang="en-US" dirty="0" smtClean="0"/>
              <a:t>programs by </a:t>
            </a:r>
            <a:r>
              <a:rPr lang="en-US" dirty="0"/>
              <a:t>assessing programs strengths and challenges</a:t>
            </a:r>
          </a:p>
          <a:p>
            <a:pPr lvl="1"/>
            <a:r>
              <a:rPr lang="en-US" dirty="0" smtClean="0"/>
              <a:t>Align </a:t>
            </a:r>
            <a:r>
              <a:rPr lang="en-US" dirty="0"/>
              <a:t>academic program needs and campus priorities </a:t>
            </a:r>
            <a:r>
              <a:rPr lang="en-US" dirty="0" smtClean="0"/>
              <a:t>with the </a:t>
            </a:r>
            <a:r>
              <a:rPr lang="en-US" dirty="0"/>
              <a:t>planning and budgeting process and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that program priorities are consistent with </a:t>
            </a:r>
            <a:r>
              <a:rPr lang="en-US" dirty="0" smtClean="0"/>
              <a:t>the college’s </a:t>
            </a:r>
            <a:r>
              <a:rPr lang="en-US" dirty="0"/>
              <a:t>mission and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781419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43" y="381792"/>
            <a:ext cx="8596668" cy="744879"/>
          </a:xfrm>
        </p:spPr>
        <p:txBody>
          <a:bodyPr/>
          <a:lstStyle/>
          <a:p>
            <a:r>
              <a:rPr lang="en-US" dirty="0" smtClean="0"/>
              <a:t>Benchmarks for Planning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42684846"/>
              </p:ext>
            </p:extLst>
          </p:nvPr>
        </p:nvGraphicFramePr>
        <p:xfrm>
          <a:off x="1476047" y="1451429"/>
          <a:ext cx="7988047" cy="484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608" y="456627"/>
            <a:ext cx="8596668" cy="1066008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Cost per Credit Hour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en-US" sz="2400" i="1" dirty="0">
                <a:latin typeface="Arial" pitchFamily="34" charset="0"/>
                <a:cs typeface="Arial" pitchFamily="34" charset="0"/>
              </a:rPr>
              <a:t>51.38 Registered Nursing</a:t>
            </a:r>
            <a:br>
              <a:rPr lang="en-US" sz="2400" i="1" dirty="0">
                <a:latin typeface="Arial" pitchFamily="34" charset="0"/>
                <a:cs typeface="Arial" pitchFamily="34" charset="0"/>
              </a:rPr>
            </a:b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295104"/>
              </p:ext>
            </p:extLst>
          </p:nvPr>
        </p:nvGraphicFramePr>
        <p:xfrm>
          <a:off x="802142" y="145038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02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dirty="0"/>
              <a:t>Learn More about Benchmarking and </a:t>
            </a:r>
            <a:br>
              <a:rPr lang="en-US" sz="3200" dirty="0"/>
            </a:br>
            <a:r>
              <a:rPr lang="en-US" sz="3200" dirty="0"/>
              <a:t>Best Practices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6004501"/>
            <a:ext cx="44903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JCCC.edu/Benchmark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661" y="1337555"/>
            <a:ext cx="3579418" cy="44596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id:image008.jpg@01D00FAD.079FDAE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831149"/>
            <a:ext cx="476250" cy="5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94581"/>
            <a:ext cx="8596668" cy="1066008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up with the Benchmarking Institute and all of our projects by joining us on LinkedIn and following us on Twitter.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831149"/>
            <a:ext cx="14218880" cy="75003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EdBenchmark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id:image007.jpg@01D00FAD.079FDAE0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861897"/>
            <a:ext cx="940418" cy="9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62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722724"/>
            <a:ext cx="920444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62568" y="3761976"/>
            <a:ext cx="816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Join the National Higher Education Benchmarking Institute Group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807535"/>
            <a:ext cx="6680003" cy="217063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07067" y="2715297"/>
            <a:ext cx="69147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1F497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Michelle Taylor</a:t>
            </a:r>
            <a:endParaRPr lang="en-US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solidFill>
                  <a:srgbClr val="33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Senior Research Analyst </a:t>
            </a:r>
            <a:r>
              <a:rPr lang="en-US" sz="1400" b="1" dirty="0">
                <a:solidFill>
                  <a:srgbClr val="336699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| National Higher Education Benchmarking Institute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Johnson County Community College|12345 College Blvd. | Overland Park, KS 66210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Phone: 913-469-8500 Ext. </a:t>
            </a:r>
            <a:r>
              <a:rPr lang="en-US" sz="1400" dirty="0" smtClean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3831| </a:t>
            </a:r>
            <a:r>
              <a:rPr lang="en-US" sz="1400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michelletaylor@jccc.edu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399" y="4961072"/>
            <a:ext cx="8131278" cy="120032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http://www.nccbp.org/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https://costandproductivity.org/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http://maximizingresources.org/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u="sng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http://workforceproject.org</a:t>
            </a:r>
            <a:r>
              <a:rPr lang="en-US" u="sng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endParaRPr lang="en-US" u="sng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1550" y="1685925"/>
            <a:ext cx="4162425" cy="35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73" y="332581"/>
            <a:ext cx="8596668" cy="1066008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Qualitative and Quantitative Data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57275" y="2895600"/>
            <a:ext cx="2028825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57275" y="5295900"/>
            <a:ext cx="2286000" cy="352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4764"/>
            <a:ext cx="8596668" cy="4449761"/>
          </a:xfrm>
        </p:spPr>
        <p:txBody>
          <a:bodyPr>
            <a:normAutofit/>
          </a:bodyPr>
          <a:lstStyle/>
          <a:p>
            <a:r>
              <a:rPr lang="en-US" dirty="0" smtClean="0"/>
              <a:t>Number </a:t>
            </a:r>
            <a:r>
              <a:rPr lang="en-US" dirty="0"/>
              <a:t>of Faculty (Full Time; Part Time; Total)</a:t>
            </a:r>
          </a:p>
          <a:p>
            <a:r>
              <a:rPr lang="en-US" dirty="0" smtClean="0"/>
              <a:t>Student </a:t>
            </a:r>
            <a:r>
              <a:rPr lang="en-US" dirty="0"/>
              <a:t>Credit Hours by Faculty Type</a:t>
            </a:r>
          </a:p>
          <a:p>
            <a:r>
              <a:rPr lang="en-US" dirty="0" smtClean="0"/>
              <a:t>Enrollment </a:t>
            </a:r>
            <a:r>
              <a:rPr lang="en-US" dirty="0"/>
              <a:t>by Faculty Type</a:t>
            </a:r>
          </a:p>
          <a:p>
            <a:r>
              <a:rPr lang="en-US" dirty="0" smtClean="0"/>
              <a:t>Faculty </a:t>
            </a:r>
            <a:r>
              <a:rPr lang="en-US" dirty="0"/>
              <a:t>Name by Type</a:t>
            </a:r>
          </a:p>
          <a:p>
            <a:r>
              <a:rPr lang="en-US" dirty="0" smtClean="0"/>
              <a:t>Average </a:t>
            </a:r>
            <a:r>
              <a:rPr lang="en-US" dirty="0"/>
              <a:t>Class Size, Completion, and Attrition</a:t>
            </a:r>
          </a:p>
          <a:p>
            <a:r>
              <a:rPr lang="en-US" dirty="0" smtClean="0"/>
              <a:t>Course </a:t>
            </a:r>
            <a:r>
              <a:rPr lang="en-US" dirty="0"/>
              <a:t>Completion, Success and Attrition by Distance Learning v Face-to-Face</a:t>
            </a:r>
          </a:p>
          <a:p>
            <a:r>
              <a:rPr lang="en-US" dirty="0" smtClean="0"/>
              <a:t>Number </a:t>
            </a:r>
            <a:r>
              <a:rPr lang="en-US" dirty="0"/>
              <a:t>of Degrees/Certificates Awarded</a:t>
            </a:r>
          </a:p>
          <a:p>
            <a:r>
              <a:rPr lang="en-US" dirty="0" smtClean="0"/>
              <a:t>Number </a:t>
            </a:r>
            <a:r>
              <a:rPr lang="en-US" dirty="0"/>
              <a:t>of Graduates Transferring</a:t>
            </a:r>
          </a:p>
          <a:p>
            <a:r>
              <a:rPr lang="en-US" dirty="0" smtClean="0"/>
              <a:t>Number </a:t>
            </a:r>
            <a:r>
              <a:rPr lang="en-US" dirty="0"/>
              <a:t>of Graduates Working in Related Field</a:t>
            </a:r>
          </a:p>
          <a:p>
            <a:r>
              <a:rPr lang="en-US" dirty="0" smtClean="0"/>
              <a:t>Expenditures </a:t>
            </a:r>
            <a:r>
              <a:rPr lang="en-US" dirty="0"/>
              <a:t>and </a:t>
            </a:r>
            <a:r>
              <a:rPr lang="en-US" dirty="0" smtClean="0"/>
              <a:t>Revenues</a:t>
            </a:r>
          </a:p>
          <a:p>
            <a:r>
              <a:rPr lang="en-US" dirty="0" smtClean="0"/>
              <a:t>Cost per Credit Hour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73" y="360935"/>
            <a:ext cx="8596668" cy="1066008"/>
          </a:xfrm>
        </p:spPr>
        <p:txBody>
          <a:bodyPr/>
          <a:lstStyle/>
          <a:p>
            <a:r>
              <a:rPr lang="en-US" dirty="0" smtClean="0"/>
              <a:t>Why Benchmark Costs?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01" y="1426943"/>
            <a:ext cx="8596668" cy="3423781"/>
          </a:xfrm>
        </p:spPr>
        <p:txBody>
          <a:bodyPr>
            <a:noAutofit/>
          </a:bodyPr>
          <a:lstStyle/>
          <a:p>
            <a:r>
              <a:rPr lang="en-US" sz="2000" dirty="0" smtClean="0"/>
              <a:t>Understanding </a:t>
            </a:r>
            <a:r>
              <a:rPr lang="en-US" sz="2000" dirty="0"/>
              <a:t>of </a:t>
            </a:r>
            <a:r>
              <a:rPr lang="en-US" sz="2000" dirty="0" smtClean="0"/>
              <a:t>costs – </a:t>
            </a:r>
            <a:r>
              <a:rPr lang="en-US" sz="2000" dirty="0" smtClean="0"/>
              <a:t>instructional</a:t>
            </a:r>
            <a:endParaRPr lang="en-US" sz="2000" dirty="0" smtClean="0"/>
          </a:p>
          <a:p>
            <a:pPr>
              <a:buNone/>
            </a:pP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/>
              <a:t>Align resources and ensure academic quality and fiscal </a:t>
            </a:r>
            <a:r>
              <a:rPr lang="en-US" sz="2000" dirty="0" smtClean="0"/>
              <a:t>soundness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>
                <a:solidFill>
                  <a:schemeClr val="tx1"/>
                </a:solidFill>
              </a:rPr>
              <a:t>Strategic management decisions</a:t>
            </a:r>
          </a:p>
          <a:p>
            <a:endParaRPr lang="en-US" sz="2000" dirty="0" smtClean="0"/>
          </a:p>
          <a:p>
            <a:r>
              <a:rPr lang="en-US" sz="2000" dirty="0" smtClean="0"/>
              <a:t>Accountability (Trustees, Taxpayers, Accreditors)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65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80" y="448575"/>
            <a:ext cx="8596668" cy="1066008"/>
          </a:xfrm>
        </p:spPr>
        <p:txBody>
          <a:bodyPr/>
          <a:lstStyle/>
          <a:p>
            <a:r>
              <a:rPr lang="en-US" dirty="0" smtClean="0"/>
              <a:t>Sources of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5005"/>
            <a:ext cx="8596668" cy="4276357"/>
          </a:xfrm>
        </p:spPr>
        <p:txBody>
          <a:bodyPr/>
          <a:lstStyle/>
          <a:p>
            <a:r>
              <a:rPr lang="en-US" dirty="0" smtClean="0"/>
              <a:t>Four sources of national benchmarks provided by the Benchmarking Institute</a:t>
            </a:r>
          </a:p>
        </p:txBody>
      </p:sp>
      <p:pic>
        <p:nvPicPr>
          <p:cNvPr id="2050" name="Picture 2" descr="NCCCPP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64" y="3770187"/>
            <a:ext cx="3608307" cy="17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8" y="2667000"/>
            <a:ext cx="3501029" cy="7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jccc-files\Continuing Education\Benchmarking Institute\Workforce Training\Marketing\Logo\Workforce Whit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14" y="4645040"/>
            <a:ext cx="3676207" cy="8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jccc-files\Continuing Education\Benchmarking Institute\Bill &amp; Melinda Gates Foundation Project\Marketing\Logos\Maximizing_Logo_Tra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3" y="2386594"/>
            <a:ext cx="1288842" cy="20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5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58" y="1360966"/>
            <a:ext cx="9367284" cy="1690227"/>
          </a:xfrm>
        </p:spPr>
        <p:txBody>
          <a:bodyPr/>
          <a:lstStyle/>
          <a:p>
            <a:r>
              <a:rPr lang="en-US" sz="4800" dirty="0" smtClean="0"/>
              <a:t>Cost and Productivity Project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38" y="3466214"/>
            <a:ext cx="7946004" cy="15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49" y="487419"/>
            <a:ext cx="8311251" cy="51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&amp; Productivity Project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presidents, chief academic officers, deans and institutional researchers with </a:t>
            </a:r>
            <a:r>
              <a:rPr lang="en-US" dirty="0" smtClean="0"/>
              <a:t>benchmarks at the discipline level</a:t>
            </a:r>
            <a:endParaRPr lang="en-US" dirty="0"/>
          </a:p>
          <a:p>
            <a:pPr lvl="1"/>
            <a:r>
              <a:rPr lang="en-US" dirty="0" smtClean="0"/>
              <a:t>Instructional costs (salaries and benefits)</a:t>
            </a:r>
          </a:p>
          <a:p>
            <a:pPr lvl="1"/>
            <a:r>
              <a:rPr lang="en-US" dirty="0" smtClean="0"/>
              <a:t>Faculty workload</a:t>
            </a:r>
          </a:p>
          <a:p>
            <a:pPr lvl="1"/>
            <a:r>
              <a:rPr lang="en-US" dirty="0" smtClean="0"/>
              <a:t>Class size</a:t>
            </a:r>
          </a:p>
        </p:txBody>
      </p:sp>
    </p:spTree>
    <p:extLst>
      <p:ext uri="{BB962C8B-B14F-4D97-AF65-F5344CB8AC3E}">
        <p14:creationId xmlns:p14="http://schemas.microsoft.com/office/powerpoint/2010/main" val="11608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7" name="Rectangle 5"/>
          <p:cNvSpPr>
            <a:spLocks noGrp="1" noChangeArrowheads="1"/>
          </p:cNvSpPr>
          <p:nvPr>
            <p:ph type="title"/>
          </p:nvPr>
        </p:nvSpPr>
        <p:spPr>
          <a:xfrm>
            <a:off x="746199" y="368696"/>
            <a:ext cx="8596668" cy="1066008"/>
          </a:xfrm>
        </p:spPr>
        <p:txBody>
          <a:bodyPr/>
          <a:lstStyle/>
          <a:p>
            <a:pPr eaLnBrk="1" hangingPunct="1"/>
            <a:r>
              <a:rPr lang="en-US" dirty="0" smtClean="0"/>
              <a:t>Cost &amp; Productivity Project History</a:t>
            </a: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690830"/>
              </p:ext>
            </p:extLst>
          </p:nvPr>
        </p:nvGraphicFramePr>
        <p:xfrm>
          <a:off x="662763" y="1196577"/>
          <a:ext cx="8229600" cy="41234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3200"/>
                <a:gridCol w="1143000"/>
                <a:gridCol w="4343400"/>
              </a:tblGrid>
              <a:tr h="943849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Summer 2002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 of Education FIPSE project approval and grant</a:t>
                      </a:r>
                      <a:r>
                        <a:rPr lang="en-US" baseline="0" dirty="0" smtClean="0"/>
                        <a:t> award for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“The Kansas Study”</a:t>
                      </a:r>
                      <a:endParaRPr lang="en-US" dirty="0"/>
                    </a:p>
                  </a:txBody>
                  <a:tcPr/>
                </a:tc>
              </a:tr>
              <a:tr h="943849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Fall 2002</a:t>
                      </a:r>
                      <a:r>
                        <a:rPr lang="en-US" baseline="0" dirty="0" smtClean="0"/>
                        <a:t> – Fall 2003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Advisory committee identified data elements,</a:t>
                      </a:r>
                      <a:r>
                        <a:rPr lang="en-US" baseline="0" dirty="0" smtClean="0"/>
                        <a:t> designs, processes, and conducted two pilot studies</a:t>
                      </a:r>
                      <a:endParaRPr lang="en-US" dirty="0"/>
                    </a:p>
                  </a:txBody>
                  <a:tcPr/>
                </a:tc>
              </a:tr>
              <a:tr h="660695">
                <a:tc>
                  <a:txBody>
                    <a:bodyPr/>
                    <a:lstStyle/>
                    <a:p>
                      <a:r>
                        <a:rPr lang="en-US" dirty="0" smtClean="0"/>
                        <a:t>2004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dirty="0" smtClean="0"/>
                        <a:t>Project implementation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50 institutions</a:t>
                      </a:r>
                      <a:endParaRPr lang="en-US" dirty="0"/>
                    </a:p>
                  </a:txBody>
                  <a:tcPr/>
                </a:tc>
              </a:tr>
              <a:tr h="89976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New website: data collection, reporting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</a:txBody>
                  <a:tcPr/>
                </a:tc>
              </a:tr>
              <a:tr h="660695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4300" indent="-11430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About 30 to 50 institutions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www.kansasstudy.org/_PROJECT/_Block/Frame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33" y="5397104"/>
            <a:ext cx="25146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99" y="5523970"/>
            <a:ext cx="2062394" cy="97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26739</TotalTime>
  <Words>513</Words>
  <Application>Microsoft Office PowerPoint</Application>
  <PresentationFormat>Widescreen</PresentationFormat>
  <Paragraphs>109</Paragraphs>
  <Slides>24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Trebuchet MS</vt:lpstr>
      <vt:lpstr>Wingdings 3</vt:lpstr>
      <vt:lpstr>Facet</vt:lpstr>
      <vt:lpstr>Adding Cost and Benchmarking to Your Program Review</vt:lpstr>
      <vt:lpstr>Program Review</vt:lpstr>
      <vt:lpstr>Qualitative and Quantitative Data </vt:lpstr>
      <vt:lpstr>Why Benchmark Costs?</vt:lpstr>
      <vt:lpstr>Sources of Benchmarks</vt:lpstr>
      <vt:lpstr>Cost and Productivity Project</vt:lpstr>
      <vt:lpstr>PowerPoint Presentation</vt:lpstr>
      <vt:lpstr>Cost &amp; Productivity Project</vt:lpstr>
      <vt:lpstr>Cost &amp; Productivity Project History</vt:lpstr>
      <vt:lpstr>Cost &amp; Productivity Project Timeline</vt:lpstr>
      <vt:lpstr>How Cost &amp; Productivity Project Works</vt:lpstr>
      <vt:lpstr>Data Entry</vt:lpstr>
      <vt:lpstr>Data Entry</vt:lpstr>
      <vt:lpstr>Data Entry</vt:lpstr>
      <vt:lpstr>Data Entry</vt:lpstr>
      <vt:lpstr>National Cost &amp; Productivity Report Sample</vt:lpstr>
      <vt:lpstr>Institutional Cost Report Sample</vt:lpstr>
      <vt:lpstr>Benchmarks for Planning</vt:lpstr>
      <vt:lpstr>Benchmarks for Planning</vt:lpstr>
      <vt:lpstr>Benchmarks for Planning</vt:lpstr>
      <vt:lpstr>Cost per Credit Hour 51.38 Registered Nursing </vt:lpstr>
      <vt:lpstr>Learn More about Benchmarking and  Best Practices</vt:lpstr>
      <vt:lpstr>Keep up with the Benchmarking Institute and all of our projects by joining us on LinkedIn and following us on Twitter. </vt:lpstr>
      <vt:lpstr> </vt:lpstr>
    </vt:vector>
  </TitlesOfParts>
  <Company>Johnson County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in Community Colleges:   Essential Instruments for  Improvement and Accountability</dc:title>
  <dc:creator>Lou Guthrie</dc:creator>
  <cp:lastModifiedBy>Michelle Taylor</cp:lastModifiedBy>
  <cp:revision>72</cp:revision>
  <cp:lastPrinted>2015-10-08T21:39:21Z</cp:lastPrinted>
  <dcterms:created xsi:type="dcterms:W3CDTF">2014-11-18T22:33:03Z</dcterms:created>
  <dcterms:modified xsi:type="dcterms:W3CDTF">2016-04-22T16:12:31Z</dcterms:modified>
</cp:coreProperties>
</file>