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5"/>
  </p:notesMasterIdLst>
  <p:sldIdLst>
    <p:sldId id="256" r:id="rId2"/>
    <p:sldId id="258" r:id="rId3"/>
    <p:sldId id="257" r:id="rId4"/>
    <p:sldId id="259" r:id="rId5"/>
    <p:sldId id="268" r:id="rId6"/>
    <p:sldId id="271" r:id="rId7"/>
    <p:sldId id="263" r:id="rId8"/>
    <p:sldId id="275" r:id="rId9"/>
    <p:sldId id="270" r:id="rId10"/>
    <p:sldId id="269" r:id="rId11"/>
    <p:sldId id="279" r:id="rId12"/>
    <p:sldId id="276" r:id="rId13"/>
    <p:sldId id="280" r:id="rId14"/>
    <p:sldId id="281" r:id="rId15"/>
    <p:sldId id="282" r:id="rId16"/>
    <p:sldId id="283" r:id="rId17"/>
    <p:sldId id="266" r:id="rId18"/>
    <p:sldId id="267" r:id="rId19"/>
    <p:sldId id="278" r:id="rId20"/>
    <p:sldId id="264" r:id="rId21"/>
    <p:sldId id="277" r:id="rId22"/>
    <p:sldId id="284" r:id="rId23"/>
    <p:sldId id="272" r:id="rId24"/>
    <p:sldId id="285" r:id="rId25"/>
    <p:sldId id="286" r:id="rId26"/>
    <p:sldId id="288" r:id="rId27"/>
    <p:sldId id="289" r:id="rId28"/>
    <p:sldId id="290" r:id="rId29"/>
    <p:sldId id="291" r:id="rId30"/>
    <p:sldId id="292" r:id="rId31"/>
    <p:sldId id="295"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77" d="100"/>
          <a:sy n="77" d="100"/>
        </p:scale>
        <p:origin x="12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1017E-0E72-4DF0-8997-F2E49F41C2A3}" type="datetimeFigureOut">
              <a:rPr lang="en-US" smtClean="0"/>
              <a:t>10/9/2015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B41CD-CEE7-4207-A92F-1D56EC5E6A45}" type="slidenum">
              <a:rPr lang="en-US" smtClean="0"/>
              <a:t>‹#›</a:t>
            </a:fld>
            <a:endParaRPr lang="en-US"/>
          </a:p>
        </p:txBody>
      </p:sp>
    </p:spTree>
    <p:extLst>
      <p:ext uri="{BB962C8B-B14F-4D97-AF65-F5344CB8AC3E}">
        <p14:creationId xmlns:p14="http://schemas.microsoft.com/office/powerpoint/2010/main" val="348568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316860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339530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863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922606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00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314662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39377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329035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39265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6447-8B30-49A6-BAD9-763D781FAA60}"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289475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836447-8B30-49A6-BAD9-763D781FAA60}"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166142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836447-8B30-49A6-BAD9-763D781FAA60}" type="datetimeFigureOut">
              <a:rPr lang="en-US" smtClean="0"/>
              <a:t>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276405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836447-8B30-49A6-BAD9-763D781FAA60}" type="datetimeFigureOut">
              <a:rPr lang="en-US" smtClean="0"/>
              <a:t>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239421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36447-8B30-49A6-BAD9-763D781FAA60}" type="datetimeFigureOut">
              <a:rPr lang="en-US" smtClean="0"/>
              <a:t>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225264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36447-8B30-49A6-BAD9-763D781FAA60}"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07A8-0042-4F57-9A02-34694BF25086}" type="slidenum">
              <a:rPr lang="en-US" smtClean="0"/>
              <a:t>‹#›</a:t>
            </a:fld>
            <a:endParaRPr lang="en-US"/>
          </a:p>
        </p:txBody>
      </p:sp>
    </p:spTree>
    <p:extLst>
      <p:ext uri="{BB962C8B-B14F-4D97-AF65-F5344CB8AC3E}">
        <p14:creationId xmlns:p14="http://schemas.microsoft.com/office/powerpoint/2010/main" val="28481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07A8-0042-4F57-9A02-34694BF25086}" type="slidenum">
              <a:rPr lang="en-US" smtClean="0"/>
              <a:t>‹#›</a:t>
            </a:fld>
            <a:endParaRPr lang="en-US"/>
          </a:p>
        </p:txBody>
      </p:sp>
      <p:sp>
        <p:nvSpPr>
          <p:cNvPr id="5" name="Date Placeholder 4"/>
          <p:cNvSpPr>
            <a:spLocks noGrp="1"/>
          </p:cNvSpPr>
          <p:nvPr>
            <p:ph type="dt" sz="half" idx="10"/>
          </p:nvPr>
        </p:nvSpPr>
        <p:spPr/>
        <p:txBody>
          <a:bodyPr/>
          <a:lstStyle/>
          <a:p>
            <a:fld id="{05836447-8B30-49A6-BAD9-763D781FAA60}" type="datetimeFigureOut">
              <a:rPr lang="en-US" smtClean="0"/>
              <a:t>10/9/2015</a:t>
            </a:fld>
            <a:endParaRPr lang="en-US"/>
          </a:p>
        </p:txBody>
      </p:sp>
    </p:spTree>
    <p:extLst>
      <p:ext uri="{BB962C8B-B14F-4D97-AF65-F5344CB8AC3E}">
        <p14:creationId xmlns:p14="http://schemas.microsoft.com/office/powerpoint/2010/main" val="359321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836447-8B30-49A6-BAD9-763D781FAA60}" type="datetimeFigureOut">
              <a:rPr lang="en-US" smtClean="0"/>
              <a:t>10/9/2015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3207A8-0042-4F57-9A02-34694BF25086}" type="slidenum">
              <a:rPr lang="en-US" smtClean="0"/>
              <a:t>‹#›</a:t>
            </a:fld>
            <a:endParaRPr lang="en-US"/>
          </a:p>
        </p:txBody>
      </p:sp>
    </p:spTree>
    <p:extLst>
      <p:ext uri="{BB962C8B-B14F-4D97-AF65-F5344CB8AC3E}">
        <p14:creationId xmlns:p14="http://schemas.microsoft.com/office/powerpoint/2010/main" val="1975790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kcc.edu/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Data You Can Use for Accreditation</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699" y="4050836"/>
            <a:ext cx="4742039" cy="1313180"/>
          </a:xfrm>
          <a:prstGeom prst="rect">
            <a:avLst/>
          </a:prstGeom>
        </p:spPr>
      </p:pic>
    </p:spTree>
    <p:extLst>
      <p:ext uri="{BB962C8B-B14F-4D97-AF65-F5344CB8AC3E}">
        <p14:creationId xmlns:p14="http://schemas.microsoft.com/office/powerpoint/2010/main" val="219738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3573"/>
          </a:xfrm>
        </p:spPr>
        <p:txBody>
          <a:bodyPr>
            <a:normAutofit fontScale="90000"/>
          </a:bodyPr>
          <a:lstStyle/>
          <a:p>
            <a:r>
              <a:rPr lang="en-US" dirty="0" smtClean="0">
                <a:latin typeface="Arial" panose="020B0604020202020204" pitchFamily="34" charset="0"/>
                <a:cs typeface="Arial" panose="020B0604020202020204" pitchFamily="34" charset="0"/>
              </a:rPr>
              <a:t>NWCCU Five Standards for Accreditation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366463"/>
            <a:ext cx="8596668" cy="4674899"/>
          </a:xfrm>
        </p:spPr>
        <p:txBody>
          <a:bodyPr/>
          <a:lstStyle/>
          <a:p>
            <a:pPr marL="0" indent="0">
              <a:buNone/>
            </a:pPr>
            <a:r>
              <a:rPr lang="en-US" dirty="0" smtClean="0">
                <a:latin typeface="Arial" panose="020B0604020202020204" pitchFamily="34" charset="0"/>
                <a:cs typeface="Arial" panose="020B0604020202020204" pitchFamily="34" charset="0"/>
              </a:rPr>
              <a:t>“A recursive cycle of continuous improvement”</a:t>
            </a:r>
          </a:p>
          <a:p>
            <a:pPr marL="0" indent="0">
              <a:buNone/>
            </a:pPr>
            <a:endParaRPr lang="en-US" dirty="0" smtClean="0">
              <a:latin typeface="Arial" panose="020B0604020202020204" pitchFamily="34" charset="0"/>
              <a:cs typeface="Arial" panose="020B0604020202020204" pitchFamily="34" charset="0"/>
            </a:endParaRPr>
          </a:p>
          <a:p>
            <a:pPr>
              <a:buFont typeface="+mj-lt"/>
              <a:buAutoNum type="arabicPeriod"/>
            </a:pPr>
            <a:r>
              <a:rPr lang="en-US" sz="2800" dirty="0" smtClean="0">
                <a:latin typeface="Arial" panose="020B0604020202020204" pitchFamily="34" charset="0"/>
                <a:cs typeface="Arial" panose="020B0604020202020204" pitchFamily="34" charset="0"/>
              </a:rPr>
              <a:t>Mission, Core Themes, and Expectations</a:t>
            </a:r>
          </a:p>
          <a:p>
            <a:pPr>
              <a:buFont typeface="+mj-lt"/>
              <a:buAutoNum type="arabicPeriod"/>
            </a:pPr>
            <a:r>
              <a:rPr lang="en-US" sz="2800" dirty="0" smtClean="0">
                <a:latin typeface="Arial" panose="020B0604020202020204" pitchFamily="34" charset="0"/>
                <a:cs typeface="Arial" panose="020B0604020202020204" pitchFamily="34" charset="0"/>
              </a:rPr>
              <a:t>Resources and Capacity</a:t>
            </a:r>
          </a:p>
          <a:p>
            <a:pPr>
              <a:buFont typeface="+mj-lt"/>
              <a:buAutoNum type="arabicPeriod"/>
            </a:pPr>
            <a:r>
              <a:rPr lang="en-US" sz="2800" dirty="0" smtClean="0">
                <a:latin typeface="Arial" panose="020B0604020202020204" pitchFamily="34" charset="0"/>
                <a:cs typeface="Arial" panose="020B0604020202020204" pitchFamily="34" charset="0"/>
              </a:rPr>
              <a:t>Planning and Implementation</a:t>
            </a:r>
          </a:p>
          <a:p>
            <a:pPr>
              <a:buFont typeface="+mj-lt"/>
              <a:buAutoNum type="arabicPeriod"/>
            </a:pPr>
            <a:r>
              <a:rPr lang="en-US" sz="2800" dirty="0" smtClean="0">
                <a:latin typeface="Arial" panose="020B0604020202020204" pitchFamily="34" charset="0"/>
                <a:cs typeface="Arial" panose="020B0604020202020204" pitchFamily="34" charset="0"/>
              </a:rPr>
              <a:t>Effectiveness and Improvement</a:t>
            </a:r>
          </a:p>
          <a:p>
            <a:pPr>
              <a:buFont typeface="+mj-lt"/>
              <a:buAutoNum type="arabicPeriod"/>
            </a:pPr>
            <a:r>
              <a:rPr lang="en-US" sz="2800" dirty="0" smtClean="0">
                <a:latin typeface="Arial" panose="020B0604020202020204" pitchFamily="34" charset="0"/>
                <a:cs typeface="Arial" panose="020B0604020202020204" pitchFamily="34" charset="0"/>
              </a:rPr>
              <a:t>Mission Fulfillment, Adaptation, and Sustainability</a:t>
            </a:r>
          </a:p>
          <a:p>
            <a:pPr marL="0" indent="0">
              <a:buNone/>
            </a:pPr>
            <a:endParaRPr lang="en-US" dirty="0"/>
          </a:p>
        </p:txBody>
      </p:sp>
    </p:spTree>
    <p:extLst>
      <p:ext uri="{BB962C8B-B14F-4D97-AF65-F5344CB8AC3E}">
        <p14:creationId xmlns:p14="http://schemas.microsoft.com/office/powerpoint/2010/main" val="411713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1" y="0"/>
            <a:ext cx="12897637" cy="6858000"/>
          </a:xfrm>
          <a:prstGeom prst="rect">
            <a:avLst/>
          </a:prstGeom>
        </p:spPr>
      </p:pic>
      <p:sp>
        <p:nvSpPr>
          <p:cNvPr id="4" name="Title 3"/>
          <p:cNvSpPr>
            <a:spLocks noGrp="1"/>
          </p:cNvSpPr>
          <p:nvPr>
            <p:ph type="ctrTitle"/>
          </p:nvPr>
        </p:nvSpPr>
        <p:spPr>
          <a:xfrm>
            <a:off x="1545167" y="139737"/>
            <a:ext cx="7766936" cy="901663"/>
          </a:xfrm>
        </p:spPr>
        <p:txBody>
          <a:bodyPr/>
          <a:lstStyle/>
          <a:p>
            <a:r>
              <a:rPr lang="en-US" b="1" dirty="0" smtClean="0">
                <a:solidFill>
                  <a:schemeClr val="accent2"/>
                </a:solidFill>
              </a:rPr>
              <a:t>NCCBP</a:t>
            </a:r>
            <a:endParaRPr lang="en-US" dirty="0">
              <a:solidFill>
                <a:schemeClr val="accent2"/>
              </a:solidFill>
            </a:endParaRPr>
          </a:p>
        </p:txBody>
      </p:sp>
    </p:spTree>
    <p:extLst>
      <p:ext uri="{BB962C8B-B14F-4D97-AF65-F5344CB8AC3E}">
        <p14:creationId xmlns:p14="http://schemas.microsoft.com/office/powerpoint/2010/main" val="2521602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NCCBP </a:t>
            </a:r>
            <a:r>
              <a:rPr lang="en-US" b="1" dirty="0" smtClean="0">
                <a:latin typeface="Arial" panose="020B0604020202020204" pitchFamily="34" charset="0"/>
                <a:cs typeface="Arial" panose="020B0604020202020204" pitchFamily="34" charset="0"/>
              </a:rPr>
              <a:t>Reports </a:t>
            </a:r>
            <a:r>
              <a:rPr lang="en-US" b="1" dirty="0">
                <a:latin typeface="Arial" panose="020B0604020202020204" pitchFamily="34" charset="0"/>
                <a:cs typeface="Arial" panose="020B0604020202020204" pitchFamily="34" charset="0"/>
              </a:rPr>
              <a:t>You Can </a:t>
            </a:r>
            <a:r>
              <a:rPr lang="en-US" b="1" dirty="0" smtClean="0">
                <a:latin typeface="Arial" panose="020B0604020202020204" pitchFamily="34" charset="0"/>
                <a:cs typeface="Arial" panose="020B0604020202020204" pitchFamily="34" charset="0"/>
              </a:rPr>
              <a:t>Use in Accreditation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National </a:t>
            </a:r>
            <a:r>
              <a:rPr lang="en-US" sz="2800" dirty="0">
                <a:latin typeface="Arial" panose="020B0604020202020204" pitchFamily="34" charset="0"/>
                <a:cs typeface="Arial" panose="020B0604020202020204" pitchFamily="34" charset="0"/>
              </a:rPr>
              <a:t>Data/Reports</a:t>
            </a:r>
          </a:p>
          <a:p>
            <a:r>
              <a:rPr lang="en-US" sz="2800" dirty="0">
                <a:latin typeface="Arial" panose="020B0604020202020204" pitchFamily="34" charset="0"/>
                <a:cs typeface="Arial" panose="020B0604020202020204" pitchFamily="34" charset="0"/>
              </a:rPr>
              <a:t>Peer Reports</a:t>
            </a:r>
          </a:p>
          <a:p>
            <a:r>
              <a:rPr lang="en-US" sz="2800" dirty="0">
                <a:latin typeface="Arial" panose="020B0604020202020204" pitchFamily="34" charset="0"/>
                <a:cs typeface="Arial" panose="020B0604020202020204" pitchFamily="34" charset="0"/>
              </a:rPr>
              <a:t>Best Performers Report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Custom Reports</a:t>
            </a:r>
          </a:p>
          <a:p>
            <a:pPr lvl="1"/>
            <a:r>
              <a:rPr lang="en-US" sz="2600" dirty="0" smtClean="0">
                <a:latin typeface="Arial" panose="020B0604020202020204" pitchFamily="34" charset="0"/>
                <a:cs typeface="Arial" panose="020B0604020202020204" pitchFamily="34" charset="0"/>
              </a:rPr>
              <a:t>Trends</a:t>
            </a:r>
            <a:endParaRPr lang="en-US" sz="26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80274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341" y="1570673"/>
            <a:ext cx="7066454" cy="5123179"/>
          </a:xfrm>
          <a:prstGeom prst="rect">
            <a:avLst/>
          </a:prstGeom>
        </p:spPr>
      </p:pic>
      <p:sp>
        <p:nvSpPr>
          <p:cNvPr id="5" name="Title 4"/>
          <p:cNvSpPr>
            <a:spLocks noGrp="1"/>
          </p:cNvSpPr>
          <p:nvPr>
            <p:ph type="title"/>
          </p:nvPr>
        </p:nvSpPr>
        <p:spPr>
          <a:xfrm>
            <a:off x="639234" y="249873"/>
            <a:ext cx="8596668" cy="1320800"/>
          </a:xfrm>
        </p:spPr>
        <p:txBody>
          <a:bodyPr/>
          <a:lstStyle/>
          <a:p>
            <a:r>
              <a:rPr lang="en-US" dirty="0" smtClean="0">
                <a:solidFill>
                  <a:schemeClr val="accent2"/>
                </a:solidFill>
              </a:rPr>
              <a:t>National Report:  First-time, Full-time, On-Time Completions/Transfers</a:t>
            </a:r>
            <a:endParaRPr lang="en-US" dirty="0">
              <a:solidFill>
                <a:schemeClr val="accent2"/>
              </a:solidFill>
            </a:endParaRPr>
          </a:p>
        </p:txBody>
      </p:sp>
    </p:spTree>
    <p:extLst>
      <p:ext uri="{BB962C8B-B14F-4D97-AF65-F5344CB8AC3E}">
        <p14:creationId xmlns:p14="http://schemas.microsoft.com/office/powerpoint/2010/main" val="3486148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634" y="241300"/>
            <a:ext cx="8596668" cy="825500"/>
          </a:xfrm>
        </p:spPr>
        <p:txBody>
          <a:bodyPr/>
          <a:lstStyle/>
          <a:p>
            <a:pPr algn="r"/>
            <a:r>
              <a:rPr lang="en-US" dirty="0" smtClean="0">
                <a:solidFill>
                  <a:schemeClr val="accent2"/>
                </a:solidFill>
              </a:rPr>
              <a:t>Peer Report</a:t>
            </a:r>
            <a:endParaRPr lang="en-US"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54050"/>
            <a:ext cx="6507510" cy="4717945"/>
          </a:xfrm>
          <a:prstGeom prst="rect">
            <a:avLst/>
          </a:prstGeom>
        </p:spPr>
      </p:pic>
      <p:pic>
        <p:nvPicPr>
          <p:cNvPr id="6" name="Picture 5"/>
          <p:cNvPicPr>
            <a:picLocks noChangeAspect="1"/>
          </p:cNvPicPr>
          <p:nvPr/>
        </p:nvPicPr>
        <p:blipFill>
          <a:blip r:embed="rId3"/>
          <a:stretch>
            <a:fillRect/>
          </a:stretch>
        </p:blipFill>
        <p:spPr>
          <a:xfrm>
            <a:off x="664634" y="5132282"/>
            <a:ext cx="8286750" cy="1304925"/>
          </a:xfrm>
          <a:prstGeom prst="rect">
            <a:avLst/>
          </a:prstGeom>
        </p:spPr>
      </p:pic>
    </p:spTree>
    <p:extLst>
      <p:ext uri="{BB962C8B-B14F-4D97-AF65-F5344CB8AC3E}">
        <p14:creationId xmlns:p14="http://schemas.microsoft.com/office/powerpoint/2010/main" val="109372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237" y="1119187"/>
            <a:ext cx="10092974" cy="5637213"/>
          </a:xfrm>
          <a:prstGeom prst="rect">
            <a:avLst/>
          </a:prstGeom>
        </p:spPr>
      </p:pic>
      <p:sp>
        <p:nvSpPr>
          <p:cNvPr id="5" name="Title 4"/>
          <p:cNvSpPr>
            <a:spLocks noGrp="1"/>
          </p:cNvSpPr>
          <p:nvPr>
            <p:ph type="title"/>
          </p:nvPr>
        </p:nvSpPr>
        <p:spPr>
          <a:xfrm>
            <a:off x="715434" y="317500"/>
            <a:ext cx="8596668" cy="1320800"/>
          </a:xfrm>
        </p:spPr>
        <p:txBody>
          <a:bodyPr/>
          <a:lstStyle/>
          <a:p>
            <a:pPr algn="r"/>
            <a:r>
              <a:rPr lang="en-US" dirty="0" smtClean="0">
                <a:solidFill>
                  <a:schemeClr val="accent2"/>
                </a:solidFill>
              </a:rPr>
              <a:t>Best Performers Report</a:t>
            </a:r>
            <a:endParaRPr lang="en-US" dirty="0">
              <a:solidFill>
                <a:schemeClr val="accent2"/>
              </a:solidFill>
            </a:endParaRPr>
          </a:p>
        </p:txBody>
      </p:sp>
    </p:spTree>
    <p:extLst>
      <p:ext uri="{BB962C8B-B14F-4D97-AF65-F5344CB8AC3E}">
        <p14:creationId xmlns:p14="http://schemas.microsoft.com/office/powerpoint/2010/main" val="252035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4" y="139700"/>
            <a:ext cx="8596668" cy="1320800"/>
          </a:xfrm>
        </p:spPr>
        <p:txBody>
          <a:bodyPr/>
          <a:lstStyle/>
          <a:p>
            <a:pPr algn="r"/>
            <a:r>
              <a:rPr lang="en-US" dirty="0" smtClean="0">
                <a:solidFill>
                  <a:schemeClr val="accent2"/>
                </a:solidFill>
                <a:latin typeface="Arial" panose="020B0604020202020204" pitchFamily="34" charset="0"/>
                <a:cs typeface="Arial" panose="020B0604020202020204" pitchFamily="34" charset="0"/>
              </a:rPr>
              <a:t>Custom Reports:  Trends</a:t>
            </a:r>
            <a:endParaRPr lang="en-US" dirty="0">
              <a:solidFill>
                <a:schemeClr val="accent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011766"/>
            <a:ext cx="8293102" cy="5528734"/>
          </a:xfrm>
          <a:prstGeom prst="rect">
            <a:avLst/>
          </a:prstGeom>
        </p:spPr>
      </p:pic>
    </p:spTree>
    <p:extLst>
      <p:ext uri="{BB962C8B-B14F-4D97-AF65-F5344CB8AC3E}">
        <p14:creationId xmlns:p14="http://schemas.microsoft.com/office/powerpoint/2010/main" val="3524943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Kankakee Community College</a:t>
            </a:r>
            <a:endParaRPr lang="en-US" dirty="0"/>
          </a:p>
        </p:txBody>
      </p:sp>
      <p:sp>
        <p:nvSpPr>
          <p:cNvPr id="3" name="Content Placeholder 2"/>
          <p:cNvSpPr>
            <a:spLocks noGrp="1"/>
          </p:cNvSpPr>
          <p:nvPr>
            <p:ph idx="1"/>
          </p:nvPr>
        </p:nvSpPr>
        <p:spPr>
          <a:xfrm>
            <a:off x="677334" y="1448657"/>
            <a:ext cx="8596668" cy="4592706"/>
          </a:xfrm>
        </p:spPr>
        <p:txBody>
          <a:bodyPr>
            <a:normAutofit fontScale="32500" lnSpcReduction="20000"/>
          </a:bodyPr>
          <a:lstStyle/>
          <a:p>
            <a:pPr marL="0" indent="0">
              <a:buNone/>
            </a:pPr>
            <a:r>
              <a:rPr lang="en-US" sz="6200" dirty="0" smtClean="0">
                <a:solidFill>
                  <a:schemeClr val="accent2"/>
                </a:solidFill>
                <a:latin typeface="Arial" panose="020B0604020202020204" pitchFamily="34" charset="0"/>
                <a:cs typeface="Arial" panose="020B0604020202020204" pitchFamily="34" charset="0"/>
              </a:rPr>
              <a:t>“</a:t>
            </a:r>
            <a:r>
              <a:rPr lang="en-US" sz="6200" dirty="0" smtClean="0">
                <a:latin typeface="Arial" panose="020B0604020202020204" pitchFamily="34" charset="0"/>
                <a:cs typeface="Arial" panose="020B0604020202020204" pitchFamily="34" charset="0"/>
              </a:rPr>
              <a:t>NHEBI’s collaboration and what your team provides Kankakee with is amazing, and absolutely critical to the changes that have been made and continue to be made at my College!</a:t>
            </a:r>
            <a:r>
              <a:rPr lang="en-US" sz="6200" dirty="0" smtClean="0">
                <a:solidFill>
                  <a:schemeClr val="accent2"/>
                </a:solidFill>
                <a:latin typeface="Arial" panose="020B0604020202020204" pitchFamily="34" charset="0"/>
                <a:cs typeface="Arial" panose="020B0604020202020204" pitchFamily="34" charset="0"/>
              </a:rPr>
              <a:t>”</a:t>
            </a:r>
          </a:p>
          <a:p>
            <a:pPr marL="0" indent="0">
              <a:buNone/>
            </a:pPr>
            <a:r>
              <a:rPr lang="en-US" sz="6200" dirty="0" smtClean="0">
                <a:latin typeface="Arial" panose="020B0604020202020204" pitchFamily="34" charset="0"/>
                <a:cs typeface="Arial" panose="020B0604020202020204" pitchFamily="34" charset="0"/>
              </a:rPr>
              <a:t>The college's senior leadership team has a scorecard for each area they lead with KPIs that align with the college scorecard.  Data from the NCCBP is used to show their standing compared to National and Peer data.  NCCBP Form 2. Student Completion and Transfer.</a:t>
            </a:r>
          </a:p>
          <a:p>
            <a:pPr marL="0" indent="0">
              <a:buNone/>
            </a:pPr>
            <a:r>
              <a:rPr lang="en-US" sz="6200" dirty="0" smtClean="0">
                <a:latin typeface="Arial" panose="020B0604020202020204" pitchFamily="34" charset="0"/>
                <a:cs typeface="Arial" panose="020B0604020202020204" pitchFamily="34" charset="0"/>
              </a:rPr>
              <a:t>HLC 5 D 1.  The institution develops and documents evidence of performance in its operations.</a:t>
            </a:r>
          </a:p>
          <a:p>
            <a:pPr marL="0" indent="0">
              <a:buNone/>
            </a:pPr>
            <a:r>
              <a:rPr lang="en-US" sz="6200" dirty="0" smtClean="0">
                <a:latin typeface="Arial" panose="020B0604020202020204" pitchFamily="34" charset="0"/>
                <a:cs typeface="Arial" panose="020B0604020202020204" pitchFamily="34" charset="0"/>
              </a:rPr>
              <a:t>The </a:t>
            </a:r>
            <a:r>
              <a:rPr lang="en-US" sz="6200" dirty="0">
                <a:latin typeface="Arial" panose="020B0604020202020204" pitchFamily="34" charset="0"/>
                <a:cs typeface="Arial" panose="020B0604020202020204" pitchFamily="34" charset="0"/>
              </a:rPr>
              <a:t>scorecards are tracking </a:t>
            </a:r>
            <a:r>
              <a:rPr lang="en-US" sz="6200" dirty="0" smtClean="0">
                <a:latin typeface="Arial" panose="020B0604020202020204" pitchFamily="34" charset="0"/>
                <a:cs typeface="Arial" panose="020B0604020202020204" pitchFamily="34" charset="0"/>
              </a:rPr>
              <a:t>Kankakee’s </a:t>
            </a:r>
            <a:r>
              <a:rPr lang="en-US" sz="6200" dirty="0">
                <a:latin typeface="Arial" panose="020B0604020202020204" pitchFamily="34" charset="0"/>
                <a:cs typeface="Arial" panose="020B0604020202020204" pitchFamily="34" charset="0"/>
              </a:rPr>
              <a:t>impressive progress, from 19.7% completion in 2014 (2010 cohort) to 26.9% completion in 2015 (2011 cohort). </a:t>
            </a:r>
            <a:r>
              <a:rPr lang="en-US" sz="3800" dirty="0"/>
              <a:t/>
            </a:r>
            <a:br>
              <a:rPr lang="en-US" sz="3800" dirty="0"/>
            </a:br>
            <a:endParaRPr lang="en-US" sz="3800" dirty="0" smtClean="0"/>
          </a:p>
          <a:p>
            <a:pPr marL="0" indent="0" algn="r">
              <a:buNone/>
            </a:pPr>
            <a:r>
              <a:rPr lang="en-US" sz="4900" dirty="0" smtClean="0">
                <a:latin typeface="Arial" panose="020B0604020202020204" pitchFamily="34" charset="0"/>
                <a:cs typeface="Arial" panose="020B0604020202020204" pitchFamily="34" charset="0"/>
              </a:rPr>
              <a:t>Dr</a:t>
            </a:r>
            <a:r>
              <a:rPr lang="en-US" sz="4900" dirty="0">
                <a:latin typeface="Arial" panose="020B0604020202020204" pitchFamily="34" charset="0"/>
                <a:cs typeface="Arial" panose="020B0604020202020204" pitchFamily="34" charset="0"/>
              </a:rPr>
              <a:t>. Purva </a:t>
            </a:r>
            <a:r>
              <a:rPr lang="en-US" sz="4900" dirty="0" smtClean="0">
                <a:latin typeface="Arial" panose="020B0604020202020204" pitchFamily="34" charset="0"/>
                <a:cs typeface="Arial" panose="020B0604020202020204" pitchFamily="34" charset="0"/>
              </a:rPr>
              <a:t>DeVol, Director </a:t>
            </a:r>
            <a:r>
              <a:rPr lang="en-US" sz="4900" dirty="0">
                <a:latin typeface="Arial" panose="020B0604020202020204" pitchFamily="34" charset="0"/>
                <a:cs typeface="Arial" panose="020B0604020202020204" pitchFamily="34" charset="0"/>
              </a:rPr>
              <a:t>of Institutional Research &amp; Grants Development </a:t>
            </a:r>
            <a:endParaRPr lang="en-US" sz="4900" dirty="0" smtClean="0">
              <a:latin typeface="Arial" panose="020B0604020202020204" pitchFamily="34" charset="0"/>
              <a:cs typeface="Arial" panose="020B0604020202020204" pitchFamily="34" charset="0"/>
            </a:endParaRPr>
          </a:p>
          <a:p>
            <a:pPr marL="0" indent="0" algn="r">
              <a:buNone/>
            </a:pPr>
            <a:r>
              <a:rPr lang="en-US" sz="4900" dirty="0" smtClean="0">
                <a:latin typeface="Arial" panose="020B0604020202020204" pitchFamily="34" charset="0"/>
                <a:cs typeface="Arial" panose="020B0604020202020204" pitchFamily="34" charset="0"/>
              </a:rPr>
              <a:t>Kankakee </a:t>
            </a:r>
            <a:r>
              <a:rPr lang="en-US" sz="4900" dirty="0">
                <a:latin typeface="Arial" panose="020B0604020202020204" pitchFamily="34" charset="0"/>
                <a:cs typeface="Arial" panose="020B0604020202020204" pitchFamily="34" charset="0"/>
              </a:rPr>
              <a:t>Community </a:t>
            </a:r>
            <a:r>
              <a:rPr lang="en-US" sz="4900" dirty="0" smtClean="0">
                <a:latin typeface="Arial" panose="020B0604020202020204" pitchFamily="34" charset="0"/>
                <a:cs typeface="Arial" panose="020B0604020202020204" pitchFamily="34" charset="0"/>
              </a:rPr>
              <a:t>College, </a:t>
            </a:r>
            <a:r>
              <a:rPr lang="en-US" sz="4900" u="sng" dirty="0" smtClean="0">
                <a:latin typeface="Arial" panose="020B0604020202020204" pitchFamily="34" charset="0"/>
                <a:cs typeface="Arial" panose="020B0604020202020204" pitchFamily="34" charset="0"/>
                <a:hlinkClick r:id="rId2"/>
              </a:rPr>
              <a:t>www.kcc.edu/data</a:t>
            </a:r>
            <a:endParaRPr lang="en-US" sz="4900" dirty="0">
              <a:latin typeface="Arial" panose="020B0604020202020204" pitchFamily="34" charset="0"/>
              <a:cs typeface="Arial" panose="020B0604020202020204" pitchFamily="34" charset="0"/>
            </a:endParaRPr>
          </a:p>
          <a:p>
            <a:pPr marL="0" indent="0">
              <a:buNone/>
            </a:pPr>
            <a:r>
              <a:rPr lang="en-US" dirty="0"/>
              <a:t> </a:t>
            </a:r>
          </a:p>
          <a:p>
            <a:endParaRPr lang="en-US" dirty="0"/>
          </a:p>
        </p:txBody>
      </p:sp>
    </p:spTree>
    <p:extLst>
      <p:ext uri="{BB962C8B-B14F-4D97-AF65-F5344CB8AC3E}">
        <p14:creationId xmlns:p14="http://schemas.microsoft.com/office/powerpoint/2010/main" val="318427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1928"/>
          </a:xfrm>
        </p:spPr>
        <p:txBody>
          <a:bodyPr>
            <a:normAutofit fontScale="90000"/>
          </a:bodyPr>
          <a:lstStyle/>
          <a:p>
            <a:r>
              <a:rPr lang="en-US" dirty="0" smtClean="0"/>
              <a:t>Another Kankakee CC Examples</a:t>
            </a:r>
            <a:endParaRPr lang="en-US" dirty="0"/>
          </a:p>
        </p:txBody>
      </p:sp>
      <p:sp>
        <p:nvSpPr>
          <p:cNvPr id="7" name="Content Placeholder 6"/>
          <p:cNvSpPr>
            <a:spLocks noGrp="1"/>
          </p:cNvSpPr>
          <p:nvPr>
            <p:ph idx="1"/>
          </p:nvPr>
        </p:nvSpPr>
        <p:spPr>
          <a:xfrm>
            <a:off x="677334" y="1304603"/>
            <a:ext cx="8596668" cy="4715996"/>
          </a:xfrm>
        </p:spPr>
        <p:txBody>
          <a:bodyPr/>
          <a:lstStyle/>
          <a:p>
            <a:pPr marL="0" indent="0">
              <a:buNone/>
            </a:pPr>
            <a:r>
              <a:rPr lang="en-US" dirty="0" smtClean="0"/>
              <a:t>KCC compares their student satisfaction and engagement scores on national surveys with peers nationwide.  They set aspirational satisfaction score goals and have developed AQIP improvement projects where scores dictate they need to improve. </a:t>
            </a:r>
          </a:p>
          <a:p>
            <a:pPr marL="0" indent="0">
              <a:buNone/>
            </a:pPr>
            <a:r>
              <a:rPr lang="en-US" dirty="0" smtClean="0"/>
              <a:t>NCCBP Form 5. Student Satisfaction and Engagement.  </a:t>
            </a:r>
            <a:r>
              <a:rPr lang="en-US" dirty="0" err="1" smtClean="0"/>
              <a:t>Ruffalo</a:t>
            </a:r>
            <a:r>
              <a:rPr lang="en-US" dirty="0" smtClean="0"/>
              <a:t> Noel-Levitz Scale Items.  Safety and Security.</a:t>
            </a:r>
          </a:p>
          <a:p>
            <a:pPr marL="0" indent="0">
              <a:buNone/>
            </a:pPr>
            <a:r>
              <a:rPr lang="en-US" dirty="0" smtClean="0"/>
              <a:t>HLC 5. A. 1.  The institution has fiscal and human resources and physical and technological infrastructure sufficient to support its operations.</a:t>
            </a:r>
          </a:p>
          <a:p>
            <a:pPr marL="0" indent="0">
              <a:buNone/>
            </a:pPr>
            <a:r>
              <a:rPr lang="en-US" dirty="0" smtClean="0"/>
              <a:t>AQIP Projects:  Kankakee added additional lighting to their campus and also increased the number of police officers and patrols.</a:t>
            </a:r>
            <a:endParaRPr lang="en-US" dirty="0"/>
          </a:p>
        </p:txBody>
      </p:sp>
    </p:spTree>
    <p:extLst>
      <p:ext uri="{BB962C8B-B14F-4D97-AF65-F5344CB8AC3E}">
        <p14:creationId xmlns:p14="http://schemas.microsoft.com/office/powerpoint/2010/main" val="4268281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47151"/>
            <a:ext cx="12192000" cy="4910849"/>
          </a:xfrm>
          <a:prstGeom prst="rect">
            <a:avLst/>
          </a:prstGeom>
        </p:spPr>
      </p:pic>
      <p:sp>
        <p:nvSpPr>
          <p:cNvPr id="4" name="Title 3"/>
          <p:cNvSpPr>
            <a:spLocks noGrp="1"/>
          </p:cNvSpPr>
          <p:nvPr>
            <p:ph type="ctrTitle"/>
          </p:nvPr>
        </p:nvSpPr>
        <p:spPr>
          <a:xfrm>
            <a:off x="1570567" y="114337"/>
            <a:ext cx="7766936" cy="2554545"/>
          </a:xfrm>
        </p:spPr>
        <p:txBody>
          <a:bodyPr/>
          <a:lstStyle/>
          <a:p>
            <a:r>
              <a:rPr lang="en-US" b="1" dirty="0">
                <a:solidFill>
                  <a:schemeClr val="accent2"/>
                </a:solidFill>
              </a:rPr>
              <a:t>Where to Feature your Data in Accreditation Reports</a:t>
            </a:r>
            <a:endParaRPr lang="en-US" dirty="0">
              <a:solidFill>
                <a:schemeClr val="accent2"/>
              </a:solidFill>
            </a:endParaRPr>
          </a:p>
        </p:txBody>
      </p:sp>
    </p:spTree>
    <p:extLst>
      <p:ext uri="{BB962C8B-B14F-4D97-AF65-F5344CB8AC3E}">
        <p14:creationId xmlns:p14="http://schemas.microsoft.com/office/powerpoint/2010/main" val="5100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21" y="476036"/>
            <a:ext cx="8596668" cy="1689100"/>
          </a:xfrm>
        </p:spPr>
        <p:txBody>
          <a:bodyPr>
            <a:normAutofit fontScale="90000"/>
          </a:bodyPr>
          <a:lstStyle/>
          <a:p>
            <a:r>
              <a:rPr lang="en-US" dirty="0" smtClean="0">
                <a:latin typeface="Arial" panose="020B0604020202020204" pitchFamily="34" charset="0"/>
                <a:cs typeface="Arial" panose="020B0604020202020204" pitchFamily="34" charset="0"/>
              </a:rPr>
              <a:t>Lou Guthrie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Director, National Higher Education Benchmarking Institute</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2489" y="2952998"/>
            <a:ext cx="2721513" cy="184442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818" y="3262436"/>
            <a:ext cx="3864774" cy="1423864"/>
          </a:xfrm>
          <a:prstGeom prst="rect">
            <a:avLst/>
          </a:prstGeom>
        </p:spPr>
      </p:pic>
    </p:spTree>
    <p:extLst>
      <p:ext uri="{BB962C8B-B14F-4D97-AF65-F5344CB8AC3E}">
        <p14:creationId xmlns:p14="http://schemas.microsoft.com/office/powerpoint/2010/main" val="503149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HLC Criterion One Mission: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345915"/>
            <a:ext cx="8596668" cy="4695447"/>
          </a:xfrm>
        </p:spPr>
        <p:txBody>
          <a:bodyPr/>
          <a:lstStyle/>
          <a:p>
            <a:pPr marL="0" indent="0">
              <a:buNone/>
            </a:pP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1.A</a:t>
            </a:r>
            <a:r>
              <a:rPr lang="en-US" sz="3200" dirty="0">
                <a:latin typeface="Arial" panose="020B0604020202020204" pitchFamily="34" charset="0"/>
                <a:cs typeface="Arial" panose="020B0604020202020204" pitchFamily="34" charset="0"/>
              </a:rPr>
              <a:t>. “The institution’s mission is broadly understood within the institution and guides the institution’s operations.”  </a:t>
            </a:r>
          </a:p>
          <a:p>
            <a:r>
              <a:rPr lang="en-US" sz="3200" dirty="0" smtClean="0">
                <a:latin typeface="Arial" panose="020B0604020202020204" pitchFamily="34" charset="0"/>
                <a:cs typeface="Arial" panose="020B0604020202020204" pitchFamily="34" charset="0"/>
              </a:rPr>
              <a:t>1.A.2</a:t>
            </a:r>
            <a:r>
              <a:rPr lang="en-US" sz="3200" dirty="0">
                <a:latin typeface="Arial" panose="020B0604020202020204" pitchFamily="34" charset="0"/>
                <a:cs typeface="Arial" panose="020B0604020202020204" pitchFamily="34" charset="0"/>
              </a:rPr>
              <a:t>. The institution’s academic programs, student support services, and enrollment profile are consistent with its stated mission.”</a:t>
            </a:r>
          </a:p>
          <a:p>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44259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934" y="649289"/>
            <a:ext cx="9050866" cy="4418011"/>
          </a:xfrm>
        </p:spPr>
        <p:txBody>
          <a:bodyPr>
            <a:normAutofit lnSpcReduction="10000"/>
          </a:bodyPr>
          <a:lstStyle/>
          <a:p>
            <a:r>
              <a:rPr lang="en-US" sz="2800" dirty="0" smtClean="0">
                <a:latin typeface="Arial" panose="020B0604020202020204" pitchFamily="34" charset="0"/>
                <a:cs typeface="Arial" panose="020B0604020202020204" pitchFamily="34" charset="0"/>
              </a:rPr>
              <a:t>XYX </a:t>
            </a:r>
            <a:r>
              <a:rPr lang="en-US" sz="2800" dirty="0">
                <a:latin typeface="Arial" panose="020B0604020202020204" pitchFamily="34" charset="0"/>
                <a:cs typeface="Arial" panose="020B0604020202020204" pitchFamily="34" charset="0"/>
              </a:rPr>
              <a:t>College is devoted to a statewide mission of preparing students for successful careers in veterinary technology, agriculture, culinary arts, and related industries.”  </a:t>
            </a:r>
            <a:r>
              <a:rPr lang="en-US" sz="2800" dirty="0" smtClean="0">
                <a:latin typeface="Arial" panose="020B0604020202020204" pitchFamily="34" charset="0"/>
                <a:cs typeface="Arial" panose="020B0604020202020204" pitchFamily="34" charset="0"/>
              </a:rPr>
              <a:t>54% </a:t>
            </a:r>
            <a:r>
              <a:rPr lang="en-US" sz="2800" dirty="0">
                <a:latin typeface="Arial" panose="020B0604020202020204" pitchFamily="34" charset="0"/>
                <a:cs typeface="Arial" panose="020B0604020202020204" pitchFamily="34" charset="0"/>
              </a:rPr>
              <a:t>of their credit hours are technical/career credit hours.  Presenting just that information doesn’t show HLC how truly devoted to career education XYZ is.  Using the NCCBP benchmark data for % of technical/career credit hours shows that XYZ has a higher percentage of technical/career credit hours than 90% of community colleges.  </a:t>
            </a:r>
          </a:p>
          <a:p>
            <a:endParaRPr lang="en-US" dirty="0"/>
          </a:p>
        </p:txBody>
      </p:sp>
    </p:spTree>
    <p:extLst>
      <p:ext uri="{BB962C8B-B14F-4D97-AF65-F5344CB8AC3E}">
        <p14:creationId xmlns:p14="http://schemas.microsoft.com/office/powerpoint/2010/main" val="172918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99" y="165947"/>
            <a:ext cx="8543047" cy="6692053"/>
          </a:xfrm>
          <a:prstGeom prst="rect">
            <a:avLst/>
          </a:prstGeom>
        </p:spPr>
      </p:pic>
    </p:spTree>
    <p:extLst>
      <p:ext uri="{BB962C8B-B14F-4D97-AF65-F5344CB8AC3E}">
        <p14:creationId xmlns:p14="http://schemas.microsoft.com/office/powerpoint/2010/main" val="3803667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6400"/>
            <a:ext cx="8596668" cy="1320800"/>
          </a:xfrm>
        </p:spPr>
        <p:txBody>
          <a:bodyPr/>
          <a:lstStyle/>
          <a:p>
            <a:r>
              <a:rPr lang="en-US" dirty="0" smtClean="0">
                <a:latin typeface="Arial" panose="020B0604020202020204" pitchFamily="34" charset="0"/>
                <a:cs typeface="Arial" panose="020B0604020202020204" pitchFamily="34" charset="0"/>
              </a:rPr>
              <a:t>NWCCU Standard One –Mission, Core Themes, and Expectations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77655"/>
            <a:ext cx="8596668" cy="4720562"/>
          </a:xfrm>
        </p:spPr>
        <p:txBody>
          <a:bodyPr>
            <a:normAutofit/>
          </a:bodyPr>
          <a:lstStyle/>
          <a:p>
            <a:r>
              <a:rPr lang="en-US" sz="2000" dirty="0" smtClean="0">
                <a:latin typeface="Arial" panose="020B0604020202020204" pitchFamily="34" charset="0"/>
                <a:cs typeface="Arial" panose="020B0604020202020204" pitchFamily="34" charset="0"/>
              </a:rPr>
              <a:t>1.B.2.The </a:t>
            </a:r>
            <a:r>
              <a:rPr lang="en-US" sz="2000" dirty="0">
                <a:latin typeface="Arial" panose="020B0604020202020204" pitchFamily="34" charset="0"/>
                <a:cs typeface="Arial" panose="020B0604020202020204" pitchFamily="34" charset="0"/>
              </a:rPr>
              <a:t>institution establishes objectives for each of its core themes and identifies meaningful, assessable, and verifiable indicators of achievement that form the basis for evaluation accomplishment of the objectives of its core themes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XYZ </a:t>
            </a:r>
            <a:r>
              <a:rPr lang="en-US" sz="2000" dirty="0">
                <a:latin typeface="Arial" panose="020B0604020202020204" pitchFamily="34" charset="0"/>
                <a:cs typeface="Arial" panose="020B0604020202020204" pitchFamily="34" charset="0"/>
              </a:rPr>
              <a:t>Community Colleges provide access to higher education for </a:t>
            </a:r>
            <a:r>
              <a:rPr lang="en-US" sz="2000" dirty="0" smtClean="0">
                <a:latin typeface="Arial" panose="020B0604020202020204" pitchFamily="34" charset="0"/>
                <a:cs typeface="Arial" panose="020B0604020202020204" pitchFamily="34" charset="0"/>
              </a:rPr>
              <a:t>Hispanic </a:t>
            </a:r>
            <a:r>
              <a:rPr lang="en-US" sz="2000" dirty="0">
                <a:latin typeface="Arial" panose="020B0604020202020204" pitchFamily="34" charset="0"/>
                <a:cs typeface="Arial" panose="020B0604020202020204" pitchFamily="34" charset="0"/>
              </a:rPr>
              <a:t>students and </a:t>
            </a:r>
            <a:r>
              <a:rPr lang="en-US" sz="2000" dirty="0" smtClean="0">
                <a:latin typeface="Arial" panose="020B0604020202020204" pitchFamily="34" charset="0"/>
                <a:cs typeface="Arial" panose="020B0604020202020204" pitchFamily="34" charset="0"/>
              </a:rPr>
              <a:t>communities (one of their core themes). </a:t>
            </a:r>
            <a:r>
              <a:rPr lang="en-US" sz="2000" dirty="0">
                <a:latin typeface="Arial" panose="020B0604020202020204" pitchFamily="34" charset="0"/>
                <a:cs typeface="Arial" panose="020B0604020202020204" pitchFamily="34" charset="0"/>
              </a:rPr>
              <a:t>Yet they report only </a:t>
            </a:r>
            <a:r>
              <a:rPr lang="en-US" sz="2000" dirty="0" smtClean="0">
                <a:latin typeface="Arial" panose="020B0604020202020204" pitchFamily="34" charset="0"/>
                <a:cs typeface="Arial" panose="020B0604020202020204" pitchFamily="34" charset="0"/>
              </a:rPr>
              <a:t>46% </a:t>
            </a:r>
            <a:r>
              <a:rPr lang="en-US" sz="2000" dirty="0">
                <a:latin typeface="Arial" panose="020B0604020202020204" pitchFamily="34" charset="0"/>
                <a:cs typeface="Arial" panose="020B0604020202020204" pitchFamily="34" charset="0"/>
              </a:rPr>
              <a:t>of their student enrollment is </a:t>
            </a:r>
            <a:r>
              <a:rPr lang="en-US" sz="2000" dirty="0" smtClean="0">
                <a:latin typeface="Arial" panose="020B0604020202020204" pitchFamily="34" charset="0"/>
                <a:cs typeface="Arial" panose="020B0604020202020204" pitchFamily="34" charset="0"/>
              </a:rPr>
              <a:t>Hispanic.  </a:t>
            </a:r>
            <a:r>
              <a:rPr lang="en-US" sz="2000" dirty="0">
                <a:latin typeface="Arial" panose="020B0604020202020204" pitchFamily="34" charset="0"/>
                <a:cs typeface="Arial" panose="020B0604020202020204" pitchFamily="34" charset="0"/>
              </a:rPr>
              <a:t>When you look at NCCBP benchmark data you realize that XYZ is in the </a:t>
            </a:r>
            <a:r>
              <a:rPr lang="en-US" sz="2000" dirty="0" smtClean="0">
                <a:latin typeface="Arial" panose="020B0604020202020204" pitchFamily="34" charset="0"/>
                <a:cs typeface="Arial" panose="020B0604020202020204" pitchFamily="34" charset="0"/>
              </a:rPr>
              <a:t>96</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percentile in terms of minority enrollment.  In addition, XYZ could report their benchmarked </a:t>
            </a:r>
            <a:r>
              <a:rPr lang="en-US" sz="2000" dirty="0" err="1" smtClean="0">
                <a:latin typeface="Arial" panose="020B0604020202020204" pitchFamily="34" charset="0"/>
                <a:cs typeface="Arial" panose="020B0604020202020204" pitchFamily="34" charset="0"/>
              </a:rPr>
              <a:t>Ruffalo</a:t>
            </a:r>
            <a:r>
              <a:rPr lang="en-US" sz="2000" dirty="0" smtClean="0">
                <a:latin typeface="Arial" panose="020B0604020202020204" pitchFamily="34" charset="0"/>
                <a:cs typeface="Arial" panose="020B0604020202020204" pitchFamily="34" charset="0"/>
              </a:rPr>
              <a:t> Noel-Levitz </a:t>
            </a:r>
            <a:r>
              <a:rPr lang="en-US" sz="2000" dirty="0">
                <a:latin typeface="Arial" panose="020B0604020202020204" pitchFamily="34" charset="0"/>
                <a:cs typeface="Arial" panose="020B0604020202020204" pitchFamily="34" charset="0"/>
              </a:rPr>
              <a:t>student satisfaction scores for Responsiveness to Diverse Populations, showing </a:t>
            </a:r>
            <a:r>
              <a:rPr lang="en-US" sz="2000" dirty="0" smtClean="0">
                <a:latin typeface="Arial" panose="020B0604020202020204" pitchFamily="34" charset="0"/>
                <a:cs typeface="Arial" panose="020B0604020202020204" pitchFamily="34" charset="0"/>
              </a:rPr>
              <a:t>how they have increased their scores.</a:t>
            </a:r>
            <a:endParaRPr lang="en-US" sz="20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67858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1" y="546100"/>
            <a:ext cx="7531539" cy="5460366"/>
          </a:xfrm>
          <a:prstGeom prst="rect">
            <a:avLst/>
          </a:prstGeom>
        </p:spPr>
      </p:pic>
    </p:spTree>
    <p:extLst>
      <p:ext uri="{BB962C8B-B14F-4D97-AF65-F5344CB8AC3E}">
        <p14:creationId xmlns:p14="http://schemas.microsoft.com/office/powerpoint/2010/main" val="373211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431800"/>
            <a:ext cx="8953500" cy="5969000"/>
          </a:xfrm>
          <a:prstGeom prst="rect">
            <a:avLst/>
          </a:prstGeom>
        </p:spPr>
      </p:pic>
      <p:sp>
        <p:nvSpPr>
          <p:cNvPr id="4" name="TextBox 3"/>
          <p:cNvSpPr txBox="1"/>
          <p:nvPr/>
        </p:nvSpPr>
        <p:spPr>
          <a:xfrm>
            <a:off x="2311400" y="5740916"/>
            <a:ext cx="3505200" cy="381000"/>
          </a:xfrm>
          <a:prstGeom prst="rect">
            <a:avLst/>
          </a:prstGeom>
          <a:solidFill>
            <a:schemeClr val="bg1"/>
          </a:solidFill>
        </p:spPr>
        <p:txBody>
          <a:bodyPr wrap="square" rtlCol="0">
            <a:spAutoFit/>
          </a:bodyPr>
          <a:lstStyle/>
          <a:p>
            <a:r>
              <a:rPr lang="en-US" dirty="0" smtClean="0">
                <a:latin typeface="Arial" panose="020B0604020202020204" pitchFamily="34" charset="0"/>
                <a:cs typeface="Arial" panose="020B0604020202020204" pitchFamily="34" charset="0"/>
              </a:rPr>
              <a:t>Your College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852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797"/>
            <a:ext cx="8596668" cy="1320800"/>
          </a:xfrm>
        </p:spPr>
        <p:txBody>
          <a:bodyPr>
            <a:normAutofit/>
          </a:bodyPr>
          <a:lstStyle/>
          <a:p>
            <a:r>
              <a:rPr lang="en-US" dirty="0" smtClean="0">
                <a:latin typeface="Arial" panose="020B0604020202020204" pitchFamily="34" charset="0"/>
                <a:cs typeface="Arial" panose="020B0604020202020204" pitchFamily="34" charset="0"/>
              </a:rPr>
              <a:t>HLC Criterion Two.  Integrity:  Ethical and Responsible Conduct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0350" y="1428109"/>
            <a:ext cx="8596668" cy="4695447"/>
          </a:xfrm>
        </p:spPr>
        <p:txBody>
          <a:bodyPr/>
          <a:lstStyle/>
          <a:p>
            <a:r>
              <a:rPr lang="en-US" sz="2400" dirty="0" smtClean="0">
                <a:latin typeface="Arial" panose="020B0604020202020204" pitchFamily="34" charset="0"/>
                <a:cs typeface="Arial" panose="020B0604020202020204" pitchFamily="34" charset="0"/>
              </a:rPr>
              <a:t>2.B. The institution presents itself clearly and completely to its students and to the public with regard to …costs to students. </a:t>
            </a:r>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pic>
        <p:nvPicPr>
          <p:cNvPr id="5" name="Picture 4"/>
          <p:cNvPicPr>
            <a:picLocks noChangeAspect="1"/>
          </p:cNvPicPr>
          <p:nvPr/>
        </p:nvPicPr>
        <p:blipFill>
          <a:blip r:embed="rId2"/>
          <a:stretch>
            <a:fillRect/>
          </a:stretch>
        </p:blipFill>
        <p:spPr>
          <a:xfrm>
            <a:off x="926259" y="2574692"/>
            <a:ext cx="8324850" cy="4010025"/>
          </a:xfrm>
          <a:prstGeom prst="rect">
            <a:avLst/>
          </a:prstGeom>
        </p:spPr>
      </p:pic>
    </p:spTree>
    <p:extLst>
      <p:ext uri="{BB962C8B-B14F-4D97-AF65-F5344CB8AC3E}">
        <p14:creationId xmlns:p14="http://schemas.microsoft.com/office/powerpoint/2010/main" val="887493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797"/>
            <a:ext cx="8596668" cy="1320800"/>
          </a:xfrm>
        </p:spPr>
        <p:txBody>
          <a:bodyPr>
            <a:normAutofit fontScale="90000"/>
          </a:bodyPr>
          <a:lstStyle/>
          <a:p>
            <a:r>
              <a:rPr lang="en-US" dirty="0" smtClean="0">
                <a:latin typeface="Arial" panose="020B0604020202020204" pitchFamily="34" charset="0"/>
                <a:cs typeface="Arial" panose="020B0604020202020204" pitchFamily="34" charset="0"/>
              </a:rPr>
              <a:t>HLC Criterion Three.  Teaching and Learning:  Quality, Resources and Support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0350" y="1428109"/>
            <a:ext cx="8596668" cy="4695447"/>
          </a:xfrm>
        </p:spPr>
        <p:txBody>
          <a:bodyPr/>
          <a:lstStyle/>
          <a:p>
            <a:r>
              <a:rPr lang="en-US" sz="2400" dirty="0" smtClean="0">
                <a:latin typeface="Arial" panose="020B0604020202020204" pitchFamily="34" charset="0"/>
                <a:cs typeface="Arial" panose="020B0604020202020204" pitchFamily="34" charset="0"/>
              </a:rPr>
              <a:t>3.A. The institution’s degree programs are appropriate to higher education.</a:t>
            </a:r>
            <a:endParaRPr lang="en-US" sz="2400" dirty="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666" y="2239767"/>
            <a:ext cx="6326314" cy="4217542"/>
          </a:xfrm>
          <a:prstGeom prst="rect">
            <a:avLst/>
          </a:prstGeom>
        </p:spPr>
      </p:pic>
    </p:spTree>
    <p:extLst>
      <p:ext uri="{BB962C8B-B14F-4D97-AF65-F5344CB8AC3E}">
        <p14:creationId xmlns:p14="http://schemas.microsoft.com/office/powerpoint/2010/main" val="4052032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797"/>
            <a:ext cx="8596668" cy="1320800"/>
          </a:xfrm>
        </p:spPr>
        <p:txBody>
          <a:bodyPr>
            <a:normAutofit/>
          </a:bodyPr>
          <a:lstStyle/>
          <a:p>
            <a:r>
              <a:rPr lang="en-US" dirty="0" smtClean="0">
                <a:latin typeface="Arial" panose="020B0604020202020204" pitchFamily="34" charset="0"/>
                <a:cs typeface="Arial" panose="020B0604020202020204" pitchFamily="34" charset="0"/>
              </a:rPr>
              <a:t>HLC Criterion Four.  Teaching and Learning:  Evaluation and Improvement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0350" y="1428109"/>
            <a:ext cx="8596668" cy="513707"/>
          </a:xfrm>
        </p:spPr>
        <p:txBody>
          <a:bodyPr/>
          <a:lstStyle/>
          <a:p>
            <a:r>
              <a:rPr lang="en-US" sz="2400" dirty="0" smtClean="0">
                <a:latin typeface="Arial" panose="020B0604020202020204" pitchFamily="34" charset="0"/>
                <a:cs typeface="Arial" panose="020B0604020202020204" pitchFamily="34" charset="0"/>
              </a:rPr>
              <a:t>4.A.6 The institution evaluates the success of its graduates.</a:t>
            </a:r>
            <a:endParaRPr lang="en-US" sz="2400" dirty="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139" y="1941816"/>
            <a:ext cx="6531057" cy="4735016"/>
          </a:xfrm>
          <a:prstGeom prst="rect">
            <a:avLst/>
          </a:prstGeom>
        </p:spPr>
      </p:pic>
    </p:spTree>
    <p:extLst>
      <p:ext uri="{BB962C8B-B14F-4D97-AF65-F5344CB8AC3E}">
        <p14:creationId xmlns:p14="http://schemas.microsoft.com/office/powerpoint/2010/main" val="805149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797"/>
            <a:ext cx="8596668" cy="1320800"/>
          </a:xfrm>
        </p:spPr>
        <p:txBody>
          <a:bodyPr>
            <a:normAutofit/>
          </a:bodyPr>
          <a:lstStyle/>
          <a:p>
            <a:r>
              <a:rPr lang="en-US" dirty="0" smtClean="0">
                <a:latin typeface="Arial" panose="020B0604020202020204" pitchFamily="34" charset="0"/>
                <a:cs typeface="Arial" panose="020B0604020202020204" pitchFamily="34" charset="0"/>
              </a:rPr>
              <a:t>HLC Criterion Five.  Resources, Planning, and Institutional Effectiveness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0350" y="1428109"/>
            <a:ext cx="8596668" cy="698642"/>
          </a:xfrm>
        </p:spPr>
        <p:txBody>
          <a:bodyPr>
            <a:normAutofit fontScale="70000" lnSpcReduction="20000"/>
          </a:bodyPr>
          <a:lstStyle/>
          <a:p>
            <a:r>
              <a:rPr lang="en-US" sz="3400" dirty="0" smtClean="0">
                <a:latin typeface="Arial" panose="020B0604020202020204" pitchFamily="34" charset="0"/>
                <a:cs typeface="Arial" panose="020B0604020202020204" pitchFamily="34" charset="0"/>
              </a:rPr>
              <a:t>5.A. The institution’s resource base supports its current educational programs</a:t>
            </a:r>
            <a:r>
              <a:rPr lang="en-US" sz="2400" dirty="0" smtClean="0">
                <a:latin typeface="Arial" panose="020B0604020202020204" pitchFamily="34" charset="0"/>
                <a:cs typeface="Arial" panose="020B0604020202020204" pitchFamily="34" charset="0"/>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187" y="2195074"/>
            <a:ext cx="6431622" cy="4662926"/>
          </a:xfrm>
          <a:prstGeom prst="rect">
            <a:avLst/>
          </a:prstGeom>
        </p:spPr>
      </p:pic>
    </p:spTree>
    <p:extLst>
      <p:ext uri="{BB962C8B-B14F-4D97-AF65-F5344CB8AC3E}">
        <p14:creationId xmlns:p14="http://schemas.microsoft.com/office/powerpoint/2010/main" val="364578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227" y="134024"/>
            <a:ext cx="7202184" cy="4456352"/>
          </a:xfrm>
          <a:prstGeom prst="rect">
            <a:avLst/>
          </a:prstGeom>
        </p:spPr>
      </p:pic>
      <p:pic>
        <p:nvPicPr>
          <p:cNvPr id="6" name="Picture 5"/>
          <p:cNvPicPr>
            <a:picLocks noChangeAspect="1"/>
          </p:cNvPicPr>
          <p:nvPr/>
        </p:nvPicPr>
        <p:blipFill>
          <a:blip r:embed="rId3"/>
          <a:stretch>
            <a:fillRect/>
          </a:stretch>
        </p:blipFill>
        <p:spPr>
          <a:xfrm>
            <a:off x="3704101" y="4741577"/>
            <a:ext cx="7496175" cy="1895475"/>
          </a:xfrm>
          <a:prstGeom prst="rect">
            <a:avLst/>
          </a:prstGeom>
        </p:spPr>
      </p:pic>
      <p:sp>
        <p:nvSpPr>
          <p:cNvPr id="8" name="Left Arrow 7"/>
          <p:cNvSpPr/>
          <p:nvPr/>
        </p:nvSpPr>
        <p:spPr>
          <a:xfrm>
            <a:off x="7238571" y="1848349"/>
            <a:ext cx="2554839" cy="23445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69500" y="1460500"/>
            <a:ext cx="18923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Higher Learning Commission (HLC)</a:t>
            </a:r>
            <a:endParaRPr lang="en-US" dirty="0">
              <a:latin typeface="Arial" panose="020B0604020202020204" pitchFamily="34" charset="0"/>
              <a:cs typeface="Arial" panose="020B0604020202020204" pitchFamily="34" charset="0"/>
            </a:endParaRPr>
          </a:p>
        </p:txBody>
      </p:sp>
      <p:sp>
        <p:nvSpPr>
          <p:cNvPr id="10" name="Right Arrow 9"/>
          <p:cNvSpPr/>
          <p:nvPr/>
        </p:nvSpPr>
        <p:spPr>
          <a:xfrm>
            <a:off x="1460500" y="1104900"/>
            <a:ext cx="2243601"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9397" y="1368167"/>
            <a:ext cx="1765300"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Northwest</a:t>
            </a:r>
          </a:p>
          <a:p>
            <a:r>
              <a:rPr lang="en-US" dirty="0" smtClean="0">
                <a:latin typeface="Arial" panose="020B0604020202020204" pitchFamily="34" charset="0"/>
                <a:cs typeface="Arial" panose="020B0604020202020204" pitchFamily="34" charset="0"/>
              </a:rPr>
              <a:t>Commission on Colleges and Universities (NWCCU)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520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797"/>
            <a:ext cx="8596668" cy="1320800"/>
          </a:xfrm>
        </p:spPr>
        <p:txBody>
          <a:bodyPr>
            <a:normAutofit/>
          </a:bodyPr>
          <a:lstStyle/>
          <a:p>
            <a:r>
              <a:rPr lang="en-US" dirty="0" smtClean="0">
                <a:latin typeface="Arial" panose="020B0604020202020204" pitchFamily="34" charset="0"/>
                <a:cs typeface="Arial" panose="020B0604020202020204" pitchFamily="34" charset="0"/>
              </a:rPr>
              <a:t>NWCCU Standard Two.  Resources and Capacity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0350" y="1428109"/>
            <a:ext cx="8596668" cy="4695447"/>
          </a:xfrm>
        </p:spPr>
        <p:txBody>
          <a:bodyPr/>
          <a:lstStyle/>
          <a:p>
            <a:r>
              <a:rPr lang="en-US" sz="2400" dirty="0" smtClean="0">
                <a:latin typeface="Arial" panose="020B0604020202020204" pitchFamily="34" charset="0"/>
                <a:cs typeface="Arial" panose="020B0604020202020204" pitchFamily="34" charset="0"/>
              </a:rPr>
              <a:t>2.B.3. The institution provides faculty, staff, administrators…with appropriate opportunities and support for professional growth and development…</a:t>
            </a:r>
          </a:p>
          <a:p>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982" y="2748909"/>
            <a:ext cx="5448845" cy="3950413"/>
          </a:xfrm>
          <a:prstGeom prst="rect">
            <a:avLst/>
          </a:prstGeom>
        </p:spPr>
      </p:pic>
    </p:spTree>
    <p:extLst>
      <p:ext uri="{BB962C8B-B14F-4D97-AF65-F5344CB8AC3E}">
        <p14:creationId xmlns:p14="http://schemas.microsoft.com/office/powerpoint/2010/main" val="3040633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577" y="318500"/>
            <a:ext cx="8596668" cy="1674687"/>
          </a:xfrm>
        </p:spPr>
        <p:txBody>
          <a:bodyPr/>
          <a:lstStyle/>
          <a:p>
            <a:r>
              <a:rPr lang="en-US" sz="2400" dirty="0" smtClean="0">
                <a:latin typeface="Arial" panose="020B0604020202020204" pitchFamily="34" charset="0"/>
                <a:cs typeface="Arial" panose="020B0604020202020204" pitchFamily="34" charset="0"/>
              </a:rPr>
              <a:t>2.D10.  Student Support Resources. The institution designs, maintains, and evaluates a systematic and effective program of academic advisement to support student development and success.</a:t>
            </a:r>
          </a:p>
          <a:p>
            <a:endParaRPr lang="en-US" sz="2400" dirty="0" smtClean="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23" y="1993187"/>
            <a:ext cx="6418042" cy="4653081"/>
          </a:xfrm>
          <a:prstGeom prst="rect">
            <a:avLst/>
          </a:prstGeom>
        </p:spPr>
      </p:pic>
      <p:sp>
        <p:nvSpPr>
          <p:cNvPr id="7" name="Oval Callout 6"/>
          <p:cNvSpPr/>
          <p:nvPr/>
        </p:nvSpPr>
        <p:spPr>
          <a:xfrm rot="1610584">
            <a:off x="7346021" y="1921267"/>
            <a:ext cx="3051425" cy="2702104"/>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Shows  a low student to staff ratio for counseling and advising.</a:t>
            </a:r>
            <a:endParaRPr lang="en-US" dirty="0"/>
          </a:p>
        </p:txBody>
      </p:sp>
    </p:spTree>
    <p:extLst>
      <p:ext uri="{BB962C8B-B14F-4D97-AF65-F5344CB8AC3E}">
        <p14:creationId xmlns:p14="http://schemas.microsoft.com/office/powerpoint/2010/main" val="2310550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797"/>
            <a:ext cx="8596668" cy="1320800"/>
          </a:xfrm>
        </p:spPr>
        <p:txBody>
          <a:bodyPr>
            <a:normAutofit/>
          </a:bodyPr>
          <a:lstStyle/>
          <a:p>
            <a:r>
              <a:rPr lang="en-US" dirty="0" smtClean="0">
                <a:latin typeface="Arial" panose="020B0604020202020204" pitchFamily="34" charset="0"/>
                <a:cs typeface="Arial" panose="020B0604020202020204" pitchFamily="34" charset="0"/>
              </a:rPr>
              <a:t>NWCCU Standard Four.  Effectiveness and Improvement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0350" y="1428109"/>
            <a:ext cx="8596668" cy="4695447"/>
          </a:xfrm>
        </p:spPr>
        <p:txBody>
          <a:bodyPr/>
          <a:lstStyle/>
          <a:p>
            <a:r>
              <a:rPr lang="en-US" sz="2400" dirty="0" smtClean="0">
                <a:latin typeface="Arial" panose="020B0604020202020204" pitchFamily="34" charset="0"/>
                <a:cs typeface="Arial" panose="020B0604020202020204" pitchFamily="34" charset="0"/>
              </a:rPr>
              <a:t>4.A.1. The institution engages in ongoing systematic collection and analysis of meaningful, assessable, and verifiable data.</a:t>
            </a:r>
          </a:p>
          <a:p>
            <a:endParaRPr lang="en-US" sz="2400" dirty="0" smtClean="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85" y="2748909"/>
            <a:ext cx="6589161" cy="3041151"/>
          </a:xfrm>
          <a:prstGeom prst="rect">
            <a:avLst/>
          </a:prstGeom>
        </p:spPr>
      </p:pic>
    </p:spTree>
    <p:extLst>
      <p:ext uri="{BB962C8B-B14F-4D97-AF65-F5344CB8AC3E}">
        <p14:creationId xmlns:p14="http://schemas.microsoft.com/office/powerpoint/2010/main" val="3161004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314" y="2624380"/>
            <a:ext cx="8596668" cy="1320800"/>
          </a:xfrm>
        </p:spPr>
        <p:txBody>
          <a:bodyPr>
            <a:normAutofit fontScale="90000"/>
          </a:bodyPr>
          <a:lstStyle/>
          <a:p>
            <a:r>
              <a:rPr lang="en-US" sz="4000" dirty="0" smtClean="0">
                <a:latin typeface="Arial" panose="020B0604020202020204" pitchFamily="34" charset="0"/>
                <a:cs typeface="Arial" panose="020B0604020202020204" pitchFamily="34" charset="0"/>
              </a:rPr>
              <a:t>What can you take back to your college and use</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ldhabi" panose="01000000000000000000" pitchFamily="2" charset="-78"/>
                <a:cs typeface="Aldhabi" panose="01000000000000000000" pitchFamily="2" charset="-78"/>
              </a:rPr>
              <a:t/>
            </a:r>
            <a:br>
              <a:rPr lang="en-US" dirty="0">
                <a:latin typeface="Aldhabi" panose="01000000000000000000" pitchFamily="2" charset="-78"/>
                <a:cs typeface="Aldhabi" panose="01000000000000000000" pitchFamily="2" charset="-78"/>
              </a:rPr>
            </a:br>
            <a:r>
              <a:rPr lang="en-US" dirty="0">
                <a:latin typeface="Aldhabi" panose="01000000000000000000" pitchFamily="2" charset="-78"/>
                <a:cs typeface="Aldhabi" panose="01000000000000000000" pitchFamily="2" charset="-78"/>
              </a:rPr>
              <a:t/>
            </a:r>
            <a:br>
              <a:rPr lang="en-US" dirty="0">
                <a:latin typeface="Aldhabi" panose="01000000000000000000" pitchFamily="2" charset="-78"/>
                <a:cs typeface="Aldhabi" panose="01000000000000000000" pitchFamily="2" charset="-78"/>
              </a:rPr>
            </a:br>
            <a:endParaRPr lang="en-US"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20115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01727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646767" y="139700"/>
            <a:ext cx="7766936" cy="1779882"/>
          </a:xfrm>
        </p:spPr>
        <p:txBody>
          <a:bodyPr/>
          <a:lstStyle/>
          <a:p>
            <a:r>
              <a:rPr lang="en-US" dirty="0" smtClean="0">
                <a:solidFill>
                  <a:schemeClr val="accent2"/>
                </a:solidFill>
                <a:latin typeface="Arial" panose="020B0604020202020204" pitchFamily="34" charset="0"/>
                <a:cs typeface="Arial" panose="020B0604020202020204" pitchFamily="34" charset="0"/>
              </a:rPr>
              <a:t>Accreditation Values/Principles</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213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4670"/>
          </a:xfrm>
        </p:spPr>
        <p:txBody>
          <a:bodyPr/>
          <a:lstStyle/>
          <a:p>
            <a:r>
              <a:rPr lang="en-US" dirty="0" smtClean="0"/>
              <a:t>HLC Guiding Values</a:t>
            </a:r>
            <a:endParaRPr lang="en-US" dirty="0"/>
          </a:p>
        </p:txBody>
      </p:sp>
      <p:sp>
        <p:nvSpPr>
          <p:cNvPr id="3" name="Content Placeholder 2"/>
          <p:cNvSpPr>
            <a:spLocks noGrp="1"/>
          </p:cNvSpPr>
          <p:nvPr>
            <p:ph idx="1"/>
          </p:nvPr>
        </p:nvSpPr>
        <p:spPr>
          <a:xfrm>
            <a:off x="677334" y="1284271"/>
            <a:ext cx="8596668" cy="4757092"/>
          </a:xfrm>
        </p:spPr>
        <p:txBody>
          <a:bodyPr/>
          <a:lstStyle/>
          <a:p>
            <a:pPr>
              <a:buFont typeface="+mj-lt"/>
              <a:buAutoNum type="arabicPeriod"/>
            </a:pPr>
            <a:r>
              <a:rPr lang="en-US" dirty="0" smtClean="0">
                <a:latin typeface="Arial" panose="020B0604020202020204" pitchFamily="34" charset="0"/>
                <a:cs typeface="Arial" panose="020B0604020202020204" pitchFamily="34" charset="0"/>
              </a:rPr>
              <a:t>Focus on student learning</a:t>
            </a:r>
          </a:p>
          <a:p>
            <a:pPr>
              <a:buFont typeface="+mj-lt"/>
              <a:buAutoNum type="arabicPeriod"/>
            </a:pPr>
            <a:r>
              <a:rPr lang="en-US" dirty="0" smtClean="0">
                <a:latin typeface="Arial" panose="020B0604020202020204" pitchFamily="34" charset="0"/>
                <a:cs typeface="Arial" panose="020B0604020202020204" pitchFamily="34" charset="0"/>
              </a:rPr>
              <a:t>Education as a public purpose</a:t>
            </a:r>
          </a:p>
          <a:p>
            <a:pPr>
              <a:buFont typeface="+mj-lt"/>
              <a:buAutoNum type="arabicPeriod"/>
            </a:pPr>
            <a:r>
              <a:rPr lang="en-US" dirty="0" smtClean="0">
                <a:latin typeface="Arial" panose="020B0604020202020204" pitchFamily="34" charset="0"/>
                <a:cs typeface="Arial" panose="020B0604020202020204" pitchFamily="34" charset="0"/>
              </a:rPr>
              <a:t>Education for a diverse, technological, globally connected world</a:t>
            </a:r>
          </a:p>
          <a:p>
            <a:pPr>
              <a:buFont typeface="+mj-lt"/>
              <a:buAutoNum type="arabicPeriod"/>
            </a:pPr>
            <a:r>
              <a:rPr lang="en-US" dirty="0" smtClean="0">
                <a:latin typeface="Arial" panose="020B0604020202020204" pitchFamily="34" charset="0"/>
                <a:cs typeface="Arial" panose="020B0604020202020204" pitchFamily="34" charset="0"/>
              </a:rPr>
              <a:t>A culture of continuous improvement</a:t>
            </a:r>
          </a:p>
          <a:p>
            <a:pPr>
              <a:buFont typeface="+mj-lt"/>
              <a:buAutoNum type="arabicPeriod"/>
            </a:pPr>
            <a:r>
              <a:rPr lang="en-US" dirty="0" smtClean="0">
                <a:latin typeface="Arial" panose="020B0604020202020204" pitchFamily="34" charset="0"/>
                <a:cs typeface="Arial" panose="020B0604020202020204" pitchFamily="34" charset="0"/>
              </a:rPr>
              <a:t>Evidence-based intuitional learning and self-presentation</a:t>
            </a:r>
          </a:p>
          <a:p>
            <a:pPr>
              <a:buFont typeface="+mj-lt"/>
              <a:buAutoNum type="arabicPeriod"/>
            </a:pPr>
            <a:r>
              <a:rPr lang="en-US" dirty="0" smtClean="0">
                <a:latin typeface="Arial" panose="020B0604020202020204" pitchFamily="34" charset="0"/>
                <a:cs typeface="Arial" panose="020B0604020202020204" pitchFamily="34" charset="0"/>
              </a:rPr>
              <a:t>Integrity, transparency, and ethical behavior or practices</a:t>
            </a:r>
          </a:p>
          <a:p>
            <a:pPr>
              <a:buFont typeface="+mj-lt"/>
              <a:buAutoNum type="arabicPeriod"/>
            </a:pPr>
            <a:r>
              <a:rPr lang="en-US" dirty="0" smtClean="0">
                <a:latin typeface="Arial" panose="020B0604020202020204" pitchFamily="34" charset="0"/>
                <a:cs typeface="Arial" panose="020B0604020202020204" pitchFamily="34" charset="0"/>
              </a:rPr>
              <a:t>Governance for the well-being of the institution</a:t>
            </a:r>
          </a:p>
          <a:p>
            <a:pPr>
              <a:buFont typeface="+mj-lt"/>
              <a:buAutoNum type="arabicPeriod"/>
            </a:pPr>
            <a:r>
              <a:rPr lang="en-US" dirty="0" smtClean="0">
                <a:latin typeface="Arial" panose="020B0604020202020204" pitchFamily="34" charset="0"/>
                <a:cs typeface="Arial" panose="020B0604020202020204" pitchFamily="34" charset="0"/>
              </a:rPr>
              <a:t>Planning and management of resources to ensure institutional sustainability</a:t>
            </a:r>
          </a:p>
          <a:p>
            <a:pPr>
              <a:buFont typeface="+mj-lt"/>
              <a:buAutoNum type="arabicPeriod"/>
            </a:pPr>
            <a:r>
              <a:rPr lang="en-US" dirty="0" smtClean="0">
                <a:latin typeface="Arial" panose="020B0604020202020204" pitchFamily="34" charset="0"/>
                <a:cs typeface="Arial" panose="020B0604020202020204" pitchFamily="34" charset="0"/>
              </a:rPr>
              <a:t>Mission-centered evaluation</a:t>
            </a:r>
          </a:p>
          <a:p>
            <a:pPr>
              <a:buFont typeface="+mj-lt"/>
              <a:buAutoNum type="arabicPeriod"/>
            </a:pPr>
            <a:r>
              <a:rPr lang="en-US" dirty="0" smtClean="0">
                <a:latin typeface="Arial" panose="020B0604020202020204" pitchFamily="34" charset="0"/>
                <a:cs typeface="Arial" panose="020B0604020202020204" pitchFamily="34" charset="0"/>
              </a:rPr>
              <a:t>Accreditation through peer review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38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NWCCU Principles</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677334" y="1458931"/>
            <a:ext cx="8596668" cy="4582432"/>
          </a:xfrm>
        </p:spPr>
        <p:txBody>
          <a:bodyPr/>
          <a:lstStyle/>
          <a:p>
            <a:r>
              <a:rPr lang="en-US" dirty="0">
                <a:latin typeface="Arial" panose="020B0604020202020204" pitchFamily="34" charset="0"/>
                <a:cs typeface="Arial" panose="020B0604020202020204" pitchFamily="34" charset="0"/>
              </a:rPr>
              <a:t>foster excellence through the development of criteria and guidelines for assessing educational quality and institutional effectiveness</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encourage institutional improvement through continuous self-study and evaluation</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ensure the educational community, the general public, and other organizations that an institution has clearly defined and appropriate educational objectives, has established conditions under which their achievement can reasonably be expected, appears in fact to be substantially accomplishing them, and is so organized, staffed, and supported that it can be expected to continue to do so; </a:t>
            </a:r>
            <a:r>
              <a:rPr lang="en-US" dirty="0" smtClean="0">
                <a:latin typeface="Arial" panose="020B0604020202020204" pitchFamily="34" charset="0"/>
                <a:cs typeface="Arial" panose="020B0604020202020204" pitchFamily="34" charset="0"/>
              </a:rPr>
              <a:t>and</a:t>
            </a:r>
          </a:p>
          <a:p>
            <a:r>
              <a:rPr lang="en-US" dirty="0">
                <a:latin typeface="Arial" panose="020B0604020202020204" pitchFamily="34" charset="0"/>
                <a:cs typeface="Arial" panose="020B0604020202020204" pitchFamily="34" charset="0"/>
              </a:rPr>
              <a:t>provide counsel and assistance to established and developing institutions.</a:t>
            </a:r>
          </a:p>
        </p:txBody>
      </p:sp>
    </p:spTree>
    <p:extLst>
      <p:ext uri="{BB962C8B-B14F-4D97-AF65-F5344CB8AC3E}">
        <p14:creationId xmlns:p14="http://schemas.microsoft.com/office/powerpoint/2010/main" val="404082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333102" cy="4697411"/>
          </a:xfrm>
        </p:spPr>
        <p:txBody>
          <a:bodyPr>
            <a:normAutofit/>
          </a:bodyPr>
          <a:lstStyle/>
          <a:p>
            <a:pPr marL="0" indent="0">
              <a:spcBef>
                <a:spcPts val="0"/>
              </a:spcBef>
              <a:buNone/>
            </a:pPr>
            <a:r>
              <a:rPr lang="en-US" sz="2800" dirty="0" smtClean="0">
                <a:solidFill>
                  <a:schemeClr val="accent2"/>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have found the NCCBP data to be most useful in preparing our Systems Portfolio for the Academic Quality Improvement Program (AQIP), our institutional accreditation pathway with the Higher Learning Commission (HLC). The HLC requires evidence not only of our own outcomes, but how we compare with other colleges. I know that our responses are complete because of the comparisons provided by the NCCBP</a:t>
            </a:r>
            <a:r>
              <a:rPr lang="en-US" sz="2800" dirty="0" smtClean="0">
                <a:solidFill>
                  <a:schemeClr val="accent2"/>
                </a:solidFill>
                <a:latin typeface="Arial" panose="020B0604020202020204" pitchFamily="34" charset="0"/>
                <a:cs typeface="Arial" panose="020B0604020202020204" pitchFamily="34" charset="0"/>
              </a:rPr>
              <a:t>.”</a:t>
            </a:r>
            <a:endParaRPr lang="en-US" sz="2800" dirty="0">
              <a:solidFill>
                <a:schemeClr val="accent2"/>
              </a:solidFill>
              <a:latin typeface="Arial" panose="020B0604020202020204" pitchFamily="34" charset="0"/>
              <a:cs typeface="Arial" panose="020B0604020202020204" pitchFamily="34" charset="0"/>
            </a:endParaRPr>
          </a:p>
          <a:p>
            <a:endParaRPr lang="en-US" dirty="0" smtClean="0"/>
          </a:p>
          <a:p>
            <a:r>
              <a:rPr lang="en-US" dirty="0" smtClean="0"/>
              <a:t>--</a:t>
            </a:r>
            <a:r>
              <a:rPr lang="en-US" dirty="0"/>
              <a:t> Dr. Jenifer A. </a:t>
            </a:r>
            <a:r>
              <a:rPr lang="en-US" dirty="0" err="1"/>
              <a:t>Spielvoget</a:t>
            </a:r>
            <a:r>
              <a:rPr lang="en-US" dirty="0"/>
              <a:t>, Vice President for Planning and Institutional Effectiveness at Cuyahoga Community College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705" y="391355"/>
            <a:ext cx="3583968" cy="1654139"/>
          </a:xfrm>
          <a:prstGeom prst="rect">
            <a:avLst/>
          </a:prstGeom>
        </p:spPr>
      </p:pic>
    </p:spTree>
    <p:extLst>
      <p:ext uri="{BB962C8B-B14F-4D97-AF65-F5344CB8AC3E}">
        <p14:creationId xmlns:p14="http://schemas.microsoft.com/office/powerpoint/2010/main" val="3542690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63593" cy="6858000"/>
          </a:xfrm>
          <a:prstGeom prst="rect">
            <a:avLst/>
          </a:prstGeom>
        </p:spPr>
      </p:pic>
      <p:sp>
        <p:nvSpPr>
          <p:cNvPr id="4" name="Title 3"/>
          <p:cNvSpPr>
            <a:spLocks noGrp="1"/>
          </p:cNvSpPr>
          <p:nvPr>
            <p:ph type="ctrTitle"/>
          </p:nvPr>
        </p:nvSpPr>
        <p:spPr>
          <a:xfrm>
            <a:off x="546100" y="0"/>
            <a:ext cx="9867899" cy="1054100"/>
          </a:xfrm>
        </p:spPr>
        <p:txBody>
          <a:bodyPr/>
          <a:lstStyle/>
          <a:p>
            <a:r>
              <a:rPr lang="en-US" dirty="0" smtClean="0">
                <a:solidFill>
                  <a:schemeClr val="accent2"/>
                </a:solidFill>
                <a:latin typeface="Arial" panose="020B0604020202020204" pitchFamily="34" charset="0"/>
                <a:cs typeface="Arial" panose="020B0604020202020204" pitchFamily="34" charset="0"/>
              </a:rPr>
              <a:t>Accreditation Criteria/Standards</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129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HLC’s Criteria for Accreditation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44140"/>
            <a:ext cx="8596668" cy="3880773"/>
          </a:xfrm>
        </p:spPr>
        <p:txBody>
          <a:bodyPr>
            <a:noAutofit/>
          </a:bodyPr>
          <a:lstStyle/>
          <a:p>
            <a:pPr>
              <a:buFont typeface="+mj-lt"/>
              <a:buAutoNum type="arabicPeriod"/>
            </a:pPr>
            <a:r>
              <a:rPr lang="en-US" sz="2800" dirty="0" smtClean="0">
                <a:latin typeface="Arial" panose="020B0604020202020204" pitchFamily="34" charset="0"/>
                <a:cs typeface="Arial" panose="020B0604020202020204" pitchFamily="34" charset="0"/>
              </a:rPr>
              <a:t>Mission</a:t>
            </a:r>
          </a:p>
          <a:p>
            <a:pPr>
              <a:buFont typeface="+mj-lt"/>
              <a:buAutoNum type="arabicPeriod"/>
            </a:pPr>
            <a:r>
              <a:rPr lang="en-US" sz="2800" dirty="0" smtClean="0">
                <a:latin typeface="Arial" panose="020B0604020202020204" pitchFamily="34" charset="0"/>
                <a:cs typeface="Arial" panose="020B0604020202020204" pitchFamily="34" charset="0"/>
              </a:rPr>
              <a:t>Integrity: Ethical and Responsible Conduct</a:t>
            </a:r>
          </a:p>
          <a:p>
            <a:pPr>
              <a:buFont typeface="+mj-lt"/>
              <a:buAutoNum type="arabicPeriod"/>
            </a:pPr>
            <a:r>
              <a:rPr lang="en-US" sz="2800" dirty="0" smtClean="0">
                <a:latin typeface="Arial" panose="020B0604020202020204" pitchFamily="34" charset="0"/>
                <a:cs typeface="Arial" panose="020B0604020202020204" pitchFamily="34" charset="0"/>
              </a:rPr>
              <a:t>Teaching and Learning:  Quality, Resources and Support</a:t>
            </a:r>
          </a:p>
          <a:p>
            <a:pPr>
              <a:buFont typeface="+mj-lt"/>
              <a:buAutoNum type="arabicPeriod"/>
            </a:pPr>
            <a:r>
              <a:rPr lang="en-US" sz="2800" dirty="0" smtClean="0">
                <a:latin typeface="Arial" panose="020B0604020202020204" pitchFamily="34" charset="0"/>
                <a:cs typeface="Arial" panose="020B0604020202020204" pitchFamily="34" charset="0"/>
              </a:rPr>
              <a:t>Teaching and Learning:  Evaluation and Improvement</a:t>
            </a:r>
          </a:p>
          <a:p>
            <a:pPr>
              <a:buFont typeface="+mj-lt"/>
              <a:buAutoNum type="arabicPeriod"/>
            </a:pPr>
            <a:r>
              <a:rPr lang="en-US" sz="2800" dirty="0" smtClean="0">
                <a:latin typeface="Arial" panose="020B0604020202020204" pitchFamily="34" charset="0"/>
                <a:cs typeface="Arial" panose="020B0604020202020204" pitchFamily="34" charset="0"/>
              </a:rPr>
              <a:t>Resources, Planning and Institutional Effectiveness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68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7075</TotalTime>
  <Words>1022</Words>
  <Application>Microsoft Office PowerPoint</Application>
  <PresentationFormat>Widescreen</PresentationFormat>
  <Paragraphs>98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Aldhabi</vt:lpstr>
      <vt:lpstr>Arial</vt:lpstr>
      <vt:lpstr>Calibri</vt:lpstr>
      <vt:lpstr>Trebuchet MS</vt:lpstr>
      <vt:lpstr>Wingdings 3</vt:lpstr>
      <vt:lpstr>Facet</vt:lpstr>
      <vt:lpstr>Data You Can Use for Accreditation</vt:lpstr>
      <vt:lpstr>Lou Guthrie Director, National Higher Education Benchmarking Institute</vt:lpstr>
      <vt:lpstr>PowerPoint Presentation</vt:lpstr>
      <vt:lpstr>Accreditation Values/Principles</vt:lpstr>
      <vt:lpstr>HLC Guiding Values</vt:lpstr>
      <vt:lpstr>NWCCU Principles</vt:lpstr>
      <vt:lpstr>PowerPoint Presentation</vt:lpstr>
      <vt:lpstr>Accreditation Criteria/Standards</vt:lpstr>
      <vt:lpstr>HLC’s Criteria for Accreditation</vt:lpstr>
      <vt:lpstr>NWCCU Five Standards for Accreditation</vt:lpstr>
      <vt:lpstr>NCCBP</vt:lpstr>
      <vt:lpstr>The NCCBP Reports You Can Use in Accreditation </vt:lpstr>
      <vt:lpstr>National Report:  First-time, Full-time, On-Time Completions/Transfers</vt:lpstr>
      <vt:lpstr>Peer Report</vt:lpstr>
      <vt:lpstr>Best Performers Report</vt:lpstr>
      <vt:lpstr>Custom Reports:  Trends</vt:lpstr>
      <vt:lpstr>Kankakee Community College</vt:lpstr>
      <vt:lpstr>Another Kankakee CC Examples</vt:lpstr>
      <vt:lpstr>Where to Feature your Data in Accreditation Reports</vt:lpstr>
      <vt:lpstr>HLC Criterion One Mission:</vt:lpstr>
      <vt:lpstr>PowerPoint Presentation</vt:lpstr>
      <vt:lpstr>PowerPoint Presentation</vt:lpstr>
      <vt:lpstr>NWCCU Standard One –Mission, Core Themes, and Expectations</vt:lpstr>
      <vt:lpstr>PowerPoint Presentation</vt:lpstr>
      <vt:lpstr>PowerPoint Presentation</vt:lpstr>
      <vt:lpstr>HLC Criterion Two.  Integrity:  Ethical and Responsible Conduct</vt:lpstr>
      <vt:lpstr>HLC Criterion Three.  Teaching and Learning:  Quality, Resources and Support</vt:lpstr>
      <vt:lpstr>HLC Criterion Four.  Teaching and Learning:  Evaluation and Improvement</vt:lpstr>
      <vt:lpstr>HLC Criterion Five.  Resources, Planning, and Institutional Effectiveness</vt:lpstr>
      <vt:lpstr>NWCCU Standard Two.  Resources and Capacity</vt:lpstr>
      <vt:lpstr>PowerPoint Presentation</vt:lpstr>
      <vt:lpstr>NWCCU Standard Four.  Effectiveness and Improvement</vt:lpstr>
      <vt:lpstr>What can you take back to your college and use?    </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Guthrie</dc:creator>
  <cp:lastModifiedBy>Lou Guthrie</cp:lastModifiedBy>
  <cp:revision>40</cp:revision>
  <dcterms:created xsi:type="dcterms:W3CDTF">2015-09-08T17:31:23Z</dcterms:created>
  <dcterms:modified xsi:type="dcterms:W3CDTF">2015-10-09T15:34:52Z</dcterms:modified>
</cp:coreProperties>
</file>