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0"/>
  </p:notesMasterIdLst>
  <p:sldIdLst>
    <p:sldId id="256" r:id="rId2"/>
    <p:sldId id="257" r:id="rId3"/>
    <p:sldId id="263" r:id="rId4"/>
    <p:sldId id="294" r:id="rId5"/>
    <p:sldId id="295" r:id="rId6"/>
    <p:sldId id="317" r:id="rId7"/>
    <p:sldId id="318" r:id="rId8"/>
    <p:sldId id="319" r:id="rId9"/>
    <p:sldId id="293" r:id="rId10"/>
    <p:sldId id="307" r:id="rId11"/>
    <p:sldId id="301" r:id="rId12"/>
    <p:sldId id="303" r:id="rId13"/>
    <p:sldId id="302" r:id="rId14"/>
    <p:sldId id="304" r:id="rId15"/>
    <p:sldId id="300" r:id="rId16"/>
    <p:sldId id="305" r:id="rId17"/>
    <p:sldId id="306" r:id="rId18"/>
    <p:sldId id="308" r:id="rId19"/>
    <p:sldId id="309" r:id="rId20"/>
    <p:sldId id="310" r:id="rId21"/>
    <p:sldId id="311" r:id="rId22"/>
    <p:sldId id="312" r:id="rId23"/>
    <p:sldId id="313" r:id="rId24"/>
    <p:sldId id="314" r:id="rId25"/>
    <p:sldId id="273" r:id="rId26"/>
    <p:sldId id="275" r:id="rId27"/>
    <p:sldId id="274" r:id="rId28"/>
    <p:sldId id="276" r:id="rId29"/>
    <p:sldId id="315" r:id="rId30"/>
    <p:sldId id="259" r:id="rId31"/>
    <p:sldId id="282" r:id="rId32"/>
    <p:sldId id="277" r:id="rId33"/>
    <p:sldId id="261" r:id="rId34"/>
    <p:sldId id="283" r:id="rId35"/>
    <p:sldId id="284" r:id="rId36"/>
    <p:sldId id="298" r:id="rId37"/>
    <p:sldId id="299"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3" autoAdjust="0"/>
    <p:restoredTop sz="82973" autoAdjust="0"/>
  </p:normalViewPr>
  <p:slideViewPr>
    <p:cSldViewPr snapToGrid="0">
      <p:cViewPr varScale="1">
        <p:scale>
          <a:sx n="96" d="100"/>
          <a:sy n="96" d="100"/>
        </p:scale>
        <p:origin x="12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C959E-0AE4-4FFA-B762-E9082E99A74E}"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53E-6B8D-4E5A-AFFD-57D8249E6916}" type="slidenum">
              <a:rPr lang="en-US" smtClean="0"/>
              <a:t>‹#›</a:t>
            </a:fld>
            <a:endParaRPr lang="en-US"/>
          </a:p>
        </p:txBody>
      </p:sp>
    </p:spTree>
    <p:extLst>
      <p:ext uri="{BB962C8B-B14F-4D97-AF65-F5344CB8AC3E}">
        <p14:creationId xmlns:p14="http://schemas.microsoft.com/office/powerpoint/2010/main" val="388852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National, Executive, Best Performers, Strengths</a:t>
            </a:r>
            <a:r>
              <a:rPr lang="en-US" baseline="0" dirty="0" smtClean="0"/>
              <a:t> </a:t>
            </a:r>
            <a:r>
              <a:rPr lang="en-US" dirty="0" smtClean="0"/>
              <a:t> and Peer Comparison  -- then back to slides</a:t>
            </a:r>
            <a:endParaRPr lang="en-US" dirty="0"/>
          </a:p>
        </p:txBody>
      </p:sp>
      <p:sp>
        <p:nvSpPr>
          <p:cNvPr id="4" name="Slide Number Placeholder 3"/>
          <p:cNvSpPr>
            <a:spLocks noGrp="1"/>
          </p:cNvSpPr>
          <p:nvPr>
            <p:ph type="sldNum" sz="quarter" idx="10"/>
          </p:nvPr>
        </p:nvSpPr>
        <p:spPr/>
        <p:txBody>
          <a:bodyPr/>
          <a:lstStyle/>
          <a:p>
            <a:fld id="{5A9B253E-6B8D-4E5A-AFFD-57D8249E6916}" type="slidenum">
              <a:rPr lang="en-US" smtClean="0"/>
              <a:t>9</a:t>
            </a:fld>
            <a:endParaRPr lang="en-US"/>
          </a:p>
        </p:txBody>
      </p:sp>
    </p:spTree>
    <p:extLst>
      <p:ext uri="{BB962C8B-B14F-4D97-AF65-F5344CB8AC3E}">
        <p14:creationId xmlns:p14="http://schemas.microsoft.com/office/powerpoint/2010/main" val="490308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9B253E-6B8D-4E5A-AFFD-57D8249E6916}" type="slidenum">
              <a:rPr lang="en-US" smtClean="0"/>
              <a:t>10</a:t>
            </a:fld>
            <a:endParaRPr lang="en-US"/>
          </a:p>
        </p:txBody>
      </p:sp>
    </p:spTree>
    <p:extLst>
      <p:ext uri="{BB962C8B-B14F-4D97-AF65-F5344CB8AC3E}">
        <p14:creationId xmlns:p14="http://schemas.microsoft.com/office/powerpoint/2010/main" val="12815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our most widely used reports is the Peer Comparison</a:t>
            </a:r>
            <a:r>
              <a:rPr lang="en-US" baseline="0" dirty="0" smtClean="0"/>
              <a:t> Report.  </a:t>
            </a:r>
            <a:r>
              <a:rPr lang="en-US" dirty="0" smtClean="0"/>
              <a:t>We always hear the phrase,</a:t>
            </a:r>
            <a:r>
              <a:rPr lang="en-US" baseline="0" dirty="0" smtClean="0"/>
              <a:t> I want Apple to Apple comparisons.  I don’t know what this means.  No two apples are the same, no two colleges are the same.  But they do have lots of similarities in their missions, processes (such as admissions), and intended outcomes.  </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25</a:t>
            </a:fld>
            <a:endParaRPr lang="en-US"/>
          </a:p>
        </p:txBody>
      </p:sp>
    </p:spTree>
    <p:extLst>
      <p:ext uri="{BB962C8B-B14F-4D97-AF65-F5344CB8AC3E}">
        <p14:creationId xmlns:p14="http://schemas.microsoft.com/office/powerpoint/2010/main" val="1229098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hear the excuse, there</a:t>
            </a:r>
            <a:r>
              <a:rPr lang="en-US" baseline="0" dirty="0" smtClean="0"/>
              <a:t> isn’t another college just like us.</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27</a:t>
            </a:fld>
            <a:endParaRPr lang="en-US"/>
          </a:p>
        </p:txBody>
      </p:sp>
    </p:spTree>
    <p:extLst>
      <p:ext uri="{BB962C8B-B14F-4D97-AF65-F5344CB8AC3E}">
        <p14:creationId xmlns:p14="http://schemas.microsoft.com/office/powerpoint/2010/main" val="2419770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that your</a:t>
            </a:r>
            <a:r>
              <a:rPr lang="en-US" baseline="0" dirty="0" smtClean="0"/>
              <a:t> selection criterial match the benchmarking you are looking at.</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28</a:t>
            </a:fld>
            <a:endParaRPr lang="en-US"/>
          </a:p>
        </p:txBody>
      </p:sp>
    </p:spTree>
    <p:extLst>
      <p:ext uri="{BB962C8B-B14F-4D97-AF65-F5344CB8AC3E}">
        <p14:creationId xmlns:p14="http://schemas.microsoft.com/office/powerpoint/2010/main" val="277824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 difference</a:t>
            </a:r>
            <a:r>
              <a:rPr lang="en-US" baseline="0" dirty="0" smtClean="0"/>
              <a:t> peer selection can make – this is a peer group of all Kansas, Missouri and Illinois Colleges.  </a:t>
            </a:r>
            <a:endParaRPr lang="en-US" dirty="0"/>
          </a:p>
        </p:txBody>
      </p:sp>
      <p:sp>
        <p:nvSpPr>
          <p:cNvPr id="4" name="Slide Number Placeholder 3"/>
          <p:cNvSpPr>
            <a:spLocks noGrp="1"/>
          </p:cNvSpPr>
          <p:nvPr>
            <p:ph type="sldNum" sz="quarter" idx="10"/>
          </p:nvPr>
        </p:nvSpPr>
        <p:spPr/>
        <p:txBody>
          <a:bodyPr/>
          <a:lstStyle/>
          <a:p>
            <a:fld id="{5A9B253E-6B8D-4E5A-AFFD-57D8249E6916}" type="slidenum">
              <a:rPr lang="en-US" smtClean="0"/>
              <a:t>30</a:t>
            </a:fld>
            <a:endParaRPr lang="en-US"/>
          </a:p>
        </p:txBody>
      </p:sp>
    </p:spTree>
    <p:extLst>
      <p:ext uri="{BB962C8B-B14F-4D97-AF65-F5344CB8AC3E}">
        <p14:creationId xmlns:p14="http://schemas.microsoft.com/office/powerpoint/2010/main" val="299124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looks different when peers are large, suburban, public colleges.</a:t>
            </a:r>
            <a:endParaRPr lang="en-US" dirty="0"/>
          </a:p>
        </p:txBody>
      </p:sp>
      <p:sp>
        <p:nvSpPr>
          <p:cNvPr id="4" name="Slide Number Placeholder 3"/>
          <p:cNvSpPr>
            <a:spLocks noGrp="1"/>
          </p:cNvSpPr>
          <p:nvPr>
            <p:ph type="sldNum" sz="quarter" idx="10"/>
          </p:nvPr>
        </p:nvSpPr>
        <p:spPr/>
        <p:txBody>
          <a:bodyPr/>
          <a:lstStyle/>
          <a:p>
            <a:fld id="{5A9B253E-6B8D-4E5A-AFFD-57D8249E6916}" type="slidenum">
              <a:rPr lang="en-US" smtClean="0"/>
              <a:t>31</a:t>
            </a:fld>
            <a:endParaRPr lang="en-US"/>
          </a:p>
        </p:txBody>
      </p:sp>
    </p:spTree>
    <p:extLst>
      <p:ext uri="{BB962C8B-B14F-4D97-AF65-F5344CB8AC3E}">
        <p14:creationId xmlns:p14="http://schemas.microsoft.com/office/powerpoint/2010/main" val="306284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Use the same peer group for everything  (Jeff’s example)  Use JCCC example</a:t>
            </a:r>
            <a:endParaRPr lang="en-US" dirty="0"/>
          </a:p>
        </p:txBody>
      </p:sp>
      <p:sp>
        <p:nvSpPr>
          <p:cNvPr id="4" name="Slide Number Placeholder 3"/>
          <p:cNvSpPr>
            <a:spLocks noGrp="1"/>
          </p:cNvSpPr>
          <p:nvPr>
            <p:ph type="sldNum" sz="quarter" idx="10"/>
          </p:nvPr>
        </p:nvSpPr>
        <p:spPr/>
        <p:txBody>
          <a:bodyPr/>
          <a:lstStyle/>
          <a:p>
            <a:fld id="{91947377-15EA-4E5E-A063-89A08B281DF1}" type="slidenum">
              <a:rPr lang="en-US" smtClean="0"/>
              <a:t>32</a:t>
            </a:fld>
            <a:endParaRPr lang="en-US"/>
          </a:p>
        </p:txBody>
      </p:sp>
    </p:spTree>
    <p:extLst>
      <p:ext uri="{BB962C8B-B14F-4D97-AF65-F5344CB8AC3E}">
        <p14:creationId xmlns:p14="http://schemas.microsoft.com/office/powerpoint/2010/main" val="33693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 Decade</a:t>
            </a:r>
            <a:r>
              <a:rPr lang="en-US" baseline="0" dirty="0" smtClean="0"/>
              <a:t> of Data Custom Report.</a:t>
            </a:r>
          </a:p>
          <a:p>
            <a:r>
              <a:rPr lang="en-US" baseline="0" dirty="0" smtClean="0"/>
              <a:t>Enrollment</a:t>
            </a:r>
          </a:p>
          <a:p>
            <a:r>
              <a:rPr lang="en-US" baseline="0" dirty="0" smtClean="0"/>
              <a:t>Completion</a:t>
            </a:r>
          </a:p>
          <a:p>
            <a:r>
              <a:rPr lang="en-US" baseline="0" dirty="0" smtClean="0"/>
              <a:t>Transfer</a:t>
            </a:r>
          </a:p>
          <a:p>
            <a:r>
              <a:rPr lang="en-US" baseline="0" dirty="0" smtClean="0"/>
              <a:t>Operating Revenue</a:t>
            </a:r>
          </a:p>
          <a:p>
            <a:r>
              <a:rPr lang="en-US" baseline="0" dirty="0" smtClean="0"/>
              <a:t>Developmental Success</a:t>
            </a:r>
          </a:p>
          <a:p>
            <a:r>
              <a:rPr lang="en-US" baseline="0" dirty="0" smtClean="0"/>
              <a:t>Distance Learning &amp; Employed</a:t>
            </a:r>
          </a:p>
          <a:p>
            <a:r>
              <a:rPr lang="en-US" baseline="0" dirty="0" smtClean="0"/>
              <a:t>Scatterplot and Bubble chart</a:t>
            </a:r>
          </a:p>
          <a:p>
            <a:endParaRPr lang="en-US" baseline="0" dirty="0" smtClean="0"/>
          </a:p>
          <a:p>
            <a:r>
              <a:rPr lang="en-US" baseline="0" dirty="0" smtClean="0"/>
              <a:t>Moving the Needle Report has Persistence</a:t>
            </a:r>
          </a:p>
          <a:p>
            <a:endParaRPr lang="en-US" dirty="0"/>
          </a:p>
        </p:txBody>
      </p:sp>
      <p:sp>
        <p:nvSpPr>
          <p:cNvPr id="4" name="Slide Number Placeholder 3"/>
          <p:cNvSpPr>
            <a:spLocks noGrp="1"/>
          </p:cNvSpPr>
          <p:nvPr>
            <p:ph type="sldNum" sz="quarter" idx="10"/>
          </p:nvPr>
        </p:nvSpPr>
        <p:spPr/>
        <p:txBody>
          <a:bodyPr/>
          <a:lstStyle/>
          <a:p>
            <a:fld id="{5A9B253E-6B8D-4E5A-AFFD-57D8249E6916}" type="slidenum">
              <a:rPr lang="en-US" smtClean="0"/>
              <a:t>33</a:t>
            </a:fld>
            <a:endParaRPr lang="en-US"/>
          </a:p>
        </p:txBody>
      </p:sp>
    </p:spTree>
    <p:extLst>
      <p:ext uri="{BB962C8B-B14F-4D97-AF65-F5344CB8AC3E}">
        <p14:creationId xmlns:p14="http://schemas.microsoft.com/office/powerpoint/2010/main" val="11809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226086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290224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7343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2263413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7545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16960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75133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189548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178108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8FA6AD-F195-470D-A21C-7E213B0EAC25}"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35293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8FA6AD-F195-470D-A21C-7E213B0EAC2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27592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8FA6AD-F195-470D-A21C-7E213B0EAC25}"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86089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8FA6AD-F195-470D-A21C-7E213B0EAC25}"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375536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FA6AD-F195-470D-A21C-7E213B0EAC25}"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330019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FA6AD-F195-470D-A21C-7E213B0EAC2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197273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8FA6AD-F195-470D-A21C-7E213B0EAC25}"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B5A13-23B0-48C8-8DC5-086509C00060}" type="slidenum">
              <a:rPr lang="en-US" smtClean="0"/>
              <a:t>‹#›</a:t>
            </a:fld>
            <a:endParaRPr lang="en-US"/>
          </a:p>
        </p:txBody>
      </p:sp>
    </p:spTree>
    <p:extLst>
      <p:ext uri="{BB962C8B-B14F-4D97-AF65-F5344CB8AC3E}">
        <p14:creationId xmlns:p14="http://schemas.microsoft.com/office/powerpoint/2010/main" val="338485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8FA6AD-F195-470D-A21C-7E213B0EAC25}" type="datetimeFigureOut">
              <a:rPr lang="en-US" smtClean="0"/>
              <a:t>1/26/2016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5B5A13-23B0-48C8-8DC5-086509C00060}" type="slidenum">
              <a:rPr lang="en-US" smtClean="0"/>
              <a:t>‹#›</a:t>
            </a:fld>
            <a:endParaRPr lang="en-US"/>
          </a:p>
        </p:txBody>
      </p:sp>
    </p:spTree>
    <p:extLst>
      <p:ext uri="{BB962C8B-B14F-4D97-AF65-F5344CB8AC3E}">
        <p14:creationId xmlns:p14="http://schemas.microsoft.com/office/powerpoint/2010/main" val="13862822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3" Type="http://schemas.openxmlformats.org/officeDocument/2006/relationships/image" Target="cid:image008.jpg@01D00FAD.079FDAE0" TargetMode="External"/><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cid:image007.jpg@01D00FAD.079FDAE0" TargetMode="Externa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530" y="2230691"/>
            <a:ext cx="8676861" cy="1825096"/>
          </a:xfrm>
        </p:spPr>
        <p:txBody>
          <a:bodyPr>
            <a:normAutofit fontScale="90000"/>
          </a:bodyPr>
          <a:lstStyle/>
          <a:p>
            <a:r>
              <a:rPr lang="en-US" dirty="0" smtClean="0"/>
              <a:t>A Decade of </a:t>
            </a:r>
            <a:r>
              <a:rPr lang="en-US" dirty="0" smtClean="0"/>
              <a:t>Community College Data </a:t>
            </a:r>
            <a:r>
              <a:rPr lang="en-US" dirty="0" smtClean="0"/>
              <a:t>from the NCCBP</a:t>
            </a:r>
            <a:endParaRPr lang="en-US" dirty="0"/>
          </a:p>
        </p:txBody>
      </p:sp>
      <p:sp>
        <p:nvSpPr>
          <p:cNvPr id="3" name="Subtitle 2"/>
          <p:cNvSpPr>
            <a:spLocks noGrp="1"/>
          </p:cNvSpPr>
          <p:nvPr>
            <p:ph type="subTitle" idx="1"/>
          </p:nvPr>
        </p:nvSpPr>
        <p:spPr>
          <a:xfrm>
            <a:off x="1371600" y="4351391"/>
            <a:ext cx="7762461" cy="685800"/>
          </a:xfrm>
        </p:spPr>
        <p:txBody>
          <a:bodyPr>
            <a:normAutofit/>
          </a:bodyPr>
          <a:lstStyle/>
          <a:p>
            <a:r>
              <a:rPr lang="en-US" dirty="0" smtClean="0"/>
              <a:t>Florida AIR 2016</a:t>
            </a:r>
            <a:endParaRPr lang="en-US" dirty="0" smtClean="0"/>
          </a:p>
        </p:txBody>
      </p:sp>
    </p:spTree>
    <p:extLst>
      <p:ext uri="{BB962C8B-B14F-4D97-AF65-F5344CB8AC3E}">
        <p14:creationId xmlns:p14="http://schemas.microsoft.com/office/powerpoint/2010/main" val="2327383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74" y="297084"/>
            <a:ext cx="8596668" cy="1320800"/>
          </a:xfrm>
        </p:spPr>
        <p:txBody>
          <a:bodyPr>
            <a:normAutofit/>
          </a:bodyPr>
          <a:lstStyle/>
          <a:p>
            <a:r>
              <a:rPr lang="en-US" sz="3200" dirty="0" smtClean="0"/>
              <a:t>National Report</a:t>
            </a:r>
            <a:endParaRPr lang="en-US" sz="3200" dirty="0"/>
          </a:p>
        </p:txBody>
      </p:sp>
      <p:pic>
        <p:nvPicPr>
          <p:cNvPr id="4" name="Picture 3"/>
          <p:cNvPicPr>
            <a:picLocks noChangeAspect="1"/>
          </p:cNvPicPr>
          <p:nvPr/>
        </p:nvPicPr>
        <p:blipFill>
          <a:blip r:embed="rId3"/>
          <a:stretch>
            <a:fillRect/>
          </a:stretch>
        </p:blipFill>
        <p:spPr>
          <a:xfrm>
            <a:off x="1456945" y="1371599"/>
            <a:ext cx="7677897" cy="5040775"/>
          </a:xfrm>
          <a:prstGeom prst="rect">
            <a:avLst/>
          </a:prstGeom>
        </p:spPr>
      </p:pic>
    </p:spTree>
    <p:extLst>
      <p:ext uri="{BB962C8B-B14F-4D97-AF65-F5344CB8AC3E}">
        <p14:creationId xmlns:p14="http://schemas.microsoft.com/office/powerpoint/2010/main" val="184262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87" y="366532"/>
            <a:ext cx="8596668" cy="1320800"/>
          </a:xfrm>
        </p:spPr>
        <p:txBody>
          <a:bodyPr>
            <a:normAutofit/>
          </a:bodyPr>
          <a:lstStyle/>
          <a:p>
            <a:r>
              <a:rPr lang="en-US" sz="3200" dirty="0" smtClean="0"/>
              <a:t>Executive Report</a:t>
            </a:r>
            <a:endParaRPr lang="en-US" sz="3200" dirty="0"/>
          </a:p>
        </p:txBody>
      </p:sp>
      <p:pic>
        <p:nvPicPr>
          <p:cNvPr id="3" name="Picture 2"/>
          <p:cNvPicPr>
            <a:picLocks noChangeAspect="1"/>
          </p:cNvPicPr>
          <p:nvPr/>
        </p:nvPicPr>
        <p:blipFill>
          <a:blip r:embed="rId2"/>
          <a:stretch>
            <a:fillRect/>
          </a:stretch>
        </p:blipFill>
        <p:spPr>
          <a:xfrm>
            <a:off x="816230" y="1284790"/>
            <a:ext cx="7646268" cy="4962444"/>
          </a:xfrm>
          <a:prstGeom prst="rect">
            <a:avLst/>
          </a:prstGeom>
        </p:spPr>
      </p:pic>
    </p:spTree>
    <p:extLst>
      <p:ext uri="{BB962C8B-B14F-4D97-AF65-F5344CB8AC3E}">
        <p14:creationId xmlns:p14="http://schemas.microsoft.com/office/powerpoint/2010/main" val="420154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Strength/Opportunities Reports</a:t>
            </a:r>
            <a:endParaRPr lang="en-US" dirty="0"/>
          </a:p>
        </p:txBody>
      </p:sp>
      <p:pic>
        <p:nvPicPr>
          <p:cNvPr id="3" name="Picture 2"/>
          <p:cNvPicPr>
            <a:picLocks noChangeAspect="1"/>
          </p:cNvPicPr>
          <p:nvPr/>
        </p:nvPicPr>
        <p:blipFill>
          <a:blip r:embed="rId2"/>
          <a:stretch>
            <a:fillRect/>
          </a:stretch>
        </p:blipFill>
        <p:spPr>
          <a:xfrm>
            <a:off x="677334" y="1532242"/>
            <a:ext cx="9284705" cy="4421888"/>
          </a:xfrm>
          <a:prstGeom prst="rect">
            <a:avLst/>
          </a:prstGeom>
        </p:spPr>
      </p:pic>
    </p:spTree>
    <p:extLst>
      <p:ext uri="{BB962C8B-B14F-4D97-AF65-F5344CB8AC3E}">
        <p14:creationId xmlns:p14="http://schemas.microsoft.com/office/powerpoint/2010/main" val="2313964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Best Performers Report</a:t>
            </a:r>
            <a:endParaRPr lang="en-US" sz="3200" dirty="0"/>
          </a:p>
        </p:txBody>
      </p:sp>
      <p:pic>
        <p:nvPicPr>
          <p:cNvPr id="3" name="Picture 2"/>
          <p:cNvPicPr>
            <a:picLocks noChangeAspect="1"/>
          </p:cNvPicPr>
          <p:nvPr/>
        </p:nvPicPr>
        <p:blipFill>
          <a:blip r:embed="rId2"/>
          <a:stretch>
            <a:fillRect/>
          </a:stretch>
        </p:blipFill>
        <p:spPr>
          <a:xfrm>
            <a:off x="905023" y="1507111"/>
            <a:ext cx="8368979" cy="4441733"/>
          </a:xfrm>
          <a:prstGeom prst="rect">
            <a:avLst/>
          </a:prstGeom>
        </p:spPr>
      </p:pic>
    </p:spTree>
    <p:extLst>
      <p:ext uri="{BB962C8B-B14F-4D97-AF65-F5344CB8AC3E}">
        <p14:creationId xmlns:p14="http://schemas.microsoft.com/office/powerpoint/2010/main" val="4222213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Comparison Tool</a:t>
            </a:r>
            <a:endParaRPr lang="en-US" dirty="0"/>
          </a:p>
        </p:txBody>
      </p:sp>
      <p:pic>
        <p:nvPicPr>
          <p:cNvPr id="3" name="Picture 2"/>
          <p:cNvPicPr>
            <a:picLocks noChangeAspect="1"/>
          </p:cNvPicPr>
          <p:nvPr/>
        </p:nvPicPr>
        <p:blipFill>
          <a:blip r:embed="rId2"/>
          <a:stretch>
            <a:fillRect/>
          </a:stretch>
        </p:blipFill>
        <p:spPr>
          <a:xfrm>
            <a:off x="677334" y="1655179"/>
            <a:ext cx="4512374" cy="4288059"/>
          </a:xfrm>
          <a:prstGeom prst="rect">
            <a:avLst/>
          </a:prstGeom>
        </p:spPr>
      </p:pic>
      <p:pic>
        <p:nvPicPr>
          <p:cNvPr id="4" name="Picture 3"/>
          <p:cNvPicPr>
            <a:picLocks noChangeAspect="1"/>
          </p:cNvPicPr>
          <p:nvPr/>
        </p:nvPicPr>
        <p:blipFill>
          <a:blip r:embed="rId3"/>
          <a:stretch>
            <a:fillRect/>
          </a:stretch>
        </p:blipFill>
        <p:spPr>
          <a:xfrm>
            <a:off x="5735120" y="2095018"/>
            <a:ext cx="4114151" cy="2835013"/>
          </a:xfrm>
          <a:prstGeom prst="rect">
            <a:avLst/>
          </a:prstGeom>
        </p:spPr>
      </p:pic>
    </p:spTree>
    <p:extLst>
      <p:ext uri="{BB962C8B-B14F-4D97-AF65-F5344CB8AC3E}">
        <p14:creationId xmlns:p14="http://schemas.microsoft.com/office/powerpoint/2010/main" val="143257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Trends</a:t>
            </a:r>
            <a:br>
              <a:rPr lang="en-US" dirty="0" smtClean="0"/>
            </a:br>
            <a:endParaRPr lang="en-US" dirty="0"/>
          </a:p>
        </p:txBody>
      </p:sp>
      <p:pic>
        <p:nvPicPr>
          <p:cNvPr id="4" name="Picture 3"/>
          <p:cNvPicPr>
            <a:picLocks noChangeAspect="1"/>
          </p:cNvPicPr>
          <p:nvPr/>
        </p:nvPicPr>
        <p:blipFill>
          <a:blip r:embed="rId2"/>
          <a:stretch>
            <a:fillRect/>
          </a:stretch>
        </p:blipFill>
        <p:spPr>
          <a:xfrm>
            <a:off x="277793" y="1653090"/>
            <a:ext cx="10717192" cy="4242222"/>
          </a:xfrm>
          <a:prstGeom prst="rect">
            <a:avLst/>
          </a:prstGeom>
        </p:spPr>
      </p:pic>
    </p:spTree>
    <p:extLst>
      <p:ext uri="{BB962C8B-B14F-4D97-AF65-F5344CB8AC3E}">
        <p14:creationId xmlns:p14="http://schemas.microsoft.com/office/powerpoint/2010/main" val="175587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Graduation and Transfer Rate in Three Years</a:t>
            </a:r>
            <a:br>
              <a:rPr lang="en-US" dirty="0" smtClean="0"/>
            </a:br>
            <a:r>
              <a:rPr lang="en-US" dirty="0" smtClean="0"/>
              <a:t>Full-time, First-time</a:t>
            </a:r>
            <a:endParaRPr lang="en-US" dirty="0"/>
          </a:p>
        </p:txBody>
      </p:sp>
      <p:pic>
        <p:nvPicPr>
          <p:cNvPr id="3" name="Picture 2"/>
          <p:cNvPicPr>
            <a:picLocks noChangeAspect="1"/>
          </p:cNvPicPr>
          <p:nvPr/>
        </p:nvPicPr>
        <p:blipFill>
          <a:blip r:embed="rId2"/>
          <a:stretch>
            <a:fillRect/>
          </a:stretch>
        </p:blipFill>
        <p:spPr>
          <a:xfrm>
            <a:off x="409904" y="1930400"/>
            <a:ext cx="9985484" cy="4001875"/>
          </a:xfrm>
          <a:prstGeom prst="rect">
            <a:avLst/>
          </a:prstGeom>
        </p:spPr>
      </p:pic>
    </p:spTree>
    <p:extLst>
      <p:ext uri="{BB962C8B-B14F-4D97-AF65-F5344CB8AC3E}">
        <p14:creationId xmlns:p14="http://schemas.microsoft.com/office/powerpoint/2010/main" val="1272946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Funding Trends</a:t>
            </a:r>
            <a:endParaRPr lang="en-US" sz="3200" dirty="0"/>
          </a:p>
        </p:txBody>
      </p:sp>
      <p:pic>
        <p:nvPicPr>
          <p:cNvPr id="3" name="Picture 2"/>
          <p:cNvPicPr>
            <a:picLocks noChangeAspect="1"/>
          </p:cNvPicPr>
          <p:nvPr/>
        </p:nvPicPr>
        <p:blipFill>
          <a:blip r:embed="rId2"/>
          <a:stretch>
            <a:fillRect/>
          </a:stretch>
        </p:blipFill>
        <p:spPr>
          <a:xfrm>
            <a:off x="472965" y="1582971"/>
            <a:ext cx="10132136" cy="4143195"/>
          </a:xfrm>
          <a:prstGeom prst="rect">
            <a:avLst/>
          </a:prstGeom>
        </p:spPr>
      </p:pic>
    </p:spTree>
    <p:extLst>
      <p:ext uri="{BB962C8B-B14F-4D97-AF65-F5344CB8AC3E}">
        <p14:creationId xmlns:p14="http://schemas.microsoft.com/office/powerpoint/2010/main" val="210859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361627"/>
            <a:ext cx="8596668" cy="1320800"/>
          </a:xfrm>
        </p:spPr>
        <p:txBody>
          <a:bodyPr>
            <a:normAutofit/>
          </a:bodyPr>
          <a:lstStyle/>
          <a:p>
            <a:r>
              <a:rPr lang="en-US" sz="3200" dirty="0" smtClean="0"/>
              <a:t>Cost of Tuition and Fees</a:t>
            </a:r>
            <a:endParaRPr lang="en-US" sz="3200" dirty="0"/>
          </a:p>
        </p:txBody>
      </p:sp>
      <p:pic>
        <p:nvPicPr>
          <p:cNvPr id="3" name="Picture 2"/>
          <p:cNvPicPr>
            <a:picLocks noChangeAspect="1"/>
          </p:cNvPicPr>
          <p:nvPr/>
        </p:nvPicPr>
        <p:blipFill>
          <a:blip r:embed="rId2"/>
          <a:stretch>
            <a:fillRect/>
          </a:stretch>
        </p:blipFill>
        <p:spPr>
          <a:xfrm>
            <a:off x="1884805" y="1270000"/>
            <a:ext cx="6181725" cy="5048250"/>
          </a:xfrm>
          <a:prstGeom prst="rect">
            <a:avLst/>
          </a:prstGeom>
        </p:spPr>
      </p:pic>
    </p:spTree>
    <p:extLst>
      <p:ext uri="{BB962C8B-B14F-4D97-AF65-F5344CB8AC3E}">
        <p14:creationId xmlns:p14="http://schemas.microsoft.com/office/powerpoint/2010/main" val="3845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50" y="256476"/>
            <a:ext cx="8596668" cy="1320800"/>
          </a:xfrm>
        </p:spPr>
        <p:txBody>
          <a:bodyPr>
            <a:normAutofit/>
          </a:bodyPr>
          <a:lstStyle/>
          <a:p>
            <a:r>
              <a:rPr lang="en-US" sz="3200" dirty="0" smtClean="0"/>
              <a:t>Impact of Cost on Graduation Rates</a:t>
            </a:r>
            <a:endParaRPr lang="en-US" sz="3200" dirty="0"/>
          </a:p>
        </p:txBody>
      </p:sp>
      <p:pic>
        <p:nvPicPr>
          <p:cNvPr id="3" name="Picture 2"/>
          <p:cNvPicPr>
            <a:picLocks noChangeAspect="1"/>
          </p:cNvPicPr>
          <p:nvPr/>
        </p:nvPicPr>
        <p:blipFill>
          <a:blip r:embed="rId2"/>
          <a:stretch>
            <a:fillRect/>
          </a:stretch>
        </p:blipFill>
        <p:spPr>
          <a:xfrm>
            <a:off x="1968042" y="1577276"/>
            <a:ext cx="6334125" cy="5067300"/>
          </a:xfrm>
          <a:prstGeom prst="rect">
            <a:avLst/>
          </a:prstGeom>
        </p:spPr>
      </p:pic>
    </p:spTree>
    <p:extLst>
      <p:ext uri="{BB962C8B-B14F-4D97-AF65-F5344CB8AC3E}">
        <p14:creationId xmlns:p14="http://schemas.microsoft.com/office/powerpoint/2010/main" val="86534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outline</a:t>
            </a:r>
            <a:endParaRPr lang="en-US" dirty="0"/>
          </a:p>
        </p:txBody>
      </p:sp>
      <p:sp>
        <p:nvSpPr>
          <p:cNvPr id="3" name="Content Placeholder 2"/>
          <p:cNvSpPr>
            <a:spLocks noGrp="1"/>
          </p:cNvSpPr>
          <p:nvPr>
            <p:ph idx="1"/>
          </p:nvPr>
        </p:nvSpPr>
        <p:spPr>
          <a:xfrm>
            <a:off x="685800" y="1816100"/>
            <a:ext cx="10820400" cy="4402585"/>
          </a:xfrm>
        </p:spPr>
        <p:txBody>
          <a:bodyPr>
            <a:normAutofit/>
          </a:bodyPr>
          <a:lstStyle/>
          <a:p>
            <a:r>
              <a:rPr lang="en-US" sz="2800" dirty="0" smtClean="0"/>
              <a:t>Background of the NCCBP</a:t>
            </a:r>
          </a:p>
          <a:p>
            <a:r>
              <a:rPr lang="en-US" sz="2800" dirty="0" smtClean="0"/>
              <a:t>Trend </a:t>
            </a:r>
            <a:r>
              <a:rPr lang="en-US" sz="2800" dirty="0"/>
              <a:t>Data from the NCCBP</a:t>
            </a:r>
          </a:p>
          <a:p>
            <a:r>
              <a:rPr lang="en-US" sz="2800" dirty="0" smtClean="0"/>
              <a:t>Next </a:t>
            </a:r>
            <a:r>
              <a:rPr lang="en-US" sz="2800" dirty="0" smtClean="0"/>
              <a:t>Steps</a:t>
            </a:r>
          </a:p>
          <a:p>
            <a:r>
              <a:rPr lang="en-US" sz="2800" dirty="0"/>
              <a:t>Demo</a:t>
            </a:r>
          </a:p>
          <a:p>
            <a:endParaRPr lang="en-US"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5542963"/>
            <a:ext cx="3923241" cy="1086436"/>
          </a:xfrm>
          <a:prstGeom prst="rect">
            <a:avLst/>
          </a:prstGeom>
        </p:spPr>
      </p:pic>
    </p:spTree>
    <p:extLst>
      <p:ext uri="{BB962C8B-B14F-4D97-AF65-F5344CB8AC3E}">
        <p14:creationId xmlns:p14="http://schemas.microsoft.com/office/powerpoint/2010/main" val="118906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Trends in Developmental Education</a:t>
            </a:r>
            <a:endParaRPr lang="en-US" sz="3200" dirty="0"/>
          </a:p>
        </p:txBody>
      </p:sp>
      <p:pic>
        <p:nvPicPr>
          <p:cNvPr id="3" name="Picture 2"/>
          <p:cNvPicPr>
            <a:picLocks noChangeAspect="1"/>
          </p:cNvPicPr>
          <p:nvPr/>
        </p:nvPicPr>
        <p:blipFill>
          <a:blip r:embed="rId2"/>
          <a:stretch>
            <a:fillRect/>
          </a:stretch>
        </p:blipFill>
        <p:spPr>
          <a:xfrm>
            <a:off x="315309" y="1543525"/>
            <a:ext cx="10993328" cy="4445893"/>
          </a:xfrm>
          <a:prstGeom prst="rect">
            <a:avLst/>
          </a:prstGeom>
        </p:spPr>
      </p:pic>
    </p:spTree>
    <p:extLst>
      <p:ext uri="{BB962C8B-B14F-4D97-AF65-F5344CB8AC3E}">
        <p14:creationId xmlns:p14="http://schemas.microsoft.com/office/powerpoint/2010/main" val="151852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Online/Distance Learning Trends</a:t>
            </a:r>
            <a:endParaRPr lang="en-US" sz="3200" dirty="0"/>
          </a:p>
        </p:txBody>
      </p:sp>
      <p:pic>
        <p:nvPicPr>
          <p:cNvPr id="3" name="Picture 2"/>
          <p:cNvPicPr>
            <a:picLocks noChangeAspect="1"/>
          </p:cNvPicPr>
          <p:nvPr/>
        </p:nvPicPr>
        <p:blipFill>
          <a:blip r:embed="rId2"/>
          <a:stretch>
            <a:fillRect/>
          </a:stretch>
        </p:blipFill>
        <p:spPr>
          <a:xfrm>
            <a:off x="409904" y="1523021"/>
            <a:ext cx="10885925" cy="4414338"/>
          </a:xfrm>
          <a:prstGeom prst="rect">
            <a:avLst/>
          </a:prstGeom>
        </p:spPr>
      </p:pic>
    </p:spTree>
    <p:extLst>
      <p:ext uri="{BB962C8B-B14F-4D97-AF65-F5344CB8AC3E}">
        <p14:creationId xmlns:p14="http://schemas.microsoft.com/office/powerpoint/2010/main" val="54304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03" y="231227"/>
            <a:ext cx="8596668" cy="1320800"/>
          </a:xfrm>
        </p:spPr>
        <p:txBody>
          <a:bodyPr>
            <a:normAutofit/>
          </a:bodyPr>
          <a:lstStyle/>
          <a:p>
            <a:r>
              <a:rPr lang="en-US" sz="3200" dirty="0" smtClean="0"/>
              <a:t>Impact of Online/Distance Learning </a:t>
            </a:r>
            <a:br>
              <a:rPr lang="en-US" sz="3200" dirty="0" smtClean="0"/>
            </a:br>
            <a:r>
              <a:rPr lang="en-US" sz="3200" dirty="0" smtClean="0"/>
              <a:t>on Graduation Rates</a:t>
            </a:r>
            <a:endParaRPr lang="en-US" sz="3200" dirty="0"/>
          </a:p>
        </p:txBody>
      </p:sp>
      <p:pic>
        <p:nvPicPr>
          <p:cNvPr id="3" name="Picture 2"/>
          <p:cNvPicPr>
            <a:picLocks noChangeAspect="1"/>
          </p:cNvPicPr>
          <p:nvPr/>
        </p:nvPicPr>
        <p:blipFill>
          <a:blip r:embed="rId2"/>
          <a:stretch>
            <a:fillRect/>
          </a:stretch>
        </p:blipFill>
        <p:spPr>
          <a:xfrm>
            <a:off x="2103219" y="1552027"/>
            <a:ext cx="6219825" cy="4972050"/>
          </a:xfrm>
          <a:prstGeom prst="rect">
            <a:avLst/>
          </a:prstGeom>
        </p:spPr>
      </p:pic>
    </p:spTree>
    <p:extLst>
      <p:ext uri="{BB962C8B-B14F-4D97-AF65-F5344CB8AC3E}">
        <p14:creationId xmlns:p14="http://schemas.microsoft.com/office/powerpoint/2010/main" val="954446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Employment Trends</a:t>
            </a:r>
            <a:endParaRPr lang="en-US" sz="3200" dirty="0"/>
          </a:p>
        </p:txBody>
      </p:sp>
      <p:pic>
        <p:nvPicPr>
          <p:cNvPr id="3" name="Picture 2"/>
          <p:cNvPicPr>
            <a:picLocks noChangeAspect="1"/>
          </p:cNvPicPr>
          <p:nvPr/>
        </p:nvPicPr>
        <p:blipFill>
          <a:blip r:embed="rId2"/>
          <a:stretch>
            <a:fillRect/>
          </a:stretch>
        </p:blipFill>
        <p:spPr>
          <a:xfrm>
            <a:off x="677333" y="1576550"/>
            <a:ext cx="10330145" cy="4177864"/>
          </a:xfrm>
          <a:prstGeom prst="rect">
            <a:avLst/>
          </a:prstGeom>
        </p:spPr>
      </p:pic>
    </p:spTree>
    <p:extLst>
      <p:ext uri="{BB962C8B-B14F-4D97-AF65-F5344CB8AC3E}">
        <p14:creationId xmlns:p14="http://schemas.microsoft.com/office/powerpoint/2010/main" val="99042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Diversity in Community Colleges</a:t>
            </a:r>
            <a:endParaRPr lang="en-US" sz="3200" dirty="0"/>
          </a:p>
        </p:txBody>
      </p:sp>
      <p:pic>
        <p:nvPicPr>
          <p:cNvPr id="3" name="Picture 2"/>
          <p:cNvPicPr>
            <a:picLocks noChangeAspect="1"/>
          </p:cNvPicPr>
          <p:nvPr/>
        </p:nvPicPr>
        <p:blipFill>
          <a:blip r:embed="rId2"/>
          <a:stretch>
            <a:fillRect/>
          </a:stretch>
        </p:blipFill>
        <p:spPr>
          <a:xfrm>
            <a:off x="677334" y="1500839"/>
            <a:ext cx="10403434" cy="4241093"/>
          </a:xfrm>
          <a:prstGeom prst="rect">
            <a:avLst/>
          </a:prstGeom>
        </p:spPr>
      </p:pic>
    </p:spTree>
    <p:extLst>
      <p:ext uri="{BB962C8B-B14F-4D97-AF65-F5344CB8AC3E}">
        <p14:creationId xmlns:p14="http://schemas.microsoft.com/office/powerpoint/2010/main" val="303469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98" t="25424" r="1798" b="9217"/>
          <a:stretch/>
        </p:blipFill>
        <p:spPr>
          <a:xfrm>
            <a:off x="299260" y="1263297"/>
            <a:ext cx="5058986" cy="4967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753" y="1263297"/>
            <a:ext cx="6367550" cy="4245033"/>
          </a:xfrm>
          <a:prstGeom prst="rect">
            <a:avLst/>
          </a:prstGeom>
        </p:spPr>
      </p:pic>
      <p:sp>
        <p:nvSpPr>
          <p:cNvPr id="8" name="Title 7"/>
          <p:cNvSpPr>
            <a:spLocks noGrp="1"/>
          </p:cNvSpPr>
          <p:nvPr>
            <p:ph type="title"/>
          </p:nvPr>
        </p:nvSpPr>
        <p:spPr>
          <a:xfrm>
            <a:off x="660709" y="227215"/>
            <a:ext cx="8596668" cy="1320800"/>
          </a:xfrm>
        </p:spPr>
        <p:txBody>
          <a:bodyPr/>
          <a:lstStyle/>
          <a:p>
            <a:r>
              <a:rPr lang="en-US" dirty="0" smtClean="0"/>
              <a:t>Choosing peers?</a:t>
            </a:r>
            <a:endParaRPr lang="en-US" dirty="0"/>
          </a:p>
        </p:txBody>
      </p:sp>
    </p:spTree>
    <p:extLst>
      <p:ext uri="{BB962C8B-B14F-4D97-AF65-F5344CB8AC3E}">
        <p14:creationId xmlns:p14="http://schemas.microsoft.com/office/powerpoint/2010/main" val="2178257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6188"/>
            <a:ext cx="8596668" cy="1066008"/>
          </a:xfrm>
        </p:spPr>
        <p:txBody>
          <a:bodyPr/>
          <a:lstStyle/>
          <a:p>
            <a:r>
              <a:rPr lang="en-US" dirty="0" smtClean="0"/>
              <a:t>Peer Selection Criteria</a:t>
            </a:r>
            <a:endParaRPr lang="en-US" dirty="0"/>
          </a:p>
        </p:txBody>
      </p:sp>
      <p:sp>
        <p:nvSpPr>
          <p:cNvPr id="3" name="Content Placeholder 2"/>
          <p:cNvSpPr>
            <a:spLocks noGrp="1"/>
          </p:cNvSpPr>
          <p:nvPr>
            <p:ph idx="1"/>
          </p:nvPr>
        </p:nvSpPr>
        <p:spPr>
          <a:xfrm>
            <a:off x="677334" y="1634399"/>
            <a:ext cx="10074102" cy="4529166"/>
          </a:xfrm>
        </p:spPr>
        <p:txBody>
          <a:bodyPr/>
          <a:lstStyle/>
          <a:p>
            <a:pPr lvl="1"/>
            <a:r>
              <a:rPr lang="en-US" sz="3200" dirty="0" smtClean="0">
                <a:solidFill>
                  <a:schemeClr val="bg1">
                    <a:lumMod val="50000"/>
                  </a:schemeClr>
                </a:solidFill>
              </a:rPr>
              <a:t>Do you have a </a:t>
            </a:r>
            <a:r>
              <a:rPr lang="en-US" sz="3200" dirty="0">
                <a:solidFill>
                  <a:schemeClr val="bg1">
                    <a:lumMod val="50000"/>
                  </a:schemeClr>
                </a:solidFill>
              </a:rPr>
              <a:t>list of peer </a:t>
            </a:r>
            <a:r>
              <a:rPr lang="en-US" sz="3200" dirty="0" smtClean="0">
                <a:solidFill>
                  <a:schemeClr val="bg1">
                    <a:lumMod val="50000"/>
                  </a:schemeClr>
                </a:solidFill>
              </a:rPr>
              <a:t>colleges you use?</a:t>
            </a:r>
            <a:endParaRPr lang="en-US" sz="3200" dirty="0">
              <a:solidFill>
                <a:schemeClr val="bg1">
                  <a:lumMod val="50000"/>
                </a:schemeClr>
              </a:solidFill>
            </a:endParaRPr>
          </a:p>
          <a:p>
            <a:pPr lvl="1"/>
            <a:r>
              <a:rPr lang="en-US" sz="3200" dirty="0" smtClean="0">
                <a:solidFill>
                  <a:schemeClr val="bg1">
                    <a:lumMod val="50000"/>
                  </a:schemeClr>
                </a:solidFill>
              </a:rPr>
              <a:t>Do you want </a:t>
            </a:r>
            <a:r>
              <a:rPr lang="en-US" sz="3200" dirty="0">
                <a:solidFill>
                  <a:schemeClr val="bg1">
                    <a:lumMod val="50000"/>
                  </a:schemeClr>
                </a:solidFill>
              </a:rPr>
              <a:t>to </a:t>
            </a:r>
            <a:r>
              <a:rPr lang="en-US" sz="3200" dirty="0" smtClean="0">
                <a:solidFill>
                  <a:schemeClr val="bg1">
                    <a:lumMod val="50000"/>
                  </a:schemeClr>
                </a:solidFill>
              </a:rPr>
              <a:t>just look </a:t>
            </a:r>
            <a:r>
              <a:rPr lang="en-US" sz="3200" dirty="0">
                <a:solidFill>
                  <a:schemeClr val="bg1">
                    <a:lumMod val="50000"/>
                  </a:schemeClr>
                </a:solidFill>
              </a:rPr>
              <a:t>at </a:t>
            </a:r>
            <a:r>
              <a:rPr lang="en-US" sz="3200" dirty="0" smtClean="0">
                <a:solidFill>
                  <a:schemeClr val="bg1">
                    <a:lumMod val="50000"/>
                  </a:schemeClr>
                </a:solidFill>
              </a:rPr>
              <a:t>colleges </a:t>
            </a:r>
            <a:r>
              <a:rPr lang="en-US" sz="3200" dirty="0">
                <a:solidFill>
                  <a:schemeClr val="bg1">
                    <a:lumMod val="50000"/>
                  </a:schemeClr>
                </a:solidFill>
              </a:rPr>
              <a:t>in </a:t>
            </a:r>
            <a:r>
              <a:rPr lang="en-US" sz="3200" dirty="0" smtClean="0">
                <a:solidFill>
                  <a:schemeClr val="bg1">
                    <a:lumMod val="50000"/>
                  </a:schemeClr>
                </a:solidFill>
              </a:rPr>
              <a:t>your state?</a:t>
            </a:r>
          </a:p>
          <a:p>
            <a:pPr lvl="1"/>
            <a:r>
              <a:rPr lang="en-US" sz="3200" dirty="0" smtClean="0">
                <a:solidFill>
                  <a:schemeClr val="bg1">
                    <a:lumMod val="50000"/>
                  </a:schemeClr>
                </a:solidFill>
              </a:rPr>
              <a:t>Do you want to look at colleges that will make your look good?</a:t>
            </a:r>
            <a:endParaRPr lang="en-US" sz="3200" dirty="0">
              <a:solidFill>
                <a:schemeClr val="bg1">
                  <a:lumMod val="50000"/>
                </a:schemeClr>
              </a:solidFill>
            </a:endParaRPr>
          </a:p>
          <a:p>
            <a:pPr lvl="1"/>
            <a:r>
              <a:rPr lang="en-US" sz="3200" dirty="0" smtClean="0">
                <a:solidFill>
                  <a:schemeClr val="bg1">
                    <a:lumMod val="50000"/>
                  </a:schemeClr>
                </a:solidFill>
              </a:rPr>
              <a:t>Do you want </a:t>
            </a:r>
            <a:r>
              <a:rPr lang="en-US" sz="3200" dirty="0">
                <a:solidFill>
                  <a:schemeClr val="bg1">
                    <a:lumMod val="50000"/>
                  </a:schemeClr>
                </a:solidFill>
              </a:rPr>
              <a:t>to look at </a:t>
            </a:r>
            <a:r>
              <a:rPr lang="en-US" sz="3200" dirty="0" smtClean="0">
                <a:solidFill>
                  <a:schemeClr val="bg1">
                    <a:lumMod val="50000"/>
                  </a:schemeClr>
                </a:solidFill>
              </a:rPr>
              <a:t>colleges </a:t>
            </a:r>
            <a:r>
              <a:rPr lang="en-US" sz="3200" dirty="0">
                <a:solidFill>
                  <a:schemeClr val="bg1">
                    <a:lumMod val="50000"/>
                  </a:schemeClr>
                </a:solidFill>
              </a:rPr>
              <a:t>that </a:t>
            </a:r>
            <a:r>
              <a:rPr lang="en-US" sz="3200" dirty="0" smtClean="0">
                <a:solidFill>
                  <a:schemeClr val="bg1">
                    <a:lumMod val="50000"/>
                  </a:schemeClr>
                </a:solidFill>
              </a:rPr>
              <a:t>best “match</a:t>
            </a:r>
            <a:r>
              <a:rPr lang="en-US" sz="3200" dirty="0">
                <a:solidFill>
                  <a:schemeClr val="bg1">
                    <a:lumMod val="50000"/>
                  </a:schemeClr>
                </a:solidFill>
              </a:rPr>
              <a:t>” </a:t>
            </a:r>
            <a:r>
              <a:rPr lang="en-US" sz="3200" dirty="0" smtClean="0">
                <a:solidFill>
                  <a:schemeClr val="bg1">
                    <a:lumMod val="50000"/>
                  </a:schemeClr>
                </a:solidFill>
              </a:rPr>
              <a:t>you?</a:t>
            </a:r>
          </a:p>
          <a:p>
            <a:pPr lvl="1"/>
            <a:endParaRPr lang="en-US" dirty="0"/>
          </a:p>
          <a:p>
            <a:endParaRPr lang="en-US" dirty="0"/>
          </a:p>
        </p:txBody>
      </p:sp>
    </p:spTree>
    <p:extLst>
      <p:ext uri="{BB962C8B-B14F-4D97-AF65-F5344CB8AC3E}">
        <p14:creationId xmlns:p14="http://schemas.microsoft.com/office/powerpoint/2010/main" val="2487411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 having an identical twin is no excuse for not benchmarking.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9602"/>
            <a:ext cx="6933702" cy="4978398"/>
          </a:xfrm>
          <a:prstGeom prst="rect">
            <a:avLst/>
          </a:prstGeom>
        </p:spPr>
      </p:pic>
    </p:spTree>
    <p:extLst>
      <p:ext uri="{BB962C8B-B14F-4D97-AF65-F5344CB8AC3E}">
        <p14:creationId xmlns:p14="http://schemas.microsoft.com/office/powerpoint/2010/main" val="4670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677334" y="396312"/>
            <a:ext cx="8596668" cy="1066008"/>
          </a:xfrm>
        </p:spPr>
        <p:txBody>
          <a:bodyPr>
            <a:normAutofit fontScale="90000"/>
          </a:bodyPr>
          <a:lstStyle/>
          <a:p>
            <a:pPr eaLnBrk="1" hangingPunct="1"/>
            <a:r>
              <a:rPr lang="en-US" dirty="0" smtClean="0"/>
              <a:t>How to Select Your Peer Comparison Group</a:t>
            </a:r>
            <a:endParaRPr lang="en-US" dirty="0"/>
          </a:p>
        </p:txBody>
      </p:sp>
      <p:sp>
        <p:nvSpPr>
          <p:cNvPr id="262148" name="Rectangle 4"/>
          <p:cNvSpPr>
            <a:spLocks noGrp="1" noChangeArrowheads="1"/>
          </p:cNvSpPr>
          <p:nvPr>
            <p:ph sz="half" idx="1"/>
          </p:nvPr>
        </p:nvSpPr>
        <p:spPr>
          <a:xfrm>
            <a:off x="1363134" y="1749341"/>
            <a:ext cx="4184035" cy="3880772"/>
          </a:xfrm>
        </p:spPr>
        <p:txBody>
          <a:bodyPr>
            <a:normAutofit/>
          </a:bodyPr>
          <a:lstStyle/>
          <a:p>
            <a:pPr>
              <a:buClr>
                <a:schemeClr val="tx1">
                  <a:lumMod val="65000"/>
                  <a:lumOff val="35000"/>
                </a:schemeClr>
              </a:buClr>
            </a:pPr>
            <a:r>
              <a:rPr lang="en-US" sz="2400" dirty="0" smtClean="0">
                <a:solidFill>
                  <a:schemeClr val="tx1">
                    <a:lumMod val="65000"/>
                    <a:lumOff val="35000"/>
                  </a:schemeClr>
                </a:solidFill>
              </a:rPr>
              <a:t>Campus Environment</a:t>
            </a:r>
          </a:p>
          <a:p>
            <a:pPr eaLnBrk="1" hangingPunct="1">
              <a:buClr>
                <a:schemeClr val="tx1">
                  <a:lumMod val="65000"/>
                  <a:lumOff val="35000"/>
                </a:schemeClr>
              </a:buClr>
            </a:pPr>
            <a:r>
              <a:rPr lang="en-US" sz="2400" dirty="0" smtClean="0">
                <a:solidFill>
                  <a:schemeClr val="tx1">
                    <a:lumMod val="65000"/>
                    <a:lumOff val="35000"/>
                  </a:schemeClr>
                </a:solidFill>
              </a:rPr>
              <a:t>Institution Type</a:t>
            </a:r>
          </a:p>
          <a:p>
            <a:pPr eaLnBrk="1" hangingPunct="1">
              <a:buClr>
                <a:schemeClr val="tx1">
                  <a:lumMod val="65000"/>
                  <a:lumOff val="35000"/>
                </a:schemeClr>
              </a:buClr>
            </a:pPr>
            <a:r>
              <a:rPr lang="en-US" sz="2400" dirty="0" smtClean="0">
                <a:solidFill>
                  <a:schemeClr val="tx1">
                    <a:lumMod val="65000"/>
                    <a:lumOff val="35000"/>
                  </a:schemeClr>
                </a:solidFill>
              </a:rPr>
              <a:t>Institutional Control</a:t>
            </a:r>
          </a:p>
          <a:p>
            <a:pPr eaLnBrk="1" hangingPunct="1">
              <a:buClr>
                <a:schemeClr val="tx1">
                  <a:lumMod val="65000"/>
                  <a:lumOff val="35000"/>
                </a:schemeClr>
              </a:buClr>
            </a:pPr>
            <a:r>
              <a:rPr lang="en-US" sz="2400" dirty="0" smtClean="0">
                <a:solidFill>
                  <a:schemeClr val="tx1">
                    <a:lumMod val="65000"/>
                    <a:lumOff val="35000"/>
                  </a:schemeClr>
                </a:solidFill>
              </a:rPr>
              <a:t>Academic Calendar</a:t>
            </a:r>
          </a:p>
          <a:p>
            <a:pPr eaLnBrk="1" hangingPunct="1">
              <a:buClr>
                <a:schemeClr val="tx1">
                  <a:lumMod val="65000"/>
                  <a:lumOff val="35000"/>
                </a:schemeClr>
              </a:buClr>
            </a:pPr>
            <a:r>
              <a:rPr lang="en-US" sz="2400" dirty="0" smtClean="0">
                <a:solidFill>
                  <a:schemeClr val="tx1">
                    <a:lumMod val="65000"/>
                    <a:lumOff val="35000"/>
                  </a:schemeClr>
                </a:solidFill>
              </a:rPr>
              <a:t>Credit Enrollment</a:t>
            </a:r>
          </a:p>
          <a:p>
            <a:pPr eaLnBrk="1" hangingPunct="1">
              <a:buClr>
                <a:schemeClr val="tx1">
                  <a:lumMod val="65000"/>
                  <a:lumOff val="35000"/>
                </a:schemeClr>
              </a:buClr>
            </a:pPr>
            <a:r>
              <a:rPr lang="en-US" sz="2400" dirty="0" smtClean="0">
                <a:solidFill>
                  <a:schemeClr val="tx1">
                    <a:lumMod val="65000"/>
                    <a:lumOff val="35000"/>
                  </a:schemeClr>
                </a:solidFill>
              </a:rPr>
              <a:t>Minority Students</a:t>
            </a:r>
          </a:p>
          <a:p>
            <a:pPr eaLnBrk="1" hangingPunct="1">
              <a:buClr>
                <a:schemeClr val="tx1">
                  <a:lumMod val="65000"/>
                  <a:lumOff val="35000"/>
                </a:schemeClr>
              </a:buClr>
            </a:pPr>
            <a:r>
              <a:rPr lang="en-US" sz="2400" dirty="0" smtClean="0">
                <a:solidFill>
                  <a:schemeClr val="tx1">
                    <a:lumMod val="65000"/>
                    <a:lumOff val="35000"/>
                  </a:schemeClr>
                </a:solidFill>
              </a:rPr>
              <a:t>Percent State Revenue</a:t>
            </a:r>
          </a:p>
        </p:txBody>
      </p:sp>
      <p:sp>
        <p:nvSpPr>
          <p:cNvPr id="262149" name="Rectangle 5"/>
          <p:cNvSpPr>
            <a:spLocks noGrp="1" noChangeArrowheads="1"/>
          </p:cNvSpPr>
          <p:nvPr>
            <p:ph sz="half" idx="2"/>
          </p:nvPr>
        </p:nvSpPr>
        <p:spPr>
          <a:xfrm>
            <a:off x="6626668" y="1749340"/>
            <a:ext cx="4184034" cy="3880773"/>
          </a:xfrm>
        </p:spPr>
        <p:txBody>
          <a:bodyPr>
            <a:normAutofit/>
          </a:bodyPr>
          <a:lstStyle/>
          <a:p>
            <a:r>
              <a:rPr lang="en-US" sz="2400" dirty="0" smtClean="0">
                <a:solidFill>
                  <a:schemeClr val="tx1">
                    <a:lumMod val="65000"/>
                    <a:lumOff val="35000"/>
                  </a:schemeClr>
                </a:solidFill>
              </a:rPr>
              <a:t>Operating Budget</a:t>
            </a:r>
          </a:p>
          <a:p>
            <a:pPr eaLnBrk="1" hangingPunct="1"/>
            <a:r>
              <a:rPr lang="en-US" sz="2400" dirty="0" smtClean="0">
                <a:solidFill>
                  <a:schemeClr val="tx1">
                    <a:lumMod val="65000"/>
                    <a:lumOff val="35000"/>
                  </a:schemeClr>
                </a:solidFill>
              </a:rPr>
              <a:t>Faculty Unionized</a:t>
            </a:r>
          </a:p>
          <a:p>
            <a:pPr eaLnBrk="1" hangingPunct="1"/>
            <a:r>
              <a:rPr lang="en-US" sz="2400" dirty="0" smtClean="0">
                <a:solidFill>
                  <a:schemeClr val="tx1">
                    <a:lumMod val="65000"/>
                    <a:lumOff val="35000"/>
                  </a:schemeClr>
                </a:solidFill>
              </a:rPr>
              <a:t>Service Area Population</a:t>
            </a:r>
          </a:p>
          <a:p>
            <a:pPr eaLnBrk="1" hangingPunct="1"/>
            <a:r>
              <a:rPr lang="en-US" sz="2400" dirty="0" smtClean="0">
                <a:solidFill>
                  <a:schemeClr val="tx1">
                    <a:lumMod val="65000"/>
                    <a:lumOff val="35000"/>
                  </a:schemeClr>
                </a:solidFill>
              </a:rPr>
              <a:t>Unemployment Rate</a:t>
            </a:r>
          </a:p>
          <a:p>
            <a:pPr eaLnBrk="1" hangingPunct="1"/>
            <a:r>
              <a:rPr lang="en-US" sz="2400" dirty="0" smtClean="0">
                <a:solidFill>
                  <a:schemeClr val="tx1">
                    <a:lumMod val="65000"/>
                    <a:lumOff val="35000"/>
                  </a:schemeClr>
                </a:solidFill>
              </a:rPr>
              <a:t>Household Income</a:t>
            </a:r>
          </a:p>
          <a:p>
            <a:pPr eaLnBrk="1" hangingPunct="1"/>
            <a:r>
              <a:rPr lang="en-US" sz="2400" dirty="0" smtClean="0">
                <a:solidFill>
                  <a:schemeClr val="tx1">
                    <a:lumMod val="65000"/>
                    <a:lumOff val="35000"/>
                  </a:schemeClr>
                </a:solidFill>
              </a:rPr>
              <a:t>Service Area Percent Minority</a:t>
            </a:r>
          </a:p>
        </p:txBody>
      </p:sp>
    </p:spTree>
    <p:extLst>
      <p:ext uri="{BB962C8B-B14F-4D97-AF65-F5344CB8AC3E}">
        <p14:creationId xmlns:p14="http://schemas.microsoft.com/office/powerpoint/2010/main" val="678110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465705" y="1628291"/>
            <a:ext cx="7019925" cy="4686300"/>
          </a:xfrm>
          <a:prstGeom prst="rect">
            <a:avLst/>
          </a:prstGeom>
        </p:spPr>
      </p:pic>
    </p:spTree>
    <p:extLst>
      <p:ext uri="{BB962C8B-B14F-4D97-AF65-F5344CB8AC3E}">
        <p14:creationId xmlns:p14="http://schemas.microsoft.com/office/powerpoint/2010/main" val="177281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367" y="1738841"/>
            <a:ext cx="8735737" cy="2801935"/>
          </a:xfrm>
        </p:spPr>
        <p:txBody>
          <a:bodyPr/>
          <a:lstStyle/>
          <a:p>
            <a:r>
              <a:rPr lang="en-US" dirty="0" smtClean="0"/>
              <a:t>National Higher Education Benchmarking Institute</a:t>
            </a:r>
            <a:br>
              <a:rPr lang="en-US" dirty="0" smtClean="0"/>
            </a:br>
            <a:r>
              <a:rPr lang="en-US" dirty="0" smtClean="0"/>
              <a:t/>
            </a:r>
            <a:br>
              <a:rPr lang="en-US" dirty="0" smtClean="0"/>
            </a:br>
            <a:endParaRPr lang="en-US" dirty="0"/>
          </a:p>
        </p:txBody>
      </p:sp>
      <p:sp>
        <p:nvSpPr>
          <p:cNvPr id="5" name="Text Placeholder 4"/>
          <p:cNvSpPr>
            <a:spLocks noGrp="1"/>
          </p:cNvSpPr>
          <p:nvPr>
            <p:ph type="body" idx="1"/>
          </p:nvPr>
        </p:nvSpPr>
        <p:spPr/>
        <p:txBody>
          <a:bodyPr>
            <a:noAutofit/>
          </a:bodyPr>
          <a:lstStyle/>
          <a:p>
            <a:r>
              <a:rPr lang="en-US" sz="2400" dirty="0" smtClean="0"/>
              <a:t>Michelle </a:t>
            </a:r>
            <a:r>
              <a:rPr lang="en-US" sz="2400" dirty="0"/>
              <a:t>Taylor | Senior </a:t>
            </a:r>
            <a:r>
              <a:rPr lang="en-US" sz="2400" dirty="0" smtClean="0"/>
              <a:t>Research Analyst </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91" y="6060440"/>
            <a:ext cx="641350" cy="641350"/>
          </a:xfrm>
          <a:prstGeom prst="rect">
            <a:avLst/>
          </a:prstGeom>
        </p:spPr>
      </p:pic>
      <p:sp>
        <p:nvSpPr>
          <p:cNvPr id="8" name="TextBox 7"/>
          <p:cNvSpPr txBox="1"/>
          <p:nvPr/>
        </p:nvSpPr>
        <p:spPr>
          <a:xfrm>
            <a:off x="1323041" y="6060440"/>
            <a:ext cx="1955800" cy="369332"/>
          </a:xfrm>
          <a:prstGeom prst="rect">
            <a:avLst/>
          </a:prstGeom>
          <a:noFill/>
        </p:spPr>
        <p:txBody>
          <a:bodyPr wrap="square" rtlCol="0">
            <a:spAutoFit/>
          </a:bodyPr>
          <a:lstStyle/>
          <a:p>
            <a:r>
              <a:rPr lang="en-US" dirty="0" smtClean="0"/>
              <a:t>@EdBenchmark</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51" y="766036"/>
            <a:ext cx="3788672" cy="1103378"/>
          </a:xfrm>
          <a:prstGeom prst="rect">
            <a:avLst/>
          </a:prstGeom>
        </p:spPr>
      </p:pic>
    </p:spTree>
    <p:extLst>
      <p:ext uri="{BB962C8B-B14F-4D97-AF65-F5344CB8AC3E}">
        <p14:creationId xmlns:p14="http://schemas.microsoft.com/office/powerpoint/2010/main" val="86682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907" y="131762"/>
            <a:ext cx="8997294" cy="6523038"/>
          </a:xfrm>
          <a:prstGeom prst="rect">
            <a:avLst/>
          </a:prstGeom>
        </p:spPr>
      </p:pic>
      <p:sp>
        <p:nvSpPr>
          <p:cNvPr id="2" name="Left Arrow 1"/>
          <p:cNvSpPr/>
          <p:nvPr/>
        </p:nvSpPr>
        <p:spPr>
          <a:xfrm>
            <a:off x="3797300" y="4267200"/>
            <a:ext cx="2578100" cy="393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865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185" y="393700"/>
            <a:ext cx="8706069" cy="6311900"/>
          </a:xfrm>
          <a:prstGeom prst="rect">
            <a:avLst/>
          </a:prstGeom>
        </p:spPr>
      </p:pic>
      <p:sp>
        <p:nvSpPr>
          <p:cNvPr id="3" name="Left Arrow 2"/>
          <p:cNvSpPr/>
          <p:nvPr/>
        </p:nvSpPr>
        <p:spPr>
          <a:xfrm>
            <a:off x="4813300" y="2286000"/>
            <a:ext cx="2819400" cy="406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59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Recommendations:</a:t>
            </a:r>
            <a:endParaRPr lang="en-US" dirty="0"/>
          </a:p>
        </p:txBody>
      </p:sp>
      <p:sp>
        <p:nvSpPr>
          <p:cNvPr id="6" name="Content Placeholder 3"/>
          <p:cNvSpPr>
            <a:spLocks noGrp="1"/>
          </p:cNvSpPr>
          <p:nvPr>
            <p:ph idx="1"/>
          </p:nvPr>
        </p:nvSpPr>
        <p:spPr>
          <a:xfrm>
            <a:off x="2476500" y="2193925"/>
            <a:ext cx="9029700" cy="4024313"/>
          </a:xfrm>
        </p:spPr>
        <p:txBody>
          <a:bodyPr>
            <a:normAutofit/>
          </a:bodyPr>
          <a:lstStyle/>
          <a:p>
            <a:r>
              <a:rPr lang="en-US" sz="3200" dirty="0" smtClean="0"/>
              <a:t>They don’t have to be identical.</a:t>
            </a:r>
          </a:p>
          <a:p>
            <a:r>
              <a:rPr lang="en-US" sz="3200" dirty="0" smtClean="0"/>
              <a:t>Choose peers based on your situation, needs and goals.</a:t>
            </a:r>
          </a:p>
          <a:p>
            <a:r>
              <a:rPr lang="en-US" sz="3200" dirty="0" smtClean="0"/>
              <a:t>Different peers for different benchmarks</a:t>
            </a:r>
          </a:p>
          <a:p>
            <a:r>
              <a:rPr lang="en-US" sz="3200" dirty="0" smtClean="0"/>
              <a:t>Peer comparisons can help refine your results.</a:t>
            </a:r>
          </a:p>
          <a:p>
            <a:r>
              <a:rPr lang="en-US" sz="3200" dirty="0" smtClean="0"/>
              <a:t>Peers make a gap analysis more relevant.</a:t>
            </a:r>
            <a:endParaRPr lang="en-US" sz="3200" dirty="0"/>
          </a:p>
        </p:txBody>
      </p:sp>
    </p:spTree>
    <p:extLst>
      <p:ext uri="{BB962C8B-B14F-4D97-AF65-F5344CB8AC3E}">
        <p14:creationId xmlns:p14="http://schemas.microsoft.com/office/powerpoint/2010/main" val="34216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Demonstration</a:t>
            </a:r>
            <a:endParaRPr lang="en-US" dirty="0"/>
          </a:p>
        </p:txBody>
      </p:sp>
      <p:sp>
        <p:nvSpPr>
          <p:cNvPr id="4" name="Content Placeholder 2"/>
          <p:cNvSpPr>
            <a:spLocks noGrp="1"/>
          </p:cNvSpPr>
          <p:nvPr>
            <p:ph idx="1"/>
          </p:nvPr>
        </p:nvSpPr>
        <p:spPr>
          <a:xfrm>
            <a:off x="685800" y="1943100"/>
            <a:ext cx="10820400" cy="4275138"/>
          </a:xfrm>
        </p:spPr>
        <p:txBody>
          <a:bodyPr/>
          <a:lstStyle/>
          <a:p>
            <a:r>
              <a:rPr lang="en-US" sz="4400" dirty="0" smtClean="0"/>
              <a:t>Custom Reports</a:t>
            </a:r>
          </a:p>
          <a:p>
            <a:pPr lvl="1"/>
            <a:r>
              <a:rPr lang="en-US" sz="4200" dirty="0" smtClean="0"/>
              <a:t>New in 2015</a:t>
            </a:r>
          </a:p>
          <a:p>
            <a:pPr lvl="1"/>
            <a:r>
              <a:rPr lang="en-US" sz="4200" dirty="0" smtClean="0"/>
              <a:t>Trends</a:t>
            </a:r>
          </a:p>
          <a:p>
            <a:pPr lvl="1"/>
            <a:r>
              <a:rPr lang="en-US" sz="4200" dirty="0" smtClean="0"/>
              <a:t>Scatter plots</a:t>
            </a:r>
          </a:p>
          <a:p>
            <a:pPr lvl="1"/>
            <a:r>
              <a:rPr lang="en-US" sz="4200" dirty="0" smtClean="0"/>
              <a:t>Bubble charts</a:t>
            </a:r>
          </a:p>
          <a:p>
            <a:pPr lvl="1"/>
            <a:endParaRPr lang="en-US" sz="4200" dirty="0" smtClean="0"/>
          </a:p>
          <a:p>
            <a:endParaRPr lang="en-US" dirty="0" smtClean="0"/>
          </a:p>
          <a:p>
            <a:endParaRPr lang="en-US" dirty="0"/>
          </a:p>
        </p:txBody>
      </p:sp>
    </p:spTree>
    <p:extLst>
      <p:ext uri="{BB962C8B-B14F-4D97-AF65-F5344CB8AC3E}">
        <p14:creationId xmlns:p14="http://schemas.microsoft.com/office/powerpoint/2010/main" val="3470281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074595" cy="6727047"/>
          </a:xfrm>
          <a:prstGeom prst="rect">
            <a:avLst/>
          </a:prstGeom>
        </p:spPr>
      </p:pic>
      <p:sp>
        <p:nvSpPr>
          <p:cNvPr id="2" name="Title 1"/>
          <p:cNvSpPr>
            <a:spLocks noGrp="1"/>
          </p:cNvSpPr>
          <p:nvPr>
            <p:ph type="ctrTitle"/>
          </p:nvPr>
        </p:nvSpPr>
        <p:spPr>
          <a:xfrm>
            <a:off x="2641600" y="2019305"/>
            <a:ext cx="9448800" cy="1825096"/>
          </a:xfrm>
        </p:spPr>
        <p:txBody>
          <a:bodyPr/>
          <a:lstStyle/>
          <a:p>
            <a:r>
              <a:rPr lang="en-US" dirty="0" smtClean="0">
                <a:solidFill>
                  <a:schemeClr val="bg1"/>
                </a:solidFill>
              </a:rPr>
              <a:t>Next steps to </a:t>
            </a:r>
            <a:r>
              <a:rPr lang="en-US" dirty="0" smtClean="0"/>
              <a:t>“move </a:t>
            </a:r>
            <a:r>
              <a:rPr lang="en-US" dirty="0" smtClean="0">
                <a:solidFill>
                  <a:schemeClr val="bg1"/>
                </a:solidFill>
              </a:rPr>
              <a:t>Your needle”</a:t>
            </a:r>
            <a:endParaRPr lang="en-US" dirty="0">
              <a:solidFill>
                <a:schemeClr val="bg1"/>
              </a:solidFill>
            </a:endParaRPr>
          </a:p>
        </p:txBody>
      </p:sp>
    </p:spTree>
    <p:extLst>
      <p:ext uri="{BB962C8B-B14F-4D97-AF65-F5344CB8AC3E}">
        <p14:creationId xmlns:p14="http://schemas.microsoft.com/office/powerpoint/2010/main" val="2673999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benchmarking</a:t>
            </a:r>
            <a:endParaRPr lang="en-US" dirty="0"/>
          </a:p>
        </p:txBody>
      </p:sp>
      <p:sp>
        <p:nvSpPr>
          <p:cNvPr id="3" name="Content Placeholder 2"/>
          <p:cNvSpPr>
            <a:spLocks noGrp="1"/>
          </p:cNvSpPr>
          <p:nvPr>
            <p:ph idx="1"/>
          </p:nvPr>
        </p:nvSpPr>
        <p:spPr/>
        <p:txBody>
          <a:bodyPr/>
          <a:lstStyle/>
          <a:p>
            <a:r>
              <a:rPr lang="en-US" dirty="0" smtClean="0"/>
              <a:t>Helps set realistic goals</a:t>
            </a:r>
          </a:p>
          <a:p>
            <a:r>
              <a:rPr lang="en-US" dirty="0" smtClean="0"/>
              <a:t>Shows you where you need to improve the most</a:t>
            </a:r>
          </a:p>
          <a:p>
            <a:r>
              <a:rPr lang="en-US" dirty="0" smtClean="0"/>
              <a:t>Helps you find good examples or colleges with programs that are contributing to success</a:t>
            </a:r>
          </a:p>
          <a:p>
            <a:r>
              <a:rPr lang="en-US" dirty="0" smtClean="0"/>
              <a:t>Helps you focus on your KPI and mission</a:t>
            </a:r>
          </a:p>
          <a:p>
            <a:endParaRPr lang="en-US" dirty="0" smtClean="0"/>
          </a:p>
          <a:p>
            <a:endParaRPr lang="en-US" dirty="0" smtClean="0"/>
          </a:p>
          <a:p>
            <a:endParaRPr lang="en-US" dirty="0"/>
          </a:p>
        </p:txBody>
      </p:sp>
    </p:spTree>
    <p:extLst>
      <p:ext uri="{BB962C8B-B14F-4D97-AF65-F5344CB8AC3E}">
        <p14:creationId xmlns:p14="http://schemas.microsoft.com/office/powerpoint/2010/main" val="1632472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838200"/>
          </a:xfrm>
        </p:spPr>
        <p:txBody>
          <a:bodyPr>
            <a:noAutofit/>
          </a:bodyPr>
          <a:lstStyle/>
          <a:p>
            <a:r>
              <a:rPr lang="en-US" sz="3200" dirty="0"/>
              <a:t>Learn More about Benchmarking and </a:t>
            </a:r>
            <a:br>
              <a:rPr lang="en-US" sz="3200" dirty="0"/>
            </a:br>
            <a:r>
              <a:rPr lang="en-US" sz="3200" dirty="0"/>
              <a:t>Best Practices</a:t>
            </a:r>
          </a:p>
        </p:txBody>
      </p:sp>
      <p:sp>
        <p:nvSpPr>
          <p:cNvPr id="7" name="Rectangle 6"/>
          <p:cNvSpPr/>
          <p:nvPr/>
        </p:nvSpPr>
        <p:spPr>
          <a:xfrm>
            <a:off x="4724400" y="6004501"/>
            <a:ext cx="4490332" cy="584775"/>
          </a:xfrm>
          <a:prstGeom prst="rect">
            <a:avLst/>
          </a:prstGeom>
        </p:spPr>
        <p:txBody>
          <a:bodyPr wrap="none">
            <a:spAutoFit/>
          </a:bodyPr>
          <a:lstStyle/>
          <a:p>
            <a:r>
              <a:rPr lang="en-US" sz="3200" b="1" dirty="0">
                <a:solidFill>
                  <a:schemeClr val="tx1">
                    <a:lumMod val="65000"/>
                    <a:lumOff val="35000"/>
                  </a:schemeClr>
                </a:solidFill>
              </a:rPr>
              <a:t>JCCC.edu/Benchmark</a:t>
            </a:r>
          </a:p>
        </p:txBody>
      </p:sp>
      <p:pic>
        <p:nvPicPr>
          <p:cNvPr id="2" name="Picture 1"/>
          <p:cNvPicPr>
            <a:picLocks noChangeAspect="1"/>
          </p:cNvPicPr>
          <p:nvPr/>
        </p:nvPicPr>
        <p:blipFill>
          <a:blip r:embed="rId3"/>
          <a:stretch>
            <a:fillRect/>
          </a:stretch>
        </p:blipFill>
        <p:spPr>
          <a:xfrm>
            <a:off x="3565661" y="1337555"/>
            <a:ext cx="3579418" cy="4459603"/>
          </a:xfrm>
          <a:prstGeom prst="rect">
            <a:avLst/>
          </a:prstGeom>
        </p:spPr>
      </p:pic>
    </p:spTree>
    <p:custDataLst>
      <p:tags r:id="rId1"/>
    </p:custDataLst>
    <p:extLst>
      <p:ext uri="{BB962C8B-B14F-4D97-AF65-F5344CB8AC3E}">
        <p14:creationId xmlns:p14="http://schemas.microsoft.com/office/powerpoint/2010/main" val="763912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cid:image008.jpg@01D00FAD.079FDAE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2480" y="2831149"/>
            <a:ext cx="476250" cy="512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1094581"/>
            <a:ext cx="8596668" cy="1066008"/>
          </a:xfrm>
        </p:spPr>
        <p:txBody>
          <a:bodyPr>
            <a:normAutofit fontScale="90000"/>
          </a:bodyPr>
          <a:lstStyle/>
          <a:p>
            <a:pPr lvl="0"/>
            <a:r>
              <a:rPr lang="en-US" altLang="en-US" dirty="0">
                <a:solidFill>
                  <a:srgbClr val="000000"/>
                </a:solidFill>
                <a:latin typeface="Arial" panose="020B0604020202020204" pitchFamily="34" charset="0"/>
                <a:ea typeface="Calibri" panose="020F0502020204030204" pitchFamily="34" charset="0"/>
                <a:cs typeface="Times New Roman" panose="02020603050405020304" pitchFamily="18" charset="0"/>
              </a:rPr>
              <a:t>Keep up with the Benchmarking Institute and all of our projects by joining us on LinkedIn and following us on Twitter.</a:t>
            </a:r>
            <a:r>
              <a:rPr lang="en-US" altLang="en-US" sz="2000" dirty="0">
                <a:solidFill>
                  <a:schemeClr val="tx1"/>
                </a:solidFill>
                <a:latin typeface="Arial" panose="020B0604020202020204" pitchFamily="34" charset="0"/>
              </a:rPr>
              <a:t/>
            </a:r>
            <a:br>
              <a:rPr lang="en-US" altLang="en-US" sz="2000" dirty="0">
                <a:solidFill>
                  <a:schemeClr val="tx1"/>
                </a:solidFill>
                <a:latin typeface="Arial" panose="020B0604020202020204" pitchFamily="34" charset="0"/>
              </a:rPr>
            </a:br>
            <a:endParaRPr lang="en-US" dirty="0"/>
          </a:p>
        </p:txBody>
      </p:sp>
      <p:sp>
        <p:nvSpPr>
          <p:cNvPr id="3" name="Content Placeholder 2"/>
          <p:cNvSpPr>
            <a:spLocks noGrp="1"/>
          </p:cNvSpPr>
          <p:nvPr>
            <p:ph idx="1"/>
          </p:nvPr>
        </p:nvSpPr>
        <p:spPr>
          <a:xfrm>
            <a:off x="677334" y="2831149"/>
            <a:ext cx="14218880" cy="7500336"/>
          </a:xfrm>
        </p:spPr>
        <p:txBody>
          <a:bodyPr/>
          <a:lstStyle/>
          <a:p>
            <a:pPr marL="0" indent="0">
              <a:buNone/>
            </a:pPr>
            <a:r>
              <a:rPr lang="en-US" dirty="0" smtClean="0"/>
              <a:t>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EdBenchmark</a:t>
            </a:r>
            <a:endParaRPr lang="en-US" sz="4400" dirty="0">
              <a:latin typeface="Arial" panose="020B0604020202020204" pitchFamily="34" charset="0"/>
              <a:cs typeface="Arial" panose="020B0604020202020204" pitchFamily="34" charset="0"/>
            </a:endParaRPr>
          </a:p>
        </p:txBody>
      </p:sp>
      <p:pic>
        <p:nvPicPr>
          <p:cNvPr id="1026" name="Picture 2" descr="cid:image007.jpg@01D00FAD.079FDAE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7334" y="3861897"/>
            <a:ext cx="940418" cy="9772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962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29" name="Picture 5" descr="image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722724"/>
            <a:ext cx="920444"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62568" y="3761976"/>
            <a:ext cx="8168832"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Join the National Higher Education Benchmarking Institute Group</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677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endParaRPr lang="en-US" dirty="0"/>
          </a:p>
        </p:txBody>
      </p:sp>
      <p:sp>
        <p:nvSpPr>
          <p:cNvPr id="3" name="Content Placeholder 2"/>
          <p:cNvSpPr>
            <a:spLocks noGrp="1"/>
          </p:cNvSpPr>
          <p:nvPr>
            <p:ph idx="1"/>
          </p:nvPr>
        </p:nvSpPr>
        <p:spPr>
          <a:xfrm>
            <a:off x="685800" y="2578100"/>
            <a:ext cx="10820400" cy="3640585"/>
          </a:xfrm>
        </p:spPr>
        <p:txBody>
          <a:bodyPr/>
          <a:lstStyle/>
          <a:p>
            <a:r>
              <a:rPr lang="en-US" dirty="0" smtClean="0"/>
              <a:t>What is one thing that you can take back to your college from this session?</a:t>
            </a:r>
            <a:endParaRPr lang="en-US" dirty="0"/>
          </a:p>
        </p:txBody>
      </p:sp>
    </p:spTree>
    <p:extLst>
      <p:ext uri="{BB962C8B-B14F-4D97-AF65-F5344CB8AC3E}">
        <p14:creationId xmlns:p14="http://schemas.microsoft.com/office/powerpoint/2010/main" val="151929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NCCBP Started in 2004</a:t>
            </a:r>
            <a:endParaRPr lang="en-US" dirty="0"/>
          </a:p>
        </p:txBody>
      </p:sp>
      <p:sp>
        <p:nvSpPr>
          <p:cNvPr id="3" name="Content Placeholder 2"/>
          <p:cNvSpPr>
            <a:spLocks noGrp="1"/>
          </p:cNvSpPr>
          <p:nvPr>
            <p:ph idx="1"/>
          </p:nvPr>
        </p:nvSpPr>
        <p:spPr/>
        <p:txBody>
          <a:bodyPr/>
          <a:lstStyle/>
          <a:p>
            <a:r>
              <a:rPr lang="en-US" dirty="0" smtClean="0"/>
              <a:t>Initial funding from Department of Education’s Fund for the Improvement of Postsecondary Education (FIPSE)</a:t>
            </a:r>
          </a:p>
          <a:p>
            <a:r>
              <a:rPr lang="en-US" dirty="0" smtClean="0"/>
              <a:t>This funding established the “Kansas Study” – now Cost and Productivity</a:t>
            </a:r>
          </a:p>
          <a:p>
            <a:r>
              <a:rPr lang="en-US" dirty="0" smtClean="0"/>
              <a:t>JCCC funded the NCCBP </a:t>
            </a:r>
          </a:p>
          <a:p>
            <a:r>
              <a:rPr lang="en-US" dirty="0" smtClean="0"/>
              <a:t>NHEBI was established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900" y="4206622"/>
            <a:ext cx="2667000" cy="1905000"/>
          </a:xfrm>
          <a:prstGeom prst="rect">
            <a:avLst/>
          </a:prstGeom>
        </p:spPr>
      </p:pic>
    </p:spTree>
    <p:extLst>
      <p:ext uri="{BB962C8B-B14F-4D97-AF65-F5344CB8AC3E}">
        <p14:creationId xmlns:p14="http://schemas.microsoft.com/office/powerpoint/2010/main" val="626629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NCCBP Today</a:t>
            </a:r>
            <a:endParaRPr lang="en-US" dirty="0"/>
          </a:p>
        </p:txBody>
      </p:sp>
      <p:sp>
        <p:nvSpPr>
          <p:cNvPr id="3" name="Content Placeholder 2"/>
          <p:cNvSpPr>
            <a:spLocks noGrp="1"/>
          </p:cNvSpPr>
          <p:nvPr>
            <p:ph idx="1"/>
          </p:nvPr>
        </p:nvSpPr>
        <p:spPr/>
        <p:txBody>
          <a:bodyPr/>
          <a:lstStyle/>
          <a:p>
            <a:r>
              <a:rPr lang="en-US" dirty="0" smtClean="0"/>
              <a:t>Today the NHEBI is self-funded</a:t>
            </a:r>
          </a:p>
          <a:p>
            <a:r>
              <a:rPr lang="en-US" dirty="0" smtClean="0"/>
              <a:t>NCCBP provides most of the revenue to keep us up and running</a:t>
            </a:r>
          </a:p>
          <a:p>
            <a:r>
              <a:rPr lang="en-US" dirty="0" smtClean="0"/>
              <a:t>Last year we had 250 members</a:t>
            </a:r>
          </a:p>
          <a:p>
            <a:r>
              <a:rPr lang="en-US" dirty="0" smtClean="0"/>
              <a:t>Over the years, 450+ community colleges have participated</a:t>
            </a:r>
            <a:endParaRPr lang="en-US" dirty="0"/>
          </a:p>
        </p:txBody>
      </p:sp>
    </p:spTree>
    <p:extLst>
      <p:ext uri="{BB962C8B-B14F-4D97-AF65-F5344CB8AC3E}">
        <p14:creationId xmlns:p14="http://schemas.microsoft.com/office/powerpoint/2010/main" val="1594916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31" y="178761"/>
            <a:ext cx="8596668" cy="1320800"/>
          </a:xfrm>
        </p:spPr>
        <p:txBody>
          <a:bodyPr/>
          <a:lstStyle/>
          <a:p>
            <a:r>
              <a:rPr lang="en-US" dirty="0" smtClean="0"/>
              <a:t>NCCBP Participants since 2004</a:t>
            </a:r>
            <a:endParaRPr lang="en-US" dirty="0"/>
          </a:p>
        </p:txBody>
      </p:sp>
      <p:pic>
        <p:nvPicPr>
          <p:cNvPr id="3" name="Picture 2"/>
          <p:cNvPicPr>
            <a:picLocks noChangeAspect="1"/>
          </p:cNvPicPr>
          <p:nvPr/>
        </p:nvPicPr>
        <p:blipFill>
          <a:blip r:embed="rId2"/>
          <a:stretch>
            <a:fillRect/>
          </a:stretch>
        </p:blipFill>
        <p:spPr>
          <a:xfrm>
            <a:off x="720967" y="963533"/>
            <a:ext cx="8817171" cy="4743584"/>
          </a:xfrm>
          <a:prstGeom prst="rect">
            <a:avLst/>
          </a:prstGeom>
        </p:spPr>
      </p:pic>
      <p:sp>
        <p:nvSpPr>
          <p:cNvPr id="4" name="TextBox 3"/>
          <p:cNvSpPr txBox="1"/>
          <p:nvPr/>
        </p:nvSpPr>
        <p:spPr>
          <a:xfrm>
            <a:off x="2195852" y="5912069"/>
            <a:ext cx="586740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A quarter of the nation’s community colleges participated in the NCCBP in </a:t>
            </a:r>
            <a:r>
              <a:rPr lang="en-US" sz="2000" dirty="0" smtClean="0"/>
              <a:t>2015 </a:t>
            </a:r>
            <a:r>
              <a:rPr lang="en-US" sz="2000" dirty="0" smtClean="0"/>
              <a:t>(</a:t>
            </a:r>
            <a:r>
              <a:rPr lang="en-US" sz="2000" dirty="0" smtClean="0"/>
              <a:t>250).</a:t>
            </a:r>
            <a:endParaRPr lang="en-US" sz="2000" dirty="0"/>
          </a:p>
        </p:txBody>
      </p:sp>
    </p:spTree>
    <p:extLst>
      <p:ext uri="{BB962C8B-B14F-4D97-AF65-F5344CB8AC3E}">
        <p14:creationId xmlns:p14="http://schemas.microsoft.com/office/powerpoint/2010/main" val="399964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dirty="0" smtClean="0"/>
              <a:t>NCCBP Purposes</a:t>
            </a:r>
            <a:endParaRPr lang="en-US" dirty="0"/>
          </a:p>
        </p:txBody>
      </p:sp>
      <p:sp>
        <p:nvSpPr>
          <p:cNvPr id="237571" name="Rectangle 3"/>
          <p:cNvSpPr>
            <a:spLocks noGrp="1" noChangeArrowheads="1"/>
          </p:cNvSpPr>
          <p:nvPr>
            <p:ph idx="1"/>
          </p:nvPr>
        </p:nvSpPr>
        <p:spPr/>
        <p:txBody>
          <a:bodyPr/>
          <a:lstStyle/>
          <a:p>
            <a:pPr eaLnBrk="1" hangingPunct="1">
              <a:buFont typeface="Arial" pitchFamily="34" charset="0"/>
              <a:buChar char="•"/>
            </a:pPr>
            <a:r>
              <a:rPr lang="en-US" dirty="0" smtClean="0"/>
              <a:t>Provides a comprehensive set of benchmarks for core community college activities</a:t>
            </a:r>
          </a:p>
          <a:p>
            <a:pPr lvl="1"/>
            <a:r>
              <a:rPr lang="en-US" dirty="0" smtClean="0"/>
              <a:t>Completion &amp; Transfer</a:t>
            </a:r>
          </a:p>
          <a:p>
            <a:pPr lvl="1"/>
            <a:r>
              <a:rPr lang="en-US" dirty="0" smtClean="0"/>
              <a:t>Retention &amp; Persistence</a:t>
            </a:r>
          </a:p>
          <a:p>
            <a:pPr lvl="1"/>
            <a:r>
              <a:rPr lang="en-US" dirty="0" smtClean="0"/>
              <a:t>Student Performance</a:t>
            </a:r>
          </a:p>
          <a:p>
            <a:pPr lvl="1"/>
            <a:r>
              <a:rPr lang="en-US" dirty="0" smtClean="0"/>
              <a:t>Satisfaction and Engagement</a:t>
            </a:r>
          </a:p>
          <a:p>
            <a:pPr lvl="1"/>
            <a:r>
              <a:rPr lang="en-US" dirty="0" smtClean="0"/>
              <a:t>Job Market, Business and Industry</a:t>
            </a:r>
          </a:p>
          <a:p>
            <a:pPr lvl="1"/>
            <a:r>
              <a:rPr lang="en-US" dirty="0" smtClean="0"/>
              <a:t>Other Institutional Effectiveness Metrics</a:t>
            </a:r>
          </a:p>
        </p:txBody>
      </p:sp>
    </p:spTree>
    <p:extLst>
      <p:ext uri="{BB962C8B-B14F-4D97-AF65-F5344CB8AC3E}">
        <p14:creationId xmlns:p14="http://schemas.microsoft.com/office/powerpoint/2010/main" val="41045213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dirty="0"/>
              <a:t>How </a:t>
            </a:r>
            <a:r>
              <a:rPr lang="en-US" dirty="0" smtClean="0"/>
              <a:t>the Benchmark Project Works</a:t>
            </a:r>
            <a:endParaRPr lang="en-US" dirty="0"/>
          </a:p>
        </p:txBody>
      </p:sp>
      <p:sp>
        <p:nvSpPr>
          <p:cNvPr id="3" name="Content Placeholder 2"/>
          <p:cNvSpPr>
            <a:spLocks noGrp="1"/>
          </p:cNvSpPr>
          <p:nvPr>
            <p:ph idx="1"/>
          </p:nvPr>
        </p:nvSpPr>
        <p:spPr/>
        <p:txBody>
          <a:bodyPr/>
          <a:lstStyle/>
          <a:p>
            <a:r>
              <a:rPr lang="en-US" dirty="0" smtClean="0"/>
              <a:t>Data </a:t>
            </a:r>
            <a:r>
              <a:rPr lang="en-US" dirty="0"/>
              <a:t>collection</a:t>
            </a:r>
          </a:p>
          <a:p>
            <a:pPr lvl="1"/>
            <a:r>
              <a:rPr lang="en-US" dirty="0" smtClean="0"/>
              <a:t>Data </a:t>
            </a:r>
            <a:r>
              <a:rPr lang="en-US" dirty="0"/>
              <a:t>verification: l</a:t>
            </a:r>
            <a:r>
              <a:rPr lang="en-US" dirty="0" smtClean="0"/>
              <a:t>ogical errors, outlier checks</a:t>
            </a:r>
            <a:endParaRPr lang="en-US" dirty="0"/>
          </a:p>
          <a:p>
            <a:pPr lvl="1"/>
            <a:r>
              <a:rPr lang="en-US" dirty="0" smtClean="0"/>
              <a:t>Voluntary project: colleges provide only available data</a:t>
            </a:r>
            <a:endParaRPr lang="en-US" dirty="0"/>
          </a:p>
          <a:p>
            <a:pPr lvl="1"/>
            <a:r>
              <a:rPr lang="en-US" dirty="0"/>
              <a:t>Confidentiality </a:t>
            </a:r>
            <a:r>
              <a:rPr lang="en-US" dirty="0" smtClean="0"/>
              <a:t>assured</a:t>
            </a:r>
            <a:endParaRPr lang="en-US" dirty="0"/>
          </a:p>
        </p:txBody>
      </p:sp>
      <p:pic>
        <p:nvPicPr>
          <p:cNvPr id="2" name="Picture 1"/>
          <p:cNvPicPr>
            <a:picLocks noChangeAspect="1"/>
          </p:cNvPicPr>
          <p:nvPr/>
        </p:nvPicPr>
        <p:blipFill rotWithShape="1">
          <a:blip r:embed="rId2"/>
          <a:srcRect t="14931" b="7670"/>
          <a:stretch/>
        </p:blipFill>
        <p:spPr>
          <a:xfrm>
            <a:off x="2819400" y="3276600"/>
            <a:ext cx="6553200" cy="1878574"/>
          </a:xfrm>
          <a:prstGeom prst="rect">
            <a:avLst/>
          </a:prstGeom>
        </p:spPr>
      </p:pic>
    </p:spTree>
    <p:extLst>
      <p:ext uri="{BB962C8B-B14F-4D97-AF65-F5344CB8AC3E}">
        <p14:creationId xmlns:p14="http://schemas.microsoft.com/office/powerpoint/2010/main" val="584279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lstStyle/>
          <a:p>
            <a:r>
              <a:rPr lang="en-US" dirty="0" smtClean="0"/>
              <a:t>National Report</a:t>
            </a:r>
          </a:p>
          <a:p>
            <a:r>
              <a:rPr lang="en-US" dirty="0" smtClean="0"/>
              <a:t>Executive Report</a:t>
            </a:r>
          </a:p>
          <a:p>
            <a:r>
              <a:rPr lang="en-US" dirty="0" smtClean="0"/>
              <a:t>Peer Comparison</a:t>
            </a:r>
          </a:p>
          <a:p>
            <a:r>
              <a:rPr lang="en-US" dirty="0" smtClean="0"/>
              <a:t>Best Performers Report</a:t>
            </a:r>
          </a:p>
          <a:p>
            <a:r>
              <a:rPr lang="en-US" dirty="0" smtClean="0"/>
              <a:t>Strengths/Opportunities Report</a:t>
            </a:r>
          </a:p>
          <a:p>
            <a:r>
              <a:rPr lang="en-US" dirty="0" smtClean="0"/>
              <a:t>Custom Reports</a:t>
            </a:r>
          </a:p>
          <a:p>
            <a:endParaRPr lang="en-US" dirty="0" smtClean="0"/>
          </a:p>
          <a:p>
            <a:endParaRPr lang="en-US" dirty="0"/>
          </a:p>
        </p:txBody>
      </p:sp>
    </p:spTree>
    <p:extLst>
      <p:ext uri="{BB962C8B-B14F-4D97-AF65-F5344CB8AC3E}">
        <p14:creationId xmlns:p14="http://schemas.microsoft.com/office/powerpoint/2010/main" val="289918872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1845</TotalTime>
  <Words>720</Words>
  <Application>Microsoft Office PowerPoint</Application>
  <PresentationFormat>Widescreen</PresentationFormat>
  <Paragraphs>132</Paragraphs>
  <Slides>38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Times New Roman</vt:lpstr>
      <vt:lpstr>Trebuchet MS</vt:lpstr>
      <vt:lpstr>Wingdings 3</vt:lpstr>
      <vt:lpstr>Facet</vt:lpstr>
      <vt:lpstr>A Decade of Community College Data from the NCCBP</vt:lpstr>
      <vt:lpstr>Session outline</vt:lpstr>
      <vt:lpstr>National Higher Education Benchmarking Institute  </vt:lpstr>
      <vt:lpstr>NCCBP Started in 2004</vt:lpstr>
      <vt:lpstr>NCCBP Today</vt:lpstr>
      <vt:lpstr>NCCBP Participants since 2004</vt:lpstr>
      <vt:lpstr>NCCBP Purposes</vt:lpstr>
      <vt:lpstr>How the Benchmark Project Works</vt:lpstr>
      <vt:lpstr>REPORTS</vt:lpstr>
      <vt:lpstr>National Report</vt:lpstr>
      <vt:lpstr>Executive Report</vt:lpstr>
      <vt:lpstr>Strength/Opportunities Reports</vt:lpstr>
      <vt:lpstr>Best Performers Report</vt:lpstr>
      <vt:lpstr>Peer Comparison Tool</vt:lpstr>
      <vt:lpstr>Enrollment Trends </vt:lpstr>
      <vt:lpstr>Graduation and Transfer Rate in Three Years Full-time, First-time</vt:lpstr>
      <vt:lpstr>Funding Trends</vt:lpstr>
      <vt:lpstr>Cost of Tuition and Fees</vt:lpstr>
      <vt:lpstr>Impact of Cost on Graduation Rates</vt:lpstr>
      <vt:lpstr>Trends in Developmental Education</vt:lpstr>
      <vt:lpstr>Online/Distance Learning Trends</vt:lpstr>
      <vt:lpstr>Impact of Online/Distance Learning  on Graduation Rates</vt:lpstr>
      <vt:lpstr>Employment Trends</vt:lpstr>
      <vt:lpstr>Diversity in Community Colleges</vt:lpstr>
      <vt:lpstr>Choosing peers?</vt:lpstr>
      <vt:lpstr>Peer Selection Criteria</vt:lpstr>
      <vt:lpstr>Not having an identical twin is no excuse for not benchmarking.</vt:lpstr>
      <vt:lpstr>How to Select Your Peer Comparison Group</vt:lpstr>
      <vt:lpstr>PowerPoint Presentation</vt:lpstr>
      <vt:lpstr>PowerPoint Presentation</vt:lpstr>
      <vt:lpstr>PowerPoint Presentation</vt:lpstr>
      <vt:lpstr>PEER Recommendations:</vt:lpstr>
      <vt:lpstr>Back to Demonstration</vt:lpstr>
      <vt:lpstr>Next steps to “move Your needle”</vt:lpstr>
      <vt:lpstr>Use benchmarking</vt:lpstr>
      <vt:lpstr>Learn More about Benchmarking and  Best Practices</vt:lpstr>
      <vt:lpstr>Keep up with the Benchmarking Institute and all of our projects by joining us on LinkedIn and following us on Twitter. </vt:lpstr>
      <vt:lpstr>Take aways</vt:lpstr>
    </vt:vector>
  </TitlesOfParts>
  <Company>Johnson County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JCCC Student Satisfaction with Class Scheduling</dc:title>
  <dc:creator>Lou Guthrie</dc:creator>
  <cp:lastModifiedBy>Michelle Taylor</cp:lastModifiedBy>
  <cp:revision>50</cp:revision>
  <dcterms:created xsi:type="dcterms:W3CDTF">2015-10-15T20:52:59Z</dcterms:created>
  <dcterms:modified xsi:type="dcterms:W3CDTF">2016-01-26T23:00:30Z</dcterms:modified>
</cp:coreProperties>
</file>