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50" r:id="rId3"/>
    <p:sldId id="351" r:id="rId4"/>
    <p:sldId id="352" r:id="rId5"/>
    <p:sldId id="353" r:id="rId6"/>
    <p:sldId id="354" r:id="rId7"/>
    <p:sldId id="355" r:id="rId8"/>
    <p:sldId id="356" r:id="rId9"/>
    <p:sldId id="357" r:id="rId10"/>
    <p:sldId id="358" r:id="rId11"/>
    <p:sldId id="359" r:id="rId12"/>
    <p:sldId id="360" r:id="rId13"/>
    <p:sldId id="361" r:id="rId14"/>
    <p:sldId id="362" r:id="rId15"/>
    <p:sldId id="312" r:id="rId16"/>
    <p:sldId id="363" r:id="rId17"/>
    <p:sldId id="365" r:id="rId18"/>
    <p:sldId id="371" r:id="rId19"/>
    <p:sldId id="367" r:id="rId20"/>
    <p:sldId id="294" r:id="rId21"/>
    <p:sldId id="304" r:id="rId22"/>
    <p:sldId id="305" r:id="rId23"/>
    <p:sldId id="310" r:id="rId24"/>
    <p:sldId id="311" r:id="rId25"/>
    <p:sldId id="306" r:id="rId26"/>
    <p:sldId id="338" r:id="rId27"/>
    <p:sldId id="313" r:id="rId28"/>
    <p:sldId id="372" r:id="rId29"/>
    <p:sldId id="373" r:id="rId30"/>
    <p:sldId id="374" r:id="rId31"/>
    <p:sldId id="375" r:id="rId32"/>
    <p:sldId id="303" r:id="rId33"/>
    <p:sldId id="299" r:id="rId34"/>
    <p:sldId id="27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3329B5-544E-4090-A246-79C99067FAA2}">
          <p14:sldIdLst>
            <p14:sldId id="256"/>
            <p14:sldId id="350"/>
            <p14:sldId id="351"/>
            <p14:sldId id="352"/>
            <p14:sldId id="353"/>
            <p14:sldId id="354"/>
            <p14:sldId id="355"/>
            <p14:sldId id="356"/>
            <p14:sldId id="357"/>
            <p14:sldId id="358"/>
            <p14:sldId id="359"/>
            <p14:sldId id="360"/>
            <p14:sldId id="361"/>
            <p14:sldId id="362"/>
            <p14:sldId id="312"/>
            <p14:sldId id="363"/>
            <p14:sldId id="365"/>
            <p14:sldId id="371"/>
            <p14:sldId id="367"/>
          </p14:sldIdLst>
        </p14:section>
        <p14:section name="Jeff's Section" id="{CCBCAC64-11A1-4E24-A042-6B2ACB546459}">
          <p14:sldIdLst>
            <p14:sldId id="294"/>
            <p14:sldId id="304"/>
            <p14:sldId id="305"/>
            <p14:sldId id="310"/>
            <p14:sldId id="311"/>
            <p14:sldId id="306"/>
            <p14:sldId id="338"/>
            <p14:sldId id="313"/>
            <p14:sldId id="372"/>
            <p14:sldId id="373"/>
            <p14:sldId id="374"/>
            <p14:sldId id="375"/>
            <p14:sldId id="303"/>
            <p14:sldId id="299"/>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F7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7" autoAdjust="0"/>
    <p:restoredTop sz="86146" autoAdjust="0"/>
  </p:normalViewPr>
  <p:slideViewPr>
    <p:cSldViewPr snapToGrid="0">
      <p:cViewPr varScale="1">
        <p:scale>
          <a:sx n="60" d="100"/>
          <a:sy n="60" d="100"/>
        </p:scale>
        <p:origin x="72"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smtClean="0"/>
              <a:t>Type of</a:t>
            </a:r>
            <a:r>
              <a:rPr lang="en-US" baseline="0" dirty="0" smtClean="0"/>
              <a:t> Faculty</a:t>
            </a:r>
            <a:endParaRPr lang="en-US" dirty="0"/>
          </a:p>
        </c:rich>
      </c:tx>
      <c:layout>
        <c:manualLayout>
          <c:xMode val="edge"/>
          <c:yMode val="edge"/>
          <c:x val="0.37224555639194412"/>
          <c:y val="1.0242550862934911E-2"/>
        </c:manualLayout>
      </c:layout>
      <c:overlay val="0"/>
    </c:title>
    <c:autoTitleDeleted val="0"/>
    <c:plotArea>
      <c:layout>
        <c:manualLayout>
          <c:layoutTarget val="inner"/>
          <c:xMode val="edge"/>
          <c:yMode val="edge"/>
          <c:x val="0"/>
          <c:y val="5.0598604512932424E-2"/>
          <c:w val="0.96562499999999996"/>
          <c:h val="0.72709948775224609"/>
        </c:manualLayout>
      </c:layout>
      <c:barChart>
        <c:barDir val="col"/>
        <c:grouping val="clustered"/>
        <c:varyColors val="0"/>
        <c:ser>
          <c:idx val="0"/>
          <c:order val="0"/>
          <c:tx>
            <c:strRef>
              <c:f>Sheet1!$B$1</c:f>
              <c:strCache>
                <c:ptCount val="1"/>
                <c:pt idx="0">
                  <c:v>Institution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Math, General</c:v>
                </c:pt>
                <c:pt idx="1">
                  <c:v>Dev Math</c:v>
                </c:pt>
              </c:strCache>
            </c:strRef>
          </c:cat>
          <c:val>
            <c:numRef>
              <c:f>Sheet1!$B$2:$B$3</c:f>
              <c:numCache>
                <c:formatCode>0%</c:formatCode>
                <c:ptCount val="2"/>
                <c:pt idx="0">
                  <c:v>0.61</c:v>
                </c:pt>
                <c:pt idx="1">
                  <c:v>0.45</c:v>
                </c:pt>
              </c:numCache>
            </c:numRef>
          </c:val>
        </c:ser>
        <c:ser>
          <c:idx val="1"/>
          <c:order val="1"/>
          <c:tx>
            <c:strRef>
              <c:f>Sheet1!$C$1</c:f>
              <c:strCache>
                <c:ptCount val="1"/>
                <c:pt idx="0">
                  <c:v>National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Math, General</c:v>
                </c:pt>
                <c:pt idx="1">
                  <c:v>Dev Math</c:v>
                </c:pt>
              </c:strCache>
            </c:strRef>
          </c:cat>
          <c:val>
            <c:numRef>
              <c:f>Sheet1!$C$2:$C$3</c:f>
              <c:numCache>
                <c:formatCode>0%</c:formatCode>
                <c:ptCount val="2"/>
                <c:pt idx="0">
                  <c:v>0.47</c:v>
                </c:pt>
                <c:pt idx="1">
                  <c:v>0.39</c:v>
                </c:pt>
              </c:numCache>
            </c:numRef>
          </c:val>
        </c:ser>
        <c:ser>
          <c:idx val="2"/>
          <c:order val="2"/>
          <c:tx>
            <c:strRef>
              <c:f>Sheet1!$D$1</c:f>
              <c:strCache>
                <c:ptCount val="1"/>
                <c:pt idx="0">
                  <c:v>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Math, General</c:v>
                </c:pt>
                <c:pt idx="1">
                  <c:v>Dev Math</c:v>
                </c:pt>
              </c:strCache>
            </c:strRef>
          </c:cat>
          <c:val>
            <c:numRef>
              <c:f>Sheet1!$D$2:$D$3</c:f>
              <c:numCache>
                <c:formatCode>General</c:formatCode>
                <c:ptCount val="2"/>
              </c:numCache>
            </c:numRef>
          </c:val>
        </c:ser>
        <c:ser>
          <c:idx val="3"/>
          <c:order val="3"/>
          <c:tx>
            <c:strRef>
              <c:f>Sheet1!$E$1</c:f>
              <c:strCache>
                <c:ptCount val="1"/>
                <c:pt idx="0">
                  <c:v>Institution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Math, General</c:v>
                </c:pt>
                <c:pt idx="1">
                  <c:v>Dev Math</c:v>
                </c:pt>
              </c:strCache>
            </c:strRef>
          </c:cat>
          <c:val>
            <c:numRef>
              <c:f>Sheet1!$E$2:$E$3</c:f>
              <c:numCache>
                <c:formatCode>0%</c:formatCode>
                <c:ptCount val="2"/>
                <c:pt idx="0">
                  <c:v>0.39</c:v>
                </c:pt>
                <c:pt idx="1">
                  <c:v>0.55000000000000004</c:v>
                </c:pt>
              </c:numCache>
            </c:numRef>
          </c:val>
        </c:ser>
        <c:ser>
          <c:idx val="4"/>
          <c:order val="4"/>
          <c:tx>
            <c:strRef>
              <c:f>Sheet1!$F$1</c:f>
              <c:strCache>
                <c:ptCount val="1"/>
                <c:pt idx="0">
                  <c:v>National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Math, General</c:v>
                </c:pt>
                <c:pt idx="1">
                  <c:v>Dev Math</c:v>
                </c:pt>
              </c:strCache>
            </c:strRef>
          </c:cat>
          <c:val>
            <c:numRef>
              <c:f>Sheet1!$F$2:$F$3</c:f>
              <c:numCache>
                <c:formatCode>0%</c:formatCode>
                <c:ptCount val="2"/>
                <c:pt idx="0">
                  <c:v>0.53</c:v>
                </c:pt>
                <c:pt idx="1">
                  <c:v>0.61</c:v>
                </c:pt>
              </c:numCache>
            </c:numRef>
          </c:val>
        </c:ser>
        <c:dLbls>
          <c:showLegendKey val="0"/>
          <c:showVal val="1"/>
          <c:showCatName val="0"/>
          <c:showSerName val="0"/>
          <c:showPercent val="0"/>
          <c:showBubbleSize val="0"/>
        </c:dLbls>
        <c:gapWidth val="150"/>
        <c:overlap val="-25"/>
        <c:axId val="421089120"/>
        <c:axId val="421089512"/>
      </c:barChart>
      <c:catAx>
        <c:axId val="421089120"/>
        <c:scaling>
          <c:orientation val="minMax"/>
        </c:scaling>
        <c:delete val="0"/>
        <c:axPos val="b"/>
        <c:numFmt formatCode="General" sourceLinked="0"/>
        <c:majorTickMark val="none"/>
        <c:minorTickMark val="none"/>
        <c:tickLblPos val="nextTo"/>
        <c:crossAx val="421089512"/>
        <c:crosses val="autoZero"/>
        <c:auto val="1"/>
        <c:lblAlgn val="ctr"/>
        <c:lblOffset val="100"/>
        <c:noMultiLvlLbl val="0"/>
      </c:catAx>
      <c:valAx>
        <c:axId val="421089512"/>
        <c:scaling>
          <c:orientation val="minMax"/>
        </c:scaling>
        <c:delete val="1"/>
        <c:axPos val="l"/>
        <c:numFmt formatCode="0%" sourceLinked="1"/>
        <c:majorTickMark val="none"/>
        <c:minorTickMark val="none"/>
        <c:tickLblPos val="nextTo"/>
        <c:crossAx val="421089120"/>
        <c:crosses val="autoZero"/>
        <c:crossBetween val="between"/>
      </c:valAx>
    </c:plotArea>
    <c:legend>
      <c:legendPos val="t"/>
      <c:layout>
        <c:manualLayout>
          <c:xMode val="edge"/>
          <c:yMode val="edge"/>
          <c:x val="0.10225002431758351"/>
          <c:y val="8.2145257920737985E-2"/>
          <c:w val="0.70712803767929755"/>
          <c:h val="5.9712599613515174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XYZ College and Peer Institutions</a:t>
            </a:r>
            <a:endParaRPr lang="en-US" dirty="0"/>
          </a:p>
        </c:rich>
      </c:tx>
      <c:layout/>
      <c:overlay val="0"/>
    </c:title>
    <c:autoTitleDeleted val="0"/>
    <c:plotArea>
      <c:layout/>
      <c:barChart>
        <c:barDir val="bar"/>
        <c:grouping val="clustered"/>
        <c:varyColors val="0"/>
        <c:ser>
          <c:idx val="0"/>
          <c:order val="0"/>
          <c:tx>
            <c:strRef>
              <c:f>Sheet1!$B$1</c:f>
              <c:strCache>
                <c:ptCount val="1"/>
                <c:pt idx="0">
                  <c:v>Series 1</c:v>
                </c:pt>
              </c:strCache>
            </c:strRef>
          </c:tx>
          <c:spPr>
            <a:solidFill>
              <a:srgbClr val="2A7286"/>
            </a:solidFill>
          </c:spPr>
          <c:invertIfNegative val="0"/>
          <c:dPt>
            <c:idx val="1"/>
            <c:invertIfNegative val="0"/>
            <c:bubble3D val="0"/>
            <c:spPr>
              <a:solidFill>
                <a:srgbClr val="6B8537"/>
              </a:solidFill>
            </c:spPr>
          </c:dPt>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F</c:v>
                </c:pt>
                <c:pt idx="1">
                  <c:v>XYZ</c:v>
                </c:pt>
                <c:pt idx="2">
                  <c:v>E</c:v>
                </c:pt>
                <c:pt idx="3">
                  <c:v>D</c:v>
                </c:pt>
                <c:pt idx="4">
                  <c:v>C</c:v>
                </c:pt>
                <c:pt idx="5">
                  <c:v>B</c:v>
                </c:pt>
                <c:pt idx="6">
                  <c:v>A</c:v>
                </c:pt>
              </c:strCache>
            </c:strRef>
          </c:cat>
          <c:val>
            <c:numRef>
              <c:f>Sheet1!$B$2:$B$8</c:f>
              <c:numCache>
                <c:formatCode>_("$"* #,##0_);_("$"* \(#,##0\);_("$"* "-"??_);_(@_)</c:formatCode>
                <c:ptCount val="7"/>
                <c:pt idx="0">
                  <c:v>114</c:v>
                </c:pt>
                <c:pt idx="1">
                  <c:v>172</c:v>
                </c:pt>
                <c:pt idx="2">
                  <c:v>188</c:v>
                </c:pt>
                <c:pt idx="3">
                  <c:v>202</c:v>
                </c:pt>
                <c:pt idx="4">
                  <c:v>356</c:v>
                </c:pt>
                <c:pt idx="5">
                  <c:v>402</c:v>
                </c:pt>
                <c:pt idx="6">
                  <c:v>612</c:v>
                </c:pt>
              </c:numCache>
            </c:numRef>
          </c:val>
        </c:ser>
        <c:dLbls>
          <c:dLblPos val="outEnd"/>
          <c:showLegendKey val="0"/>
          <c:showVal val="1"/>
          <c:showCatName val="0"/>
          <c:showSerName val="0"/>
          <c:showPercent val="0"/>
          <c:showBubbleSize val="0"/>
        </c:dLbls>
        <c:gapWidth val="150"/>
        <c:axId val="421090296"/>
        <c:axId val="421090688"/>
      </c:barChart>
      <c:catAx>
        <c:axId val="421090296"/>
        <c:scaling>
          <c:orientation val="minMax"/>
        </c:scaling>
        <c:delete val="0"/>
        <c:axPos val="l"/>
        <c:numFmt formatCode="General" sourceLinked="0"/>
        <c:majorTickMark val="out"/>
        <c:minorTickMark val="none"/>
        <c:tickLblPos val="nextTo"/>
        <c:crossAx val="421090688"/>
        <c:crosses val="autoZero"/>
        <c:auto val="1"/>
        <c:lblAlgn val="ctr"/>
        <c:lblOffset val="100"/>
        <c:noMultiLvlLbl val="0"/>
      </c:catAx>
      <c:valAx>
        <c:axId val="421090688"/>
        <c:scaling>
          <c:orientation val="minMax"/>
        </c:scaling>
        <c:delete val="0"/>
        <c:axPos val="b"/>
        <c:numFmt formatCode="_(&quot;$&quot;* #,##0_);_(&quot;$&quot;* \(#,##0\);_(&quot;$&quot;* &quot;-&quot;??_);_(@_)" sourceLinked="1"/>
        <c:majorTickMark val="none"/>
        <c:minorTickMark val="none"/>
        <c:tickLblPos val="nextTo"/>
        <c:crossAx val="421090296"/>
        <c:crosses val="autoZero"/>
        <c:crossBetween val="between"/>
      </c:valAx>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73652053824"/>
          <c:y val="3.2788160221371702E-2"/>
          <c:w val="0.85162230754213597"/>
          <c:h val="0.78946800934961203"/>
        </c:manualLayout>
      </c:layout>
      <c:lineChart>
        <c:grouping val="standard"/>
        <c:varyColors val="0"/>
        <c:ser>
          <c:idx val="0"/>
          <c:order val="0"/>
          <c:tx>
            <c:strRef>
              <c:f>tbl_persist!$G$1</c:f>
              <c:strCache>
                <c:ptCount val="1"/>
                <c:pt idx="0">
                  <c:v>JCCC</c:v>
                </c:pt>
              </c:strCache>
            </c:strRef>
          </c:tx>
          <c:spPr>
            <a:ln w="41275">
              <a:solidFill>
                <a:srgbClr val="306F9F"/>
              </a:solidFill>
            </a:ln>
          </c:spPr>
          <c:marker>
            <c:symbol val="none"/>
          </c:marker>
          <c:dLbls>
            <c:dLbl>
              <c:idx val="0"/>
              <c:layout>
                <c:manualLayout>
                  <c:x val="-6.0266112569262197E-2"/>
                  <c:y val="6.11704343556013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7.9870224555275238E-4"/>
                  <c:y val="5.47810231266848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2000">
                    <a:solidFill>
                      <a:schemeClr val="tx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tbl_persist!$D$2:$D$7</c:f>
              <c:numCache>
                <c:formatCode>General</c:formatCode>
                <c:ptCount val="6"/>
                <c:pt idx="0">
                  <c:v>2006</c:v>
                </c:pt>
                <c:pt idx="1">
                  <c:v>2007</c:v>
                </c:pt>
                <c:pt idx="2">
                  <c:v>2008</c:v>
                </c:pt>
                <c:pt idx="3">
                  <c:v>2009</c:v>
                </c:pt>
                <c:pt idx="4">
                  <c:v>2010</c:v>
                </c:pt>
                <c:pt idx="5">
                  <c:v>2011</c:v>
                </c:pt>
              </c:numCache>
            </c:numRef>
          </c:cat>
          <c:val>
            <c:numRef>
              <c:f>tbl_persist!$G$2:$G$7</c:f>
              <c:numCache>
                <c:formatCode>0.00%</c:formatCode>
                <c:ptCount val="6"/>
                <c:pt idx="0">
                  <c:v>0.42309999999999998</c:v>
                </c:pt>
                <c:pt idx="1">
                  <c:v>0.4143</c:v>
                </c:pt>
                <c:pt idx="2">
                  <c:v>0.45079999999999998</c:v>
                </c:pt>
                <c:pt idx="3">
                  <c:v>0.48249999999999998</c:v>
                </c:pt>
                <c:pt idx="4">
                  <c:v>0.45929999999999999</c:v>
                </c:pt>
                <c:pt idx="5">
                  <c:v>0.46300000000000002</c:v>
                </c:pt>
              </c:numCache>
            </c:numRef>
          </c:val>
          <c:smooth val="0"/>
        </c:ser>
        <c:ser>
          <c:idx val="1"/>
          <c:order val="1"/>
          <c:tx>
            <c:strRef>
              <c:f>tbl_persist!$K$1</c:f>
              <c:strCache>
                <c:ptCount val="1"/>
                <c:pt idx="0">
                  <c:v>NCCBP, 75th Percentile</c:v>
                </c:pt>
              </c:strCache>
            </c:strRef>
          </c:tx>
          <c:spPr>
            <a:ln w="38100">
              <a:solidFill>
                <a:srgbClr val="15B6E0"/>
              </a:solidFill>
              <a:prstDash val="sysDot"/>
            </a:ln>
          </c:spPr>
          <c:marker>
            <c:symbol val="none"/>
          </c:marker>
          <c:cat>
            <c:numRef>
              <c:f>tbl_persist!$D$2:$D$7</c:f>
              <c:numCache>
                <c:formatCode>General</c:formatCode>
                <c:ptCount val="6"/>
                <c:pt idx="0">
                  <c:v>2006</c:v>
                </c:pt>
                <c:pt idx="1">
                  <c:v>2007</c:v>
                </c:pt>
                <c:pt idx="2">
                  <c:v>2008</c:v>
                </c:pt>
                <c:pt idx="3">
                  <c:v>2009</c:v>
                </c:pt>
                <c:pt idx="4">
                  <c:v>2010</c:v>
                </c:pt>
                <c:pt idx="5">
                  <c:v>2011</c:v>
                </c:pt>
              </c:numCache>
            </c:numRef>
          </c:cat>
          <c:val>
            <c:numRef>
              <c:f>tbl_persist!$K$2:$K$7</c:f>
              <c:numCache>
                <c:formatCode>0%</c:formatCode>
                <c:ptCount val="6"/>
                <c:pt idx="0">
                  <c:v>0.51790000000000003</c:v>
                </c:pt>
                <c:pt idx="1">
                  <c:v>0.51790000000000003</c:v>
                </c:pt>
                <c:pt idx="2">
                  <c:v>0.51790000000000003</c:v>
                </c:pt>
                <c:pt idx="3">
                  <c:v>0.51790000000000003</c:v>
                </c:pt>
                <c:pt idx="4">
                  <c:v>0.51790000000000003</c:v>
                </c:pt>
                <c:pt idx="5">
                  <c:v>0.51790000000000003</c:v>
                </c:pt>
              </c:numCache>
            </c:numRef>
          </c:val>
          <c:smooth val="0"/>
        </c:ser>
        <c:dLbls>
          <c:showLegendKey val="0"/>
          <c:showVal val="0"/>
          <c:showCatName val="0"/>
          <c:showSerName val="0"/>
          <c:showPercent val="0"/>
          <c:showBubbleSize val="0"/>
        </c:dLbls>
        <c:smooth val="0"/>
        <c:axId val="540887216"/>
        <c:axId val="540887608"/>
      </c:lineChart>
      <c:catAx>
        <c:axId val="540887216"/>
        <c:scaling>
          <c:orientation val="minMax"/>
        </c:scaling>
        <c:delete val="0"/>
        <c:axPos val="b"/>
        <c:numFmt formatCode="General" sourceLinked="1"/>
        <c:majorTickMark val="none"/>
        <c:minorTickMark val="none"/>
        <c:tickLblPos val="nextTo"/>
        <c:txPr>
          <a:bodyPr/>
          <a:lstStyle/>
          <a:p>
            <a:pPr>
              <a:defRPr sz="1800"/>
            </a:pPr>
            <a:endParaRPr lang="en-US"/>
          </a:p>
        </c:txPr>
        <c:crossAx val="540887608"/>
        <c:crosses val="autoZero"/>
        <c:auto val="1"/>
        <c:lblAlgn val="ctr"/>
        <c:lblOffset val="100"/>
        <c:noMultiLvlLbl val="0"/>
      </c:catAx>
      <c:valAx>
        <c:axId val="540887608"/>
        <c:scaling>
          <c:orientation val="minMax"/>
          <c:max val="0.6"/>
          <c:min val="0.3"/>
        </c:scaling>
        <c:delete val="0"/>
        <c:axPos val="l"/>
        <c:numFmt formatCode="0%" sourceLinked="0"/>
        <c:majorTickMark val="none"/>
        <c:minorTickMark val="none"/>
        <c:tickLblPos val="nextTo"/>
        <c:txPr>
          <a:bodyPr/>
          <a:lstStyle/>
          <a:p>
            <a:pPr>
              <a:defRPr sz="1800"/>
            </a:pPr>
            <a:endParaRPr lang="en-US"/>
          </a:p>
        </c:txPr>
        <c:crossAx val="540887216"/>
        <c:crosses val="autoZero"/>
        <c:crossBetween val="between"/>
        <c:majorUnit val="0.05"/>
      </c:valAx>
    </c:plotArea>
    <c:plotVisOnly val="1"/>
    <c:dispBlanksAs val="gap"/>
    <c:showDLblsOverMax val="0"/>
  </c:chart>
  <c:spPr>
    <a:noFill/>
    <a:ln w="22225" cap="rnd">
      <a:noFill/>
    </a:ln>
  </c:spPr>
  <c:txPr>
    <a:bodyPr/>
    <a:lstStyle/>
    <a:p>
      <a:pPr>
        <a:defRPr sz="800" baseline="0">
          <a:latin typeface="Arial" pitchFamily="34" charset="0"/>
          <a:cs typeface="Arial"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255F96EB-197E-0B45-9745-69909334135B}">
      <dgm:prSet phldrT="[Text]"/>
      <dgm:spPr/>
      <dgm:t>
        <a:bodyPr/>
        <a:lstStyle/>
        <a:p>
          <a:r>
            <a:rPr lang="en-US" dirty="0" smtClean="0"/>
            <a:t>Collecting and benchmarking the data </a:t>
          </a:r>
          <a:endParaRPr lang="en-US" dirty="0"/>
        </a:p>
      </dgm:t>
    </dgm:pt>
    <dgm:pt modelId="{BCB12A8A-FBAD-534D-B7B7-883379CE166C}" type="parTrans" cxnId="{D108273B-0FA9-B545-9661-0AE90ED23406}">
      <dgm:prSet/>
      <dgm:spPr/>
      <dgm:t>
        <a:bodyPr/>
        <a:lstStyle/>
        <a:p>
          <a:endParaRPr lang="en-US"/>
        </a:p>
      </dgm:t>
    </dgm:pt>
    <dgm:pt modelId="{49A76EE7-BB23-544C-9DB2-3B789DD3C8C2}" type="sibTrans" cxnId="{D108273B-0FA9-B545-9661-0AE90ED23406}">
      <dgm:prSet/>
      <dgm:spPr/>
      <dgm:t>
        <a:bodyPr/>
        <a:lstStyle/>
        <a:p>
          <a:endParaRPr lang="en-US"/>
        </a:p>
      </dgm:t>
    </dgm:pt>
    <dgm:pt modelId="{1ADD0781-16A7-294C-AB7E-6F61C5287D5E}">
      <dgm:prSet phldrT="[Text]"/>
      <dgm:spPr/>
      <dgm:t>
        <a:bodyPr/>
        <a:lstStyle/>
        <a:p>
          <a:r>
            <a:rPr lang="en-US" dirty="0" smtClean="0"/>
            <a:t>Determine performance gaps and set targets</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634340FE-EF46-9C47-810E-37A5746EFECE}" type="pres">
      <dgm:prSet presAssocID="{BCB12A8A-FBAD-534D-B7B7-883379CE166C}" presName="parTrans" presStyleCnt="0"/>
      <dgm:spPr/>
    </dgm:pt>
    <dgm:pt modelId="{9049D021-9B48-F94B-9EB9-0CBB2D839A4A}" type="pres">
      <dgm:prSet presAssocID="{255F96EB-197E-0B45-9745-69909334135B}" presName="node" presStyleLbl="alignAccFollowNode1" presStyleIdx="2" presStyleCnt="6">
        <dgm:presLayoutVars>
          <dgm:bulletEnabled val="1"/>
        </dgm:presLayoutVars>
      </dgm:prSet>
      <dgm:spPr/>
      <dgm:t>
        <a:bodyPr/>
        <a:lstStyle/>
        <a:p>
          <a:endParaRPr lang="en-US"/>
        </a:p>
      </dgm:t>
    </dgm:pt>
    <dgm:pt modelId="{351CC6B1-CC72-4C42-92CE-26AFBE898164}" type="pres">
      <dgm:prSet presAssocID="{49A76EE7-BB23-544C-9DB2-3B789DD3C8C2}" presName="sibTrans" presStyleCnt="0"/>
      <dgm:spPr/>
    </dgm:pt>
    <dgm:pt modelId="{CE568735-D749-064D-9ADE-5E84B8294D43}" type="pres">
      <dgm:prSet presAssocID="{1ADD0781-16A7-294C-AB7E-6F61C5287D5E}"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573AA6ED-CEB4-4221-BE10-00FD3151B020}" type="presOf" srcId="{E4F91C87-636E-C94C-A52E-14F2218EEAB2}" destId="{184E1E63-D282-F74F-B790-58F2D2D9292A}"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ACA66598-0F8A-4401-A8C4-471C315614F1}" type="presOf" srcId="{4305469B-71DB-7D4D-8F16-2D139768FBF6}" destId="{1F1B8F88-1FE6-C04C-9FE2-824BBE078D0D}" srcOrd="0" destOrd="0" presId="urn:microsoft.com/office/officeart/2005/8/layout/lProcess3"/>
    <dgm:cxn modelId="{84064037-B854-B646-9559-6765ED4803DC}" srcId="{C8417BBC-1BBE-2745-BF53-B4736CA1547F}" destId="{84EBBEAF-276F-CB47-9BB1-5F382184889C}" srcOrd="0" destOrd="0" parTransId="{425D26D5-C61F-1942-91A6-9E1D354469B3}" sibTransId="{C2E84058-438F-8D42-90A1-93C79F48A155}"/>
    <dgm:cxn modelId="{37E23AB6-C27E-594B-A611-B16FBA9DF9D2}" srcId="{84EBBEAF-276F-CB47-9BB1-5F382184889C}" destId="{904F0A8E-5248-1344-BFE2-293102497BF2}" srcOrd="0" destOrd="0" parTransId="{830B1F5C-F964-1B46-8BAF-0164F7C457D1}" sibTransId="{264F4536-5C23-2540-8052-66FE541D8AF5}"/>
    <dgm:cxn modelId="{BB387109-072C-4A8C-B6D2-3EF2C324269F}" type="presOf" srcId="{904F0A8E-5248-1344-BFE2-293102497BF2}" destId="{F9EA30F1-083A-B940-B62D-BD21D7FB9C50}" srcOrd="0" destOrd="0" presId="urn:microsoft.com/office/officeart/2005/8/layout/lProcess3"/>
    <dgm:cxn modelId="{D108273B-0FA9-B545-9661-0AE90ED23406}" srcId="{E4F91C87-636E-C94C-A52E-14F2218EEAB2}" destId="{255F96EB-197E-0B45-9745-69909334135B}" srcOrd="0" destOrd="0" parTransId="{BCB12A8A-FBAD-534D-B7B7-883379CE166C}" sibTransId="{49A76EE7-BB23-544C-9DB2-3B789DD3C8C2}"/>
    <dgm:cxn modelId="{98FB99F0-F9A1-D145-8F35-8B1D4DC6F603}" srcId="{C8417BBC-1BBE-2745-BF53-B4736CA1547F}" destId="{E4F91C87-636E-C94C-A52E-14F2218EEAB2}" srcOrd="1" destOrd="0" parTransId="{4F6A8F45-D0BA-CD47-B392-15F9C2395F60}" sibTransId="{0D6A30E2-1563-EC4C-9332-5ACF42AAA28E}"/>
    <dgm:cxn modelId="{B7CF99EA-232B-4C9A-9156-C0987B1FD524}" type="presOf" srcId="{EE8A1DE2-1E76-BC48-938B-16CFC00B65E6}" destId="{944B8F21-D893-7E4C-BB1D-281450827FDB}" srcOrd="0" destOrd="0" presId="urn:microsoft.com/office/officeart/2005/8/layout/lProcess3"/>
    <dgm:cxn modelId="{21BB4036-E0CB-F34E-805F-345BE85D8EDE}" srcId="{84EBBEAF-276F-CB47-9BB1-5F382184889C}" destId="{0ECECB49-C6FC-CA4C-975A-ED3A20706618}" srcOrd="1" destOrd="0" parTransId="{EF306128-7CEE-3F41-8EA8-22F62913E162}" sibTransId="{E165FE57-D8AF-3A41-B0D4-F96B381F629C}"/>
    <dgm:cxn modelId="{9BBF9DFF-9EC6-4113-BF8D-8FF4BEE2AA38}" type="presOf" srcId="{F1BB39D3-5753-D348-9BA2-C6BDA2FAD566}" destId="{67391403-99E9-974D-A043-B380496381D5}" srcOrd="0" destOrd="0" presId="urn:microsoft.com/office/officeart/2005/8/layout/lProcess3"/>
    <dgm:cxn modelId="{2E0E3EF7-0C8E-4D56-B88C-9B2F00E2A038}" type="presOf" srcId="{C8417BBC-1BBE-2745-BF53-B4736CA1547F}" destId="{CDBAE053-5E25-0B45-A037-1FEB6017D8A6}" srcOrd="0" destOrd="0" presId="urn:microsoft.com/office/officeart/2005/8/layout/lProcess3"/>
    <dgm:cxn modelId="{D50479C3-180C-4396-851D-1566C7BC7143}" type="presOf" srcId="{0ECECB49-C6FC-CA4C-975A-ED3A20706618}" destId="{F2588C93-18A3-8849-BADE-CB3A2CCE3A5C}" srcOrd="0" destOrd="0" presId="urn:microsoft.com/office/officeart/2005/8/layout/lProcess3"/>
    <dgm:cxn modelId="{A01550E3-80CD-4DC5-8EE6-BCDB75273EB1}" type="presOf" srcId="{1ADD0781-16A7-294C-AB7E-6F61C5287D5E}" destId="{CE568735-D749-064D-9ADE-5E84B8294D43}" srcOrd="0" destOrd="0" presId="urn:microsoft.com/office/officeart/2005/8/layout/lProcess3"/>
    <dgm:cxn modelId="{52FB5398-2057-41B7-BB5B-ABCE990ABB4F}" type="presOf" srcId="{255F96EB-197E-0B45-9745-69909334135B}" destId="{9049D021-9B48-F94B-9EB9-0CBB2D839A4A}"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1" destOrd="0" parTransId="{9366E272-4148-F34B-83DB-EFD94119C819}" sibTransId="{727B64B7-53BE-3947-A57D-189254525FD8}"/>
    <dgm:cxn modelId="{1E78B375-6970-41A3-8F0B-619211FD16EA}" type="presOf" srcId="{84EBBEAF-276F-CB47-9BB1-5F382184889C}" destId="{9B01CAB8-3F95-ED48-AF44-EB2B487062D3}" srcOrd="0" destOrd="0" presId="urn:microsoft.com/office/officeart/2005/8/layout/lProcess3"/>
    <dgm:cxn modelId="{935F702F-3206-4662-A86E-C61367D0505D}" type="presParOf" srcId="{CDBAE053-5E25-0B45-A037-1FEB6017D8A6}" destId="{571FF22B-333A-E14A-B29F-D6313C574232}" srcOrd="0" destOrd="0" presId="urn:microsoft.com/office/officeart/2005/8/layout/lProcess3"/>
    <dgm:cxn modelId="{0CF22D5C-BEB5-49C4-B481-63E15BD87FD4}" type="presParOf" srcId="{571FF22B-333A-E14A-B29F-D6313C574232}" destId="{9B01CAB8-3F95-ED48-AF44-EB2B487062D3}" srcOrd="0" destOrd="0" presId="urn:microsoft.com/office/officeart/2005/8/layout/lProcess3"/>
    <dgm:cxn modelId="{E9606164-A3E4-45A1-AD93-149F0C16AFF8}" type="presParOf" srcId="{571FF22B-333A-E14A-B29F-D6313C574232}" destId="{23C59A53-072F-F241-A42E-B71BEE917F92}" srcOrd="1" destOrd="0" presId="urn:microsoft.com/office/officeart/2005/8/layout/lProcess3"/>
    <dgm:cxn modelId="{FB8B7E2A-9F6C-456F-B6B8-1D9DB7547F0D}" type="presParOf" srcId="{571FF22B-333A-E14A-B29F-D6313C574232}" destId="{F9EA30F1-083A-B940-B62D-BD21D7FB9C50}" srcOrd="2" destOrd="0" presId="urn:microsoft.com/office/officeart/2005/8/layout/lProcess3"/>
    <dgm:cxn modelId="{107D6AF1-8A7D-449C-9D52-D607B8D25671}" type="presParOf" srcId="{571FF22B-333A-E14A-B29F-D6313C574232}" destId="{7AF7AEFB-D592-754C-B216-5D5D4E5E82A1}" srcOrd="3" destOrd="0" presId="urn:microsoft.com/office/officeart/2005/8/layout/lProcess3"/>
    <dgm:cxn modelId="{A02570D0-2C8E-43E5-9F43-30202589700E}" type="presParOf" srcId="{571FF22B-333A-E14A-B29F-D6313C574232}" destId="{F2588C93-18A3-8849-BADE-CB3A2CCE3A5C}" srcOrd="4" destOrd="0" presId="urn:microsoft.com/office/officeart/2005/8/layout/lProcess3"/>
    <dgm:cxn modelId="{0A37E93D-22C8-4A59-A70E-4B98266B924F}" type="presParOf" srcId="{CDBAE053-5E25-0B45-A037-1FEB6017D8A6}" destId="{B8D959F0-33D3-8442-BB5B-4AEB905ABA71}" srcOrd="1" destOrd="0" presId="urn:microsoft.com/office/officeart/2005/8/layout/lProcess3"/>
    <dgm:cxn modelId="{6000CC0F-90AB-4BE9-92A8-1F4EC8BC42E5}" type="presParOf" srcId="{CDBAE053-5E25-0B45-A037-1FEB6017D8A6}" destId="{D0412D98-9816-9D4A-BBAF-5FF2C3476C26}" srcOrd="2" destOrd="0" presId="urn:microsoft.com/office/officeart/2005/8/layout/lProcess3"/>
    <dgm:cxn modelId="{DE87C439-5E87-48FF-A595-79A438FD2B06}" type="presParOf" srcId="{D0412D98-9816-9D4A-BBAF-5FF2C3476C26}" destId="{184E1E63-D282-F74F-B790-58F2D2D9292A}" srcOrd="0" destOrd="0" presId="urn:microsoft.com/office/officeart/2005/8/layout/lProcess3"/>
    <dgm:cxn modelId="{88A8AD8B-4856-4BD5-A288-0EFBE593A68A}" type="presParOf" srcId="{D0412D98-9816-9D4A-BBAF-5FF2C3476C26}" destId="{634340FE-EF46-9C47-810E-37A5746EFECE}" srcOrd="1" destOrd="0" presId="urn:microsoft.com/office/officeart/2005/8/layout/lProcess3"/>
    <dgm:cxn modelId="{60753C12-EFDE-4885-9464-EA9B6BBF5F8A}" type="presParOf" srcId="{D0412D98-9816-9D4A-BBAF-5FF2C3476C26}" destId="{9049D021-9B48-F94B-9EB9-0CBB2D839A4A}" srcOrd="2" destOrd="0" presId="urn:microsoft.com/office/officeart/2005/8/layout/lProcess3"/>
    <dgm:cxn modelId="{BAAE999D-879E-4BEE-B0F9-B145DE3669BC}" type="presParOf" srcId="{D0412D98-9816-9D4A-BBAF-5FF2C3476C26}" destId="{351CC6B1-CC72-4C42-92CE-26AFBE898164}" srcOrd="3" destOrd="0" presId="urn:microsoft.com/office/officeart/2005/8/layout/lProcess3"/>
    <dgm:cxn modelId="{64F66DEE-36C1-4AFB-B739-3B88728912FB}" type="presParOf" srcId="{D0412D98-9816-9D4A-BBAF-5FF2C3476C26}" destId="{CE568735-D749-064D-9ADE-5E84B8294D43}" srcOrd="4" destOrd="0" presId="urn:microsoft.com/office/officeart/2005/8/layout/lProcess3"/>
    <dgm:cxn modelId="{656B4F0B-C9B8-475C-8F01-27FA198A7472}" type="presParOf" srcId="{CDBAE053-5E25-0B45-A037-1FEB6017D8A6}" destId="{77FC8F7F-CF74-C44E-AA75-1564E887F491}" srcOrd="3" destOrd="0" presId="urn:microsoft.com/office/officeart/2005/8/layout/lProcess3"/>
    <dgm:cxn modelId="{271BB595-06D4-4866-B8B8-EB9B94D5BF75}" type="presParOf" srcId="{CDBAE053-5E25-0B45-A037-1FEB6017D8A6}" destId="{33B60079-CF36-8B43-A05B-913851F404A0}" srcOrd="4" destOrd="0" presId="urn:microsoft.com/office/officeart/2005/8/layout/lProcess3"/>
    <dgm:cxn modelId="{CE919E47-A327-4265-ABC7-BEC72F15D0FD}" type="presParOf" srcId="{33B60079-CF36-8B43-A05B-913851F404A0}" destId="{67391403-99E9-974D-A043-B380496381D5}" srcOrd="0" destOrd="0" presId="urn:microsoft.com/office/officeart/2005/8/layout/lProcess3"/>
    <dgm:cxn modelId="{C3B8A6FB-5208-4F9A-993B-3E1A7352AE53}" type="presParOf" srcId="{33B60079-CF36-8B43-A05B-913851F404A0}" destId="{411048EE-16E8-7442-A78D-F5EFC2008616}" srcOrd="1" destOrd="0" presId="urn:microsoft.com/office/officeart/2005/8/layout/lProcess3"/>
    <dgm:cxn modelId="{F3030B1C-A121-4C93-9C86-BAD034D5513A}" type="presParOf" srcId="{33B60079-CF36-8B43-A05B-913851F404A0}" destId="{944B8F21-D893-7E4C-BB1D-281450827FDB}" srcOrd="2" destOrd="0" presId="urn:microsoft.com/office/officeart/2005/8/layout/lProcess3"/>
    <dgm:cxn modelId="{81A5BEC8-2A7D-4AF4-9B37-38E7A0A043E6}" type="presParOf" srcId="{33B60079-CF36-8B43-A05B-913851F404A0}" destId="{16A6C935-AF0D-6747-8C7F-D365F7AE15D9}" srcOrd="3" destOrd="0" presId="urn:microsoft.com/office/officeart/2005/8/layout/lProcess3"/>
    <dgm:cxn modelId="{DFB67A52-049D-47E0-BD01-9441F86A2712}"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1ADD0781-16A7-294C-AB7E-6F61C5287D5E}">
      <dgm:prSet phldrT="[Text]"/>
      <dgm:spPr/>
      <dgm:t>
        <a:bodyPr/>
        <a:lstStyle/>
        <a:p>
          <a:r>
            <a:rPr lang="en-US" dirty="0" smtClean="0"/>
            <a:t>Collecting and benchmarking the data</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0BE0272D-07D1-48D7-B590-984B27312557}">
      <dgm:prSet phldrT="[Text]"/>
      <dgm:spPr/>
      <dgm:t>
        <a:bodyPr/>
        <a:lstStyle/>
        <a:p>
          <a:r>
            <a:rPr lang="en-US" dirty="0" smtClean="0"/>
            <a:t>Determine performance gaps and set targets</a:t>
          </a:r>
          <a:endParaRPr lang="en-US" dirty="0"/>
        </a:p>
      </dgm:t>
    </dgm:pt>
    <dgm:pt modelId="{67F542AA-0F0A-4EA6-8FF8-4E5D5D130B67}" type="parTrans" cxnId="{E5D929B4-CEF7-43C6-9308-A4E45E4CC2E7}">
      <dgm:prSet/>
      <dgm:spPr/>
      <dgm:t>
        <a:bodyPr/>
        <a:lstStyle/>
        <a:p>
          <a:endParaRPr lang="en-US"/>
        </a:p>
      </dgm:t>
    </dgm:pt>
    <dgm:pt modelId="{B2DB0DE5-22CA-4B3F-824B-8878E09097B3}" type="sibTrans" cxnId="{E5D929B4-CEF7-43C6-9308-A4E45E4CC2E7}">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0C62AF8C-59D2-4833-AA4D-1DA3793DEE69}" type="pres">
      <dgm:prSet presAssocID="{9366E272-4148-F34B-83DB-EFD94119C819}" presName="parTrans" presStyleCnt="0"/>
      <dgm:spPr/>
    </dgm:pt>
    <dgm:pt modelId="{CE568735-D749-064D-9ADE-5E84B8294D43}" type="pres">
      <dgm:prSet presAssocID="{1ADD0781-16A7-294C-AB7E-6F61C5287D5E}" presName="node" presStyleLbl="alignAccFollowNode1" presStyleIdx="2" presStyleCnt="6" custLinFactNeighborX="6070" custLinFactNeighborY="1021">
        <dgm:presLayoutVars>
          <dgm:bulletEnabled val="1"/>
        </dgm:presLayoutVars>
      </dgm:prSet>
      <dgm:spPr/>
      <dgm:t>
        <a:bodyPr/>
        <a:lstStyle/>
        <a:p>
          <a:endParaRPr lang="en-US"/>
        </a:p>
      </dgm:t>
    </dgm:pt>
    <dgm:pt modelId="{6442A2AA-6D71-436E-9DF6-2CA23BD07C6C}" type="pres">
      <dgm:prSet presAssocID="{727B64B7-53BE-3947-A57D-189254525FD8}" presName="sibTrans" presStyleCnt="0"/>
      <dgm:spPr/>
    </dgm:pt>
    <dgm:pt modelId="{E7942AEB-74F2-44FB-855A-0AA664333E98}" type="pres">
      <dgm:prSet presAssocID="{0BE0272D-07D1-48D7-B590-984B27312557}"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21BB4036-E0CB-F34E-805F-345BE85D8EDE}" srcId="{84EBBEAF-276F-CB47-9BB1-5F382184889C}" destId="{0ECECB49-C6FC-CA4C-975A-ED3A20706618}" srcOrd="1" destOrd="0" parTransId="{EF306128-7CEE-3F41-8EA8-22F62913E162}" sibTransId="{E165FE57-D8AF-3A41-B0D4-F96B381F629C}"/>
    <dgm:cxn modelId="{93960E0E-74CF-4068-9C79-5A962CD9B908}" type="presOf" srcId="{E4F91C87-636E-C94C-A52E-14F2218EEAB2}" destId="{184E1E63-D282-F74F-B790-58F2D2D9292A}" srcOrd="0" destOrd="0" presId="urn:microsoft.com/office/officeart/2005/8/layout/lProcess3"/>
    <dgm:cxn modelId="{E5D929B4-CEF7-43C6-9308-A4E45E4CC2E7}" srcId="{E4F91C87-636E-C94C-A52E-14F2218EEAB2}" destId="{0BE0272D-07D1-48D7-B590-984B27312557}" srcOrd="1" destOrd="0" parTransId="{67F542AA-0F0A-4EA6-8FF8-4E5D5D130B67}" sibTransId="{B2DB0DE5-22CA-4B3F-824B-8878E09097B3}"/>
    <dgm:cxn modelId="{6D868655-8FE0-044F-AA42-D4BC4C3A924C}" srcId="{F1BB39D3-5753-D348-9BA2-C6BDA2FAD566}" destId="{EE8A1DE2-1E76-BC48-938B-16CFC00B65E6}" srcOrd="0" destOrd="0" parTransId="{F49F08E5-10A3-7C43-B889-D487AC262EB3}" sibTransId="{CD1545D7-98E4-3443-B99B-737B7E0C6881}"/>
    <dgm:cxn modelId="{98FB99F0-F9A1-D145-8F35-8B1D4DC6F603}" srcId="{C8417BBC-1BBE-2745-BF53-B4736CA1547F}" destId="{E4F91C87-636E-C94C-A52E-14F2218EEAB2}" srcOrd="1" destOrd="0" parTransId="{4F6A8F45-D0BA-CD47-B392-15F9C2395F60}" sibTransId="{0D6A30E2-1563-EC4C-9332-5ACF42AAA28E}"/>
    <dgm:cxn modelId="{3750CFCC-7F98-4D90-9983-4F11F9AE9825}" type="presOf" srcId="{0BE0272D-07D1-48D7-B590-984B27312557}" destId="{E7942AEB-74F2-44FB-855A-0AA664333E98}" srcOrd="0" destOrd="0" presId="urn:microsoft.com/office/officeart/2005/8/layout/lProcess3"/>
    <dgm:cxn modelId="{37E23AB6-C27E-594B-A611-B16FBA9DF9D2}" srcId="{84EBBEAF-276F-CB47-9BB1-5F382184889C}" destId="{904F0A8E-5248-1344-BFE2-293102497BF2}" srcOrd="0" destOrd="0" parTransId="{830B1F5C-F964-1B46-8BAF-0164F7C457D1}" sibTransId="{264F4536-5C23-2540-8052-66FE541D8AF5}"/>
    <dgm:cxn modelId="{7DB16760-F907-4C2F-A556-FD5A6D720B22}" type="presOf" srcId="{904F0A8E-5248-1344-BFE2-293102497BF2}" destId="{F9EA30F1-083A-B940-B62D-BD21D7FB9C50}" srcOrd="0" destOrd="0" presId="urn:microsoft.com/office/officeart/2005/8/layout/lProcess3"/>
    <dgm:cxn modelId="{983C6558-8C82-43DE-A418-6BFD2BAADAFC}" type="presOf" srcId="{EE8A1DE2-1E76-BC48-938B-16CFC00B65E6}" destId="{944B8F21-D893-7E4C-BB1D-281450827FDB}" srcOrd="0" destOrd="0" presId="urn:microsoft.com/office/officeart/2005/8/layout/lProcess3"/>
    <dgm:cxn modelId="{1C504C7D-5C9D-4198-99EE-27C1B9156009}" type="presOf" srcId="{0ECECB49-C6FC-CA4C-975A-ED3A20706618}" destId="{F2588C93-18A3-8849-BADE-CB3A2CCE3A5C}" srcOrd="0" destOrd="0" presId="urn:microsoft.com/office/officeart/2005/8/layout/lProcess3"/>
    <dgm:cxn modelId="{F04A461C-44EC-469F-AC66-18F2F280AE85}" type="presOf" srcId="{F1BB39D3-5753-D348-9BA2-C6BDA2FAD566}" destId="{67391403-99E9-974D-A043-B380496381D5}" srcOrd="0" destOrd="0" presId="urn:microsoft.com/office/officeart/2005/8/layout/lProcess3"/>
    <dgm:cxn modelId="{84064037-B854-B646-9559-6765ED4803DC}" srcId="{C8417BBC-1BBE-2745-BF53-B4736CA1547F}" destId="{84EBBEAF-276F-CB47-9BB1-5F382184889C}" srcOrd="0" destOrd="0" parTransId="{425D26D5-C61F-1942-91A6-9E1D354469B3}" sibTransId="{C2E84058-438F-8D42-90A1-93C79F48A155}"/>
    <dgm:cxn modelId="{962D8527-15F8-46E7-92ED-5D570B2308AE}" type="presOf" srcId="{1ADD0781-16A7-294C-AB7E-6F61C5287D5E}" destId="{CE568735-D749-064D-9ADE-5E84B8294D43}" srcOrd="0" destOrd="0" presId="urn:microsoft.com/office/officeart/2005/8/layout/lProcess3"/>
    <dgm:cxn modelId="{C5FA8955-07F4-457A-A306-0AE484EE8653}" type="presOf" srcId="{84EBBEAF-276F-CB47-9BB1-5F382184889C}" destId="{9B01CAB8-3F95-ED48-AF44-EB2B487062D3}" srcOrd="0" destOrd="0" presId="urn:microsoft.com/office/officeart/2005/8/layout/lProcess3"/>
    <dgm:cxn modelId="{1AD2181A-2491-4CC7-8623-EFF7D4E7E792}" type="presOf" srcId="{4305469B-71DB-7D4D-8F16-2D139768FBF6}" destId="{1F1B8F88-1FE6-C04C-9FE2-824BBE078D0D}"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45E620FD-BB54-C043-83B7-C49019CE9E26}" srcId="{E4F91C87-636E-C94C-A52E-14F2218EEAB2}" destId="{1ADD0781-16A7-294C-AB7E-6F61C5287D5E}" srcOrd="0" destOrd="0" parTransId="{9366E272-4148-F34B-83DB-EFD94119C819}" sibTransId="{727B64B7-53BE-3947-A57D-189254525FD8}"/>
    <dgm:cxn modelId="{15E54836-78AB-4097-89BC-2A1E5612A9B6}" type="presOf" srcId="{C8417BBC-1BBE-2745-BF53-B4736CA1547F}" destId="{CDBAE053-5E25-0B45-A037-1FEB6017D8A6}"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F9E6E973-2AE0-4798-B6AF-DE0F1B23956F}" type="presParOf" srcId="{CDBAE053-5E25-0B45-A037-1FEB6017D8A6}" destId="{571FF22B-333A-E14A-B29F-D6313C574232}" srcOrd="0" destOrd="0" presId="urn:microsoft.com/office/officeart/2005/8/layout/lProcess3"/>
    <dgm:cxn modelId="{368F4A95-948F-4AC6-B34D-21BE9629B307}" type="presParOf" srcId="{571FF22B-333A-E14A-B29F-D6313C574232}" destId="{9B01CAB8-3F95-ED48-AF44-EB2B487062D3}" srcOrd="0" destOrd="0" presId="urn:microsoft.com/office/officeart/2005/8/layout/lProcess3"/>
    <dgm:cxn modelId="{644145F2-CBD5-43A6-9E86-CF5A9A4DBADA}" type="presParOf" srcId="{571FF22B-333A-E14A-B29F-D6313C574232}" destId="{23C59A53-072F-F241-A42E-B71BEE917F92}" srcOrd="1" destOrd="0" presId="urn:microsoft.com/office/officeart/2005/8/layout/lProcess3"/>
    <dgm:cxn modelId="{DF87E33F-3910-458A-82B9-1EB1B2F7B1EF}" type="presParOf" srcId="{571FF22B-333A-E14A-B29F-D6313C574232}" destId="{F9EA30F1-083A-B940-B62D-BD21D7FB9C50}" srcOrd="2" destOrd="0" presId="urn:microsoft.com/office/officeart/2005/8/layout/lProcess3"/>
    <dgm:cxn modelId="{379F8199-7FC9-4D5C-9558-97EAC3E88181}" type="presParOf" srcId="{571FF22B-333A-E14A-B29F-D6313C574232}" destId="{7AF7AEFB-D592-754C-B216-5D5D4E5E82A1}" srcOrd="3" destOrd="0" presId="urn:microsoft.com/office/officeart/2005/8/layout/lProcess3"/>
    <dgm:cxn modelId="{94690285-1974-4D26-AA3C-927DBD2A1381}" type="presParOf" srcId="{571FF22B-333A-E14A-B29F-D6313C574232}" destId="{F2588C93-18A3-8849-BADE-CB3A2CCE3A5C}" srcOrd="4" destOrd="0" presId="urn:microsoft.com/office/officeart/2005/8/layout/lProcess3"/>
    <dgm:cxn modelId="{054C1E28-A619-44BD-B53A-CF86068AD91C}" type="presParOf" srcId="{CDBAE053-5E25-0B45-A037-1FEB6017D8A6}" destId="{B8D959F0-33D3-8442-BB5B-4AEB905ABA71}" srcOrd="1" destOrd="0" presId="urn:microsoft.com/office/officeart/2005/8/layout/lProcess3"/>
    <dgm:cxn modelId="{CB1C73EF-0273-4C00-B503-EB9B6E3CB9FB}" type="presParOf" srcId="{CDBAE053-5E25-0B45-A037-1FEB6017D8A6}" destId="{D0412D98-9816-9D4A-BBAF-5FF2C3476C26}" srcOrd="2" destOrd="0" presId="urn:microsoft.com/office/officeart/2005/8/layout/lProcess3"/>
    <dgm:cxn modelId="{39CF3768-3EE9-4A38-B08D-FC92174C3330}" type="presParOf" srcId="{D0412D98-9816-9D4A-BBAF-5FF2C3476C26}" destId="{184E1E63-D282-F74F-B790-58F2D2D9292A}" srcOrd="0" destOrd="0" presId="urn:microsoft.com/office/officeart/2005/8/layout/lProcess3"/>
    <dgm:cxn modelId="{9AB11CCE-6166-43D2-8DC9-0FA31EEB0A92}" type="presParOf" srcId="{D0412D98-9816-9D4A-BBAF-5FF2C3476C26}" destId="{0C62AF8C-59D2-4833-AA4D-1DA3793DEE69}" srcOrd="1" destOrd="0" presId="urn:microsoft.com/office/officeart/2005/8/layout/lProcess3"/>
    <dgm:cxn modelId="{4B6EA9BC-8204-4F1D-887E-222FCDDE5754}" type="presParOf" srcId="{D0412D98-9816-9D4A-BBAF-5FF2C3476C26}" destId="{CE568735-D749-064D-9ADE-5E84B8294D43}" srcOrd="2" destOrd="0" presId="urn:microsoft.com/office/officeart/2005/8/layout/lProcess3"/>
    <dgm:cxn modelId="{3192B3E2-7699-42DD-AFDD-82662BFE57E8}" type="presParOf" srcId="{D0412D98-9816-9D4A-BBAF-5FF2C3476C26}" destId="{6442A2AA-6D71-436E-9DF6-2CA23BD07C6C}" srcOrd="3" destOrd="0" presId="urn:microsoft.com/office/officeart/2005/8/layout/lProcess3"/>
    <dgm:cxn modelId="{C4D26C1F-6054-4281-9B36-7118FA73FA2A}" type="presParOf" srcId="{D0412D98-9816-9D4A-BBAF-5FF2C3476C26}" destId="{E7942AEB-74F2-44FB-855A-0AA664333E98}" srcOrd="4" destOrd="0" presId="urn:microsoft.com/office/officeart/2005/8/layout/lProcess3"/>
    <dgm:cxn modelId="{85AE0174-CAF8-45C9-929C-4BCBB834264B}" type="presParOf" srcId="{CDBAE053-5E25-0B45-A037-1FEB6017D8A6}" destId="{77FC8F7F-CF74-C44E-AA75-1564E887F491}" srcOrd="3" destOrd="0" presId="urn:microsoft.com/office/officeart/2005/8/layout/lProcess3"/>
    <dgm:cxn modelId="{D8683726-C36D-4ED6-A3BC-41DFDE244001}" type="presParOf" srcId="{CDBAE053-5E25-0B45-A037-1FEB6017D8A6}" destId="{33B60079-CF36-8B43-A05B-913851F404A0}" srcOrd="4" destOrd="0" presId="urn:microsoft.com/office/officeart/2005/8/layout/lProcess3"/>
    <dgm:cxn modelId="{9D789667-B55A-44AB-90A5-0797C7680698}" type="presParOf" srcId="{33B60079-CF36-8B43-A05B-913851F404A0}" destId="{67391403-99E9-974D-A043-B380496381D5}" srcOrd="0" destOrd="0" presId="urn:microsoft.com/office/officeart/2005/8/layout/lProcess3"/>
    <dgm:cxn modelId="{C5032046-9922-40A3-9D3A-BB72802C9CB2}" type="presParOf" srcId="{33B60079-CF36-8B43-A05B-913851F404A0}" destId="{411048EE-16E8-7442-A78D-F5EFC2008616}" srcOrd="1" destOrd="0" presId="urn:microsoft.com/office/officeart/2005/8/layout/lProcess3"/>
    <dgm:cxn modelId="{831283C3-A21E-4A93-A5F6-DABD92D23BC9}" type="presParOf" srcId="{33B60079-CF36-8B43-A05B-913851F404A0}" destId="{944B8F21-D893-7E4C-BB1D-281450827FDB}" srcOrd="2" destOrd="0" presId="urn:microsoft.com/office/officeart/2005/8/layout/lProcess3"/>
    <dgm:cxn modelId="{5F664F82-8A87-45EF-A382-7F3ADA9D3DF9}" type="presParOf" srcId="{33B60079-CF36-8B43-A05B-913851F404A0}" destId="{16A6C935-AF0D-6747-8C7F-D365F7AE15D9}" srcOrd="3" destOrd="0" presId="urn:microsoft.com/office/officeart/2005/8/layout/lProcess3"/>
    <dgm:cxn modelId="{50563D14-EF57-4E90-B23B-05D38D3EB854}"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1ADD0781-16A7-294C-AB7E-6F61C5287D5E}">
      <dgm:prSet phldrT="[Text]"/>
      <dgm:spPr/>
      <dgm:t>
        <a:bodyPr/>
        <a:lstStyle/>
        <a:p>
          <a:r>
            <a:rPr lang="en-US" dirty="0" smtClean="0"/>
            <a:t>Collecting and benchmarking the data</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0BE0272D-07D1-48D7-B590-984B27312557}">
      <dgm:prSet phldrT="[Text]"/>
      <dgm:spPr/>
      <dgm:t>
        <a:bodyPr/>
        <a:lstStyle/>
        <a:p>
          <a:r>
            <a:rPr lang="en-US" dirty="0" smtClean="0"/>
            <a:t>Determine performance gaps and set targets</a:t>
          </a:r>
          <a:endParaRPr lang="en-US" dirty="0"/>
        </a:p>
      </dgm:t>
    </dgm:pt>
    <dgm:pt modelId="{67F542AA-0F0A-4EA6-8FF8-4E5D5D130B67}" type="parTrans" cxnId="{E5D929B4-CEF7-43C6-9308-A4E45E4CC2E7}">
      <dgm:prSet/>
      <dgm:spPr/>
      <dgm:t>
        <a:bodyPr/>
        <a:lstStyle/>
        <a:p>
          <a:endParaRPr lang="en-US"/>
        </a:p>
      </dgm:t>
    </dgm:pt>
    <dgm:pt modelId="{B2DB0DE5-22CA-4B3F-824B-8878E09097B3}" type="sibTrans" cxnId="{E5D929B4-CEF7-43C6-9308-A4E45E4CC2E7}">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0C62AF8C-59D2-4833-AA4D-1DA3793DEE69}" type="pres">
      <dgm:prSet presAssocID="{9366E272-4148-F34B-83DB-EFD94119C819}" presName="parTrans" presStyleCnt="0"/>
      <dgm:spPr/>
    </dgm:pt>
    <dgm:pt modelId="{CE568735-D749-064D-9ADE-5E84B8294D43}" type="pres">
      <dgm:prSet presAssocID="{1ADD0781-16A7-294C-AB7E-6F61C5287D5E}" presName="node" presStyleLbl="alignAccFollowNode1" presStyleIdx="2" presStyleCnt="6" custLinFactNeighborX="6070" custLinFactNeighborY="1021">
        <dgm:presLayoutVars>
          <dgm:bulletEnabled val="1"/>
        </dgm:presLayoutVars>
      </dgm:prSet>
      <dgm:spPr/>
      <dgm:t>
        <a:bodyPr/>
        <a:lstStyle/>
        <a:p>
          <a:endParaRPr lang="en-US"/>
        </a:p>
      </dgm:t>
    </dgm:pt>
    <dgm:pt modelId="{6442A2AA-6D71-436E-9DF6-2CA23BD07C6C}" type="pres">
      <dgm:prSet presAssocID="{727B64B7-53BE-3947-A57D-189254525FD8}" presName="sibTrans" presStyleCnt="0"/>
      <dgm:spPr/>
    </dgm:pt>
    <dgm:pt modelId="{E7942AEB-74F2-44FB-855A-0AA664333E98}" type="pres">
      <dgm:prSet presAssocID="{0BE0272D-07D1-48D7-B590-984B27312557}"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5DE5815B-E840-468C-AE13-D3EC5D347741}" type="presOf" srcId="{1ADD0781-16A7-294C-AB7E-6F61C5287D5E}" destId="{CE568735-D749-064D-9ADE-5E84B8294D43}" srcOrd="0" destOrd="0" presId="urn:microsoft.com/office/officeart/2005/8/layout/lProcess3"/>
    <dgm:cxn modelId="{1D189FF5-17DD-4DC0-A90D-14CF10F8FBAD}" type="presOf" srcId="{4305469B-71DB-7D4D-8F16-2D139768FBF6}" destId="{1F1B8F88-1FE6-C04C-9FE2-824BBE078D0D}"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84064037-B854-B646-9559-6765ED4803DC}" srcId="{C8417BBC-1BBE-2745-BF53-B4736CA1547F}" destId="{84EBBEAF-276F-CB47-9BB1-5F382184889C}" srcOrd="0" destOrd="0" parTransId="{425D26D5-C61F-1942-91A6-9E1D354469B3}" sibTransId="{C2E84058-438F-8D42-90A1-93C79F48A155}"/>
    <dgm:cxn modelId="{37E23AB6-C27E-594B-A611-B16FBA9DF9D2}" srcId="{84EBBEAF-276F-CB47-9BB1-5F382184889C}" destId="{904F0A8E-5248-1344-BFE2-293102497BF2}" srcOrd="0" destOrd="0" parTransId="{830B1F5C-F964-1B46-8BAF-0164F7C457D1}" sibTransId="{264F4536-5C23-2540-8052-66FE541D8AF5}"/>
    <dgm:cxn modelId="{B01BAAEE-C23A-4CAB-B192-91DEADE23E91}" type="presOf" srcId="{84EBBEAF-276F-CB47-9BB1-5F382184889C}" destId="{9B01CAB8-3F95-ED48-AF44-EB2B487062D3}" srcOrd="0" destOrd="0" presId="urn:microsoft.com/office/officeart/2005/8/layout/lProcess3"/>
    <dgm:cxn modelId="{61B4F3AC-ED8E-4631-AB86-1E14E60A5BC7}" type="presOf" srcId="{E4F91C87-636E-C94C-A52E-14F2218EEAB2}" destId="{184E1E63-D282-F74F-B790-58F2D2D9292A}" srcOrd="0" destOrd="0" presId="urn:microsoft.com/office/officeart/2005/8/layout/lProcess3"/>
    <dgm:cxn modelId="{6276C1CA-3E20-4ECA-9F93-5092CFB51362}" type="presOf" srcId="{C8417BBC-1BBE-2745-BF53-B4736CA1547F}" destId="{CDBAE053-5E25-0B45-A037-1FEB6017D8A6}" srcOrd="0" destOrd="0" presId="urn:microsoft.com/office/officeart/2005/8/layout/lProcess3"/>
    <dgm:cxn modelId="{98FB99F0-F9A1-D145-8F35-8B1D4DC6F603}" srcId="{C8417BBC-1BBE-2745-BF53-B4736CA1547F}" destId="{E4F91C87-636E-C94C-A52E-14F2218EEAB2}" srcOrd="1" destOrd="0" parTransId="{4F6A8F45-D0BA-CD47-B392-15F9C2395F60}" sibTransId="{0D6A30E2-1563-EC4C-9332-5ACF42AAA28E}"/>
    <dgm:cxn modelId="{21BB4036-E0CB-F34E-805F-345BE85D8EDE}" srcId="{84EBBEAF-276F-CB47-9BB1-5F382184889C}" destId="{0ECECB49-C6FC-CA4C-975A-ED3A20706618}" srcOrd="1" destOrd="0" parTransId="{EF306128-7CEE-3F41-8EA8-22F62913E162}" sibTransId="{E165FE57-D8AF-3A41-B0D4-F96B381F629C}"/>
    <dgm:cxn modelId="{4E9DE78D-0CA0-4D91-A6F4-6AAD0B2A3648}" type="presOf" srcId="{F1BB39D3-5753-D348-9BA2-C6BDA2FAD566}" destId="{67391403-99E9-974D-A043-B380496381D5}" srcOrd="0" destOrd="0" presId="urn:microsoft.com/office/officeart/2005/8/layout/lProcess3"/>
    <dgm:cxn modelId="{37DD8D02-E2E4-4885-B616-218E2DC49634}" type="presOf" srcId="{EE8A1DE2-1E76-BC48-938B-16CFC00B65E6}" destId="{944B8F21-D893-7E4C-BB1D-281450827FDB}" srcOrd="0" destOrd="0" presId="urn:microsoft.com/office/officeart/2005/8/layout/lProcess3"/>
    <dgm:cxn modelId="{E5D929B4-CEF7-43C6-9308-A4E45E4CC2E7}" srcId="{E4F91C87-636E-C94C-A52E-14F2218EEAB2}" destId="{0BE0272D-07D1-48D7-B590-984B27312557}" srcOrd="1" destOrd="0" parTransId="{67F542AA-0F0A-4EA6-8FF8-4E5D5D130B67}" sibTransId="{B2DB0DE5-22CA-4B3F-824B-8878E09097B3}"/>
    <dgm:cxn modelId="{E6C91C36-D7F5-43D0-B601-EDDA8BC45987}" type="presOf" srcId="{0ECECB49-C6FC-CA4C-975A-ED3A20706618}" destId="{F2588C93-18A3-8849-BADE-CB3A2CCE3A5C}"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DF06BDF2-D9AF-4E46-9132-FA91223A2C0C}" type="presOf" srcId="{0BE0272D-07D1-48D7-B590-984B27312557}" destId="{E7942AEB-74F2-44FB-855A-0AA664333E98}" srcOrd="0" destOrd="0" presId="urn:microsoft.com/office/officeart/2005/8/layout/lProcess3"/>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0" destOrd="0" parTransId="{9366E272-4148-F34B-83DB-EFD94119C819}" sibTransId="{727B64B7-53BE-3947-A57D-189254525FD8}"/>
    <dgm:cxn modelId="{CEAD5A11-A585-484F-ACA6-5683D9B64C2D}" type="presOf" srcId="{904F0A8E-5248-1344-BFE2-293102497BF2}" destId="{F9EA30F1-083A-B940-B62D-BD21D7FB9C50}" srcOrd="0" destOrd="0" presId="urn:microsoft.com/office/officeart/2005/8/layout/lProcess3"/>
    <dgm:cxn modelId="{9A58B6AC-2131-4BA9-A603-FA06E3EA4378}" type="presParOf" srcId="{CDBAE053-5E25-0B45-A037-1FEB6017D8A6}" destId="{571FF22B-333A-E14A-B29F-D6313C574232}" srcOrd="0" destOrd="0" presId="urn:microsoft.com/office/officeart/2005/8/layout/lProcess3"/>
    <dgm:cxn modelId="{0D35C7CF-B19E-4BD2-9F6B-A3E4D5CF2337}" type="presParOf" srcId="{571FF22B-333A-E14A-B29F-D6313C574232}" destId="{9B01CAB8-3F95-ED48-AF44-EB2B487062D3}" srcOrd="0" destOrd="0" presId="urn:microsoft.com/office/officeart/2005/8/layout/lProcess3"/>
    <dgm:cxn modelId="{9C696079-DD66-4920-91AE-59987347D0F1}" type="presParOf" srcId="{571FF22B-333A-E14A-B29F-D6313C574232}" destId="{23C59A53-072F-F241-A42E-B71BEE917F92}" srcOrd="1" destOrd="0" presId="urn:microsoft.com/office/officeart/2005/8/layout/lProcess3"/>
    <dgm:cxn modelId="{31169282-C9DD-42F7-A1CC-909AD4E11BA1}" type="presParOf" srcId="{571FF22B-333A-E14A-B29F-D6313C574232}" destId="{F9EA30F1-083A-B940-B62D-BD21D7FB9C50}" srcOrd="2" destOrd="0" presId="urn:microsoft.com/office/officeart/2005/8/layout/lProcess3"/>
    <dgm:cxn modelId="{1B9B2DD6-CC70-45B2-8D27-FB00932886EB}" type="presParOf" srcId="{571FF22B-333A-E14A-B29F-D6313C574232}" destId="{7AF7AEFB-D592-754C-B216-5D5D4E5E82A1}" srcOrd="3" destOrd="0" presId="urn:microsoft.com/office/officeart/2005/8/layout/lProcess3"/>
    <dgm:cxn modelId="{E35AE52C-68D1-464B-9D18-D9F294F77AF5}" type="presParOf" srcId="{571FF22B-333A-E14A-B29F-D6313C574232}" destId="{F2588C93-18A3-8849-BADE-CB3A2CCE3A5C}" srcOrd="4" destOrd="0" presId="urn:microsoft.com/office/officeart/2005/8/layout/lProcess3"/>
    <dgm:cxn modelId="{FD599FF2-12FF-4089-812B-A7AF52FA882C}" type="presParOf" srcId="{CDBAE053-5E25-0B45-A037-1FEB6017D8A6}" destId="{B8D959F0-33D3-8442-BB5B-4AEB905ABA71}" srcOrd="1" destOrd="0" presId="urn:microsoft.com/office/officeart/2005/8/layout/lProcess3"/>
    <dgm:cxn modelId="{0C204960-9D7A-4317-8D13-89B9488A02BB}" type="presParOf" srcId="{CDBAE053-5E25-0B45-A037-1FEB6017D8A6}" destId="{D0412D98-9816-9D4A-BBAF-5FF2C3476C26}" srcOrd="2" destOrd="0" presId="urn:microsoft.com/office/officeart/2005/8/layout/lProcess3"/>
    <dgm:cxn modelId="{56ED956A-3E67-46C9-A82F-2FD6533A4042}" type="presParOf" srcId="{D0412D98-9816-9D4A-BBAF-5FF2C3476C26}" destId="{184E1E63-D282-F74F-B790-58F2D2D9292A}" srcOrd="0" destOrd="0" presId="urn:microsoft.com/office/officeart/2005/8/layout/lProcess3"/>
    <dgm:cxn modelId="{28AA47DA-DA17-4C53-9C07-C66D12F34F26}" type="presParOf" srcId="{D0412D98-9816-9D4A-BBAF-5FF2C3476C26}" destId="{0C62AF8C-59D2-4833-AA4D-1DA3793DEE69}" srcOrd="1" destOrd="0" presId="urn:microsoft.com/office/officeart/2005/8/layout/lProcess3"/>
    <dgm:cxn modelId="{4AF3163B-B15C-4ECC-8909-63200E12295F}" type="presParOf" srcId="{D0412D98-9816-9D4A-BBAF-5FF2C3476C26}" destId="{CE568735-D749-064D-9ADE-5E84B8294D43}" srcOrd="2" destOrd="0" presId="urn:microsoft.com/office/officeart/2005/8/layout/lProcess3"/>
    <dgm:cxn modelId="{0D8419F3-B13C-4CBE-8625-6BE7E2D8044E}" type="presParOf" srcId="{D0412D98-9816-9D4A-BBAF-5FF2C3476C26}" destId="{6442A2AA-6D71-436E-9DF6-2CA23BD07C6C}" srcOrd="3" destOrd="0" presId="urn:microsoft.com/office/officeart/2005/8/layout/lProcess3"/>
    <dgm:cxn modelId="{6DABB609-404A-4E56-960B-FB39938349CF}" type="presParOf" srcId="{D0412D98-9816-9D4A-BBAF-5FF2C3476C26}" destId="{E7942AEB-74F2-44FB-855A-0AA664333E98}" srcOrd="4" destOrd="0" presId="urn:microsoft.com/office/officeart/2005/8/layout/lProcess3"/>
    <dgm:cxn modelId="{04D1808C-295A-4606-8DB9-A1F9D976E7E3}" type="presParOf" srcId="{CDBAE053-5E25-0B45-A037-1FEB6017D8A6}" destId="{77FC8F7F-CF74-C44E-AA75-1564E887F491}" srcOrd="3" destOrd="0" presId="urn:microsoft.com/office/officeart/2005/8/layout/lProcess3"/>
    <dgm:cxn modelId="{2136268B-109A-40BC-A04D-04CE8D1F1B34}" type="presParOf" srcId="{CDBAE053-5E25-0B45-A037-1FEB6017D8A6}" destId="{33B60079-CF36-8B43-A05B-913851F404A0}" srcOrd="4" destOrd="0" presId="urn:microsoft.com/office/officeart/2005/8/layout/lProcess3"/>
    <dgm:cxn modelId="{0757309C-479B-4AB9-BD4F-A72AE299E511}" type="presParOf" srcId="{33B60079-CF36-8B43-A05B-913851F404A0}" destId="{67391403-99E9-974D-A043-B380496381D5}" srcOrd="0" destOrd="0" presId="urn:microsoft.com/office/officeart/2005/8/layout/lProcess3"/>
    <dgm:cxn modelId="{19C13FC0-501A-4A20-AB03-DCB037289FF8}" type="presParOf" srcId="{33B60079-CF36-8B43-A05B-913851F404A0}" destId="{411048EE-16E8-7442-A78D-F5EFC2008616}" srcOrd="1" destOrd="0" presId="urn:microsoft.com/office/officeart/2005/8/layout/lProcess3"/>
    <dgm:cxn modelId="{720079BA-F432-4C41-B46E-4BE7A4DB7972}" type="presParOf" srcId="{33B60079-CF36-8B43-A05B-913851F404A0}" destId="{944B8F21-D893-7E4C-BB1D-281450827FDB}" srcOrd="2" destOrd="0" presId="urn:microsoft.com/office/officeart/2005/8/layout/lProcess3"/>
    <dgm:cxn modelId="{520A9CCC-D29C-46EB-BB45-691F83473C26}" type="presParOf" srcId="{33B60079-CF36-8B43-A05B-913851F404A0}" destId="{16A6C935-AF0D-6747-8C7F-D365F7AE15D9}" srcOrd="3" destOrd="0" presId="urn:microsoft.com/office/officeart/2005/8/layout/lProcess3"/>
    <dgm:cxn modelId="{C7436AC9-36CD-4859-ADF7-F6978E9214ED}"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1ADD0781-16A7-294C-AB7E-6F61C5287D5E}">
      <dgm:prSet phldrT="[Text]"/>
      <dgm:spPr/>
      <dgm:t>
        <a:bodyPr/>
        <a:lstStyle/>
        <a:p>
          <a:r>
            <a:rPr lang="en-US" dirty="0" smtClean="0"/>
            <a:t>Collecting and benchmarking the data</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0BE0272D-07D1-48D7-B590-984B27312557}">
      <dgm:prSet phldrT="[Text]"/>
      <dgm:spPr/>
      <dgm:t>
        <a:bodyPr/>
        <a:lstStyle/>
        <a:p>
          <a:r>
            <a:rPr lang="en-US" dirty="0" smtClean="0"/>
            <a:t>Determine performance gaps and set targets</a:t>
          </a:r>
          <a:endParaRPr lang="en-US" dirty="0"/>
        </a:p>
      </dgm:t>
    </dgm:pt>
    <dgm:pt modelId="{67F542AA-0F0A-4EA6-8FF8-4E5D5D130B67}" type="parTrans" cxnId="{E5D929B4-CEF7-43C6-9308-A4E45E4CC2E7}">
      <dgm:prSet/>
      <dgm:spPr/>
      <dgm:t>
        <a:bodyPr/>
        <a:lstStyle/>
        <a:p>
          <a:endParaRPr lang="en-US"/>
        </a:p>
      </dgm:t>
    </dgm:pt>
    <dgm:pt modelId="{B2DB0DE5-22CA-4B3F-824B-8878E09097B3}" type="sibTrans" cxnId="{E5D929B4-CEF7-43C6-9308-A4E45E4CC2E7}">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0C62AF8C-59D2-4833-AA4D-1DA3793DEE69}" type="pres">
      <dgm:prSet presAssocID="{9366E272-4148-F34B-83DB-EFD94119C819}" presName="parTrans" presStyleCnt="0"/>
      <dgm:spPr/>
    </dgm:pt>
    <dgm:pt modelId="{CE568735-D749-064D-9ADE-5E84B8294D43}" type="pres">
      <dgm:prSet presAssocID="{1ADD0781-16A7-294C-AB7E-6F61C5287D5E}" presName="node" presStyleLbl="alignAccFollowNode1" presStyleIdx="2" presStyleCnt="6" custLinFactNeighborX="6070" custLinFactNeighborY="1021">
        <dgm:presLayoutVars>
          <dgm:bulletEnabled val="1"/>
        </dgm:presLayoutVars>
      </dgm:prSet>
      <dgm:spPr/>
      <dgm:t>
        <a:bodyPr/>
        <a:lstStyle/>
        <a:p>
          <a:endParaRPr lang="en-US"/>
        </a:p>
      </dgm:t>
    </dgm:pt>
    <dgm:pt modelId="{6442A2AA-6D71-436E-9DF6-2CA23BD07C6C}" type="pres">
      <dgm:prSet presAssocID="{727B64B7-53BE-3947-A57D-189254525FD8}" presName="sibTrans" presStyleCnt="0"/>
      <dgm:spPr/>
    </dgm:pt>
    <dgm:pt modelId="{E7942AEB-74F2-44FB-855A-0AA664333E98}" type="pres">
      <dgm:prSet presAssocID="{0BE0272D-07D1-48D7-B590-984B27312557}"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D652F396-5551-4734-B651-B3543A302AFA}" type="presOf" srcId="{904F0A8E-5248-1344-BFE2-293102497BF2}" destId="{F9EA30F1-083A-B940-B62D-BD21D7FB9C50}" srcOrd="0" destOrd="0" presId="urn:microsoft.com/office/officeart/2005/8/layout/lProcess3"/>
    <dgm:cxn modelId="{D27C2A15-B2EF-47A7-AE4D-BFF7EC3D0349}" type="presOf" srcId="{1ADD0781-16A7-294C-AB7E-6F61C5287D5E}" destId="{CE568735-D749-064D-9ADE-5E84B8294D43}" srcOrd="0" destOrd="0" presId="urn:microsoft.com/office/officeart/2005/8/layout/lProcess3"/>
    <dgm:cxn modelId="{92EB6BE9-B3D9-4DB6-9BED-A153E7163F1C}" type="presOf" srcId="{4305469B-71DB-7D4D-8F16-2D139768FBF6}" destId="{1F1B8F88-1FE6-C04C-9FE2-824BBE078D0D}"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84064037-B854-B646-9559-6765ED4803DC}" srcId="{C8417BBC-1BBE-2745-BF53-B4736CA1547F}" destId="{84EBBEAF-276F-CB47-9BB1-5F382184889C}" srcOrd="0" destOrd="0" parTransId="{425D26D5-C61F-1942-91A6-9E1D354469B3}" sibTransId="{C2E84058-438F-8D42-90A1-93C79F48A155}"/>
    <dgm:cxn modelId="{FB8BF743-E767-45B0-BFE3-B064A152124A}" type="presOf" srcId="{EE8A1DE2-1E76-BC48-938B-16CFC00B65E6}" destId="{944B8F21-D893-7E4C-BB1D-281450827FDB}" srcOrd="0" destOrd="0" presId="urn:microsoft.com/office/officeart/2005/8/layout/lProcess3"/>
    <dgm:cxn modelId="{37E23AB6-C27E-594B-A611-B16FBA9DF9D2}" srcId="{84EBBEAF-276F-CB47-9BB1-5F382184889C}" destId="{904F0A8E-5248-1344-BFE2-293102497BF2}" srcOrd="0" destOrd="0" parTransId="{830B1F5C-F964-1B46-8BAF-0164F7C457D1}" sibTransId="{264F4536-5C23-2540-8052-66FE541D8AF5}"/>
    <dgm:cxn modelId="{B01F82B9-9EA3-4468-9522-3A8F4FED1BD9}" type="presOf" srcId="{0BE0272D-07D1-48D7-B590-984B27312557}" destId="{E7942AEB-74F2-44FB-855A-0AA664333E98}" srcOrd="0" destOrd="0" presId="urn:microsoft.com/office/officeart/2005/8/layout/lProcess3"/>
    <dgm:cxn modelId="{DB3EDBF0-5536-42AB-A8B1-471358F6E320}" type="presOf" srcId="{E4F91C87-636E-C94C-A52E-14F2218EEAB2}" destId="{184E1E63-D282-F74F-B790-58F2D2D9292A}" srcOrd="0" destOrd="0" presId="urn:microsoft.com/office/officeart/2005/8/layout/lProcess3"/>
    <dgm:cxn modelId="{98FB99F0-F9A1-D145-8F35-8B1D4DC6F603}" srcId="{C8417BBC-1BBE-2745-BF53-B4736CA1547F}" destId="{E4F91C87-636E-C94C-A52E-14F2218EEAB2}" srcOrd="1" destOrd="0" parTransId="{4F6A8F45-D0BA-CD47-B392-15F9C2395F60}" sibTransId="{0D6A30E2-1563-EC4C-9332-5ACF42AAA28E}"/>
    <dgm:cxn modelId="{21BB4036-E0CB-F34E-805F-345BE85D8EDE}" srcId="{84EBBEAF-276F-CB47-9BB1-5F382184889C}" destId="{0ECECB49-C6FC-CA4C-975A-ED3A20706618}" srcOrd="1" destOrd="0" parTransId="{EF306128-7CEE-3F41-8EA8-22F62913E162}" sibTransId="{E165FE57-D8AF-3A41-B0D4-F96B381F629C}"/>
    <dgm:cxn modelId="{27D21E49-80E1-4994-B866-1E209B5B70B6}" type="presOf" srcId="{0ECECB49-C6FC-CA4C-975A-ED3A20706618}" destId="{F2588C93-18A3-8849-BADE-CB3A2CCE3A5C}" srcOrd="0" destOrd="0" presId="urn:microsoft.com/office/officeart/2005/8/layout/lProcess3"/>
    <dgm:cxn modelId="{3411DAB0-7B7E-4DD9-A33A-90EFE361CB8B}" type="presOf" srcId="{84EBBEAF-276F-CB47-9BB1-5F382184889C}" destId="{9B01CAB8-3F95-ED48-AF44-EB2B487062D3}" srcOrd="0" destOrd="0" presId="urn:microsoft.com/office/officeart/2005/8/layout/lProcess3"/>
    <dgm:cxn modelId="{E5D929B4-CEF7-43C6-9308-A4E45E4CC2E7}" srcId="{E4F91C87-636E-C94C-A52E-14F2218EEAB2}" destId="{0BE0272D-07D1-48D7-B590-984B27312557}" srcOrd="1" destOrd="0" parTransId="{67F542AA-0F0A-4EA6-8FF8-4E5D5D130B67}" sibTransId="{B2DB0DE5-22CA-4B3F-824B-8878E09097B3}"/>
    <dgm:cxn modelId="{810218A4-2CB0-4DB8-9F8F-92827C719782}" type="presOf" srcId="{C8417BBC-1BBE-2745-BF53-B4736CA1547F}" destId="{CDBAE053-5E25-0B45-A037-1FEB6017D8A6}"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6D868655-8FE0-044F-AA42-D4BC4C3A924C}" srcId="{F1BB39D3-5753-D348-9BA2-C6BDA2FAD566}" destId="{EE8A1DE2-1E76-BC48-938B-16CFC00B65E6}" srcOrd="0" destOrd="0" parTransId="{F49F08E5-10A3-7C43-B889-D487AC262EB3}" sibTransId="{CD1545D7-98E4-3443-B99B-737B7E0C6881}"/>
    <dgm:cxn modelId="{C41C4BE3-7597-4740-9418-E24A15DD4A53}" type="presOf" srcId="{F1BB39D3-5753-D348-9BA2-C6BDA2FAD566}" destId="{67391403-99E9-974D-A043-B380496381D5}" srcOrd="0" destOrd="0" presId="urn:microsoft.com/office/officeart/2005/8/layout/lProcess3"/>
    <dgm:cxn modelId="{45E620FD-BB54-C043-83B7-C49019CE9E26}" srcId="{E4F91C87-636E-C94C-A52E-14F2218EEAB2}" destId="{1ADD0781-16A7-294C-AB7E-6F61C5287D5E}" srcOrd="0" destOrd="0" parTransId="{9366E272-4148-F34B-83DB-EFD94119C819}" sibTransId="{727B64B7-53BE-3947-A57D-189254525FD8}"/>
    <dgm:cxn modelId="{40DAAD8F-D75D-4061-B32D-A9BEF7479870}" type="presParOf" srcId="{CDBAE053-5E25-0B45-A037-1FEB6017D8A6}" destId="{571FF22B-333A-E14A-B29F-D6313C574232}" srcOrd="0" destOrd="0" presId="urn:microsoft.com/office/officeart/2005/8/layout/lProcess3"/>
    <dgm:cxn modelId="{5C63BD21-EBF5-4A64-AFFC-D82EFB4F997A}" type="presParOf" srcId="{571FF22B-333A-E14A-B29F-D6313C574232}" destId="{9B01CAB8-3F95-ED48-AF44-EB2B487062D3}" srcOrd="0" destOrd="0" presId="urn:microsoft.com/office/officeart/2005/8/layout/lProcess3"/>
    <dgm:cxn modelId="{9A4102CE-FE63-4B54-9F90-10BE1B80D661}" type="presParOf" srcId="{571FF22B-333A-E14A-B29F-D6313C574232}" destId="{23C59A53-072F-F241-A42E-B71BEE917F92}" srcOrd="1" destOrd="0" presId="urn:microsoft.com/office/officeart/2005/8/layout/lProcess3"/>
    <dgm:cxn modelId="{B7FB0E1B-D2E6-4219-BABB-639F678DE1EA}" type="presParOf" srcId="{571FF22B-333A-E14A-B29F-D6313C574232}" destId="{F9EA30F1-083A-B940-B62D-BD21D7FB9C50}" srcOrd="2" destOrd="0" presId="urn:microsoft.com/office/officeart/2005/8/layout/lProcess3"/>
    <dgm:cxn modelId="{D7C0DE37-FE6C-4ED7-B9C7-A2820A1A52D1}" type="presParOf" srcId="{571FF22B-333A-E14A-B29F-D6313C574232}" destId="{7AF7AEFB-D592-754C-B216-5D5D4E5E82A1}" srcOrd="3" destOrd="0" presId="urn:microsoft.com/office/officeart/2005/8/layout/lProcess3"/>
    <dgm:cxn modelId="{6AC3BDCE-BA91-4148-BC2B-DD8AE13F94F2}" type="presParOf" srcId="{571FF22B-333A-E14A-B29F-D6313C574232}" destId="{F2588C93-18A3-8849-BADE-CB3A2CCE3A5C}" srcOrd="4" destOrd="0" presId="urn:microsoft.com/office/officeart/2005/8/layout/lProcess3"/>
    <dgm:cxn modelId="{66ACC313-4686-4454-BBB5-2CE9825FE210}" type="presParOf" srcId="{CDBAE053-5E25-0B45-A037-1FEB6017D8A6}" destId="{B8D959F0-33D3-8442-BB5B-4AEB905ABA71}" srcOrd="1" destOrd="0" presId="urn:microsoft.com/office/officeart/2005/8/layout/lProcess3"/>
    <dgm:cxn modelId="{283AF733-6E8E-4663-8112-20D5303D46D4}" type="presParOf" srcId="{CDBAE053-5E25-0B45-A037-1FEB6017D8A6}" destId="{D0412D98-9816-9D4A-BBAF-5FF2C3476C26}" srcOrd="2" destOrd="0" presId="urn:microsoft.com/office/officeart/2005/8/layout/lProcess3"/>
    <dgm:cxn modelId="{9AAD232C-593F-4735-8DF7-8947861DE221}" type="presParOf" srcId="{D0412D98-9816-9D4A-BBAF-5FF2C3476C26}" destId="{184E1E63-D282-F74F-B790-58F2D2D9292A}" srcOrd="0" destOrd="0" presId="urn:microsoft.com/office/officeart/2005/8/layout/lProcess3"/>
    <dgm:cxn modelId="{9AB1A6EA-F564-48AF-AB07-CF6C9F3C1A08}" type="presParOf" srcId="{D0412D98-9816-9D4A-BBAF-5FF2C3476C26}" destId="{0C62AF8C-59D2-4833-AA4D-1DA3793DEE69}" srcOrd="1" destOrd="0" presId="urn:microsoft.com/office/officeart/2005/8/layout/lProcess3"/>
    <dgm:cxn modelId="{99C955D6-920B-473A-8AA8-0A30D4B0EFAF}" type="presParOf" srcId="{D0412D98-9816-9D4A-BBAF-5FF2C3476C26}" destId="{CE568735-D749-064D-9ADE-5E84B8294D43}" srcOrd="2" destOrd="0" presId="urn:microsoft.com/office/officeart/2005/8/layout/lProcess3"/>
    <dgm:cxn modelId="{4304FA2D-F5C5-4456-8A7A-920A3A42A5A7}" type="presParOf" srcId="{D0412D98-9816-9D4A-BBAF-5FF2C3476C26}" destId="{6442A2AA-6D71-436E-9DF6-2CA23BD07C6C}" srcOrd="3" destOrd="0" presId="urn:microsoft.com/office/officeart/2005/8/layout/lProcess3"/>
    <dgm:cxn modelId="{F27F71CA-4F78-4C66-A29B-1BF2C92C790A}" type="presParOf" srcId="{D0412D98-9816-9D4A-BBAF-5FF2C3476C26}" destId="{E7942AEB-74F2-44FB-855A-0AA664333E98}" srcOrd="4" destOrd="0" presId="urn:microsoft.com/office/officeart/2005/8/layout/lProcess3"/>
    <dgm:cxn modelId="{7D26F00B-D66C-4AA5-AB15-BE242D02A93C}" type="presParOf" srcId="{CDBAE053-5E25-0B45-A037-1FEB6017D8A6}" destId="{77FC8F7F-CF74-C44E-AA75-1564E887F491}" srcOrd="3" destOrd="0" presId="urn:microsoft.com/office/officeart/2005/8/layout/lProcess3"/>
    <dgm:cxn modelId="{D956C68E-333E-4ABE-AE0C-4DE282C38ADA}" type="presParOf" srcId="{CDBAE053-5E25-0B45-A037-1FEB6017D8A6}" destId="{33B60079-CF36-8B43-A05B-913851F404A0}" srcOrd="4" destOrd="0" presId="urn:microsoft.com/office/officeart/2005/8/layout/lProcess3"/>
    <dgm:cxn modelId="{580EFE04-82EF-4B6F-80B2-B4F7F0883DA5}" type="presParOf" srcId="{33B60079-CF36-8B43-A05B-913851F404A0}" destId="{67391403-99E9-974D-A043-B380496381D5}" srcOrd="0" destOrd="0" presId="urn:microsoft.com/office/officeart/2005/8/layout/lProcess3"/>
    <dgm:cxn modelId="{7985EE0E-9E14-40DF-8CD9-9375453B596F}" type="presParOf" srcId="{33B60079-CF36-8B43-A05B-913851F404A0}" destId="{411048EE-16E8-7442-A78D-F5EFC2008616}" srcOrd="1" destOrd="0" presId="urn:microsoft.com/office/officeart/2005/8/layout/lProcess3"/>
    <dgm:cxn modelId="{02FB3D0F-05B4-4186-8940-F523DBA091F1}" type="presParOf" srcId="{33B60079-CF36-8B43-A05B-913851F404A0}" destId="{944B8F21-D893-7E4C-BB1D-281450827FDB}" srcOrd="2" destOrd="0" presId="urn:microsoft.com/office/officeart/2005/8/layout/lProcess3"/>
    <dgm:cxn modelId="{0DD1E499-4EE7-4C53-AE97-468402D58A3A}" type="presParOf" srcId="{33B60079-CF36-8B43-A05B-913851F404A0}" destId="{16A6C935-AF0D-6747-8C7F-D365F7AE15D9}" srcOrd="3" destOrd="0" presId="urn:microsoft.com/office/officeart/2005/8/layout/lProcess3"/>
    <dgm:cxn modelId="{4466B61C-1BD7-47FD-B67E-74D7499CC83B}"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1ADD0781-16A7-294C-AB7E-6F61C5287D5E}">
      <dgm:prSet phldrT="[Text]"/>
      <dgm:spPr/>
      <dgm:t>
        <a:bodyPr/>
        <a:lstStyle/>
        <a:p>
          <a:r>
            <a:rPr lang="en-US" dirty="0" smtClean="0"/>
            <a:t>Collecting and benchmarking the data</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0BE0272D-07D1-48D7-B590-984B27312557}">
      <dgm:prSet phldrT="[Text]"/>
      <dgm:spPr/>
      <dgm:t>
        <a:bodyPr/>
        <a:lstStyle/>
        <a:p>
          <a:r>
            <a:rPr lang="en-US" dirty="0" smtClean="0"/>
            <a:t>Determine performance gaps and set targets</a:t>
          </a:r>
          <a:endParaRPr lang="en-US" dirty="0"/>
        </a:p>
      </dgm:t>
    </dgm:pt>
    <dgm:pt modelId="{67F542AA-0F0A-4EA6-8FF8-4E5D5D130B67}" type="parTrans" cxnId="{E5D929B4-CEF7-43C6-9308-A4E45E4CC2E7}">
      <dgm:prSet/>
      <dgm:spPr/>
      <dgm:t>
        <a:bodyPr/>
        <a:lstStyle/>
        <a:p>
          <a:endParaRPr lang="en-US"/>
        </a:p>
      </dgm:t>
    </dgm:pt>
    <dgm:pt modelId="{B2DB0DE5-22CA-4B3F-824B-8878E09097B3}" type="sibTrans" cxnId="{E5D929B4-CEF7-43C6-9308-A4E45E4CC2E7}">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0C62AF8C-59D2-4833-AA4D-1DA3793DEE69}" type="pres">
      <dgm:prSet presAssocID="{9366E272-4148-F34B-83DB-EFD94119C819}" presName="parTrans" presStyleCnt="0"/>
      <dgm:spPr/>
    </dgm:pt>
    <dgm:pt modelId="{CE568735-D749-064D-9ADE-5E84B8294D43}" type="pres">
      <dgm:prSet presAssocID="{1ADD0781-16A7-294C-AB7E-6F61C5287D5E}" presName="node" presStyleLbl="alignAccFollowNode1" presStyleIdx="2" presStyleCnt="6" custLinFactNeighborX="6070" custLinFactNeighborY="1021">
        <dgm:presLayoutVars>
          <dgm:bulletEnabled val="1"/>
        </dgm:presLayoutVars>
      </dgm:prSet>
      <dgm:spPr/>
      <dgm:t>
        <a:bodyPr/>
        <a:lstStyle/>
        <a:p>
          <a:endParaRPr lang="en-US"/>
        </a:p>
      </dgm:t>
    </dgm:pt>
    <dgm:pt modelId="{6442A2AA-6D71-436E-9DF6-2CA23BD07C6C}" type="pres">
      <dgm:prSet presAssocID="{727B64B7-53BE-3947-A57D-189254525FD8}" presName="sibTrans" presStyleCnt="0"/>
      <dgm:spPr/>
    </dgm:pt>
    <dgm:pt modelId="{E7942AEB-74F2-44FB-855A-0AA664333E98}" type="pres">
      <dgm:prSet presAssocID="{0BE0272D-07D1-48D7-B590-984B27312557}"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863A7784-7C86-449E-B927-1CD8C0461409}" type="presOf" srcId="{4305469B-71DB-7D4D-8F16-2D139768FBF6}" destId="{1F1B8F88-1FE6-C04C-9FE2-824BBE078D0D}" srcOrd="0" destOrd="0" presId="urn:microsoft.com/office/officeart/2005/8/layout/lProcess3"/>
    <dgm:cxn modelId="{28A4F8CE-951A-4702-AE8C-846ADE86D9E0}" type="presOf" srcId="{F1BB39D3-5753-D348-9BA2-C6BDA2FAD566}" destId="{67391403-99E9-974D-A043-B380496381D5}" srcOrd="0" destOrd="0" presId="urn:microsoft.com/office/officeart/2005/8/layout/lProcess3"/>
    <dgm:cxn modelId="{AF2EBB87-6137-485E-85D0-976367CAC585}" type="presOf" srcId="{EE8A1DE2-1E76-BC48-938B-16CFC00B65E6}" destId="{944B8F21-D893-7E4C-BB1D-281450827FDB}" srcOrd="0" destOrd="0" presId="urn:microsoft.com/office/officeart/2005/8/layout/lProcess3"/>
    <dgm:cxn modelId="{D91AF167-223A-4DAE-89EC-CC69C43FFE50}" type="presOf" srcId="{84EBBEAF-276F-CB47-9BB1-5F382184889C}" destId="{9B01CAB8-3F95-ED48-AF44-EB2B487062D3}" srcOrd="0" destOrd="0" presId="urn:microsoft.com/office/officeart/2005/8/layout/lProcess3"/>
    <dgm:cxn modelId="{FA512701-27D9-47BF-89CE-924EC9B8A5E9}" type="presOf" srcId="{C8417BBC-1BBE-2745-BF53-B4736CA1547F}" destId="{CDBAE053-5E25-0B45-A037-1FEB6017D8A6}"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056FAF57-17AC-46C9-8B65-1CD54EBBA5F4}" type="presOf" srcId="{0BE0272D-07D1-48D7-B590-984B27312557}" destId="{E7942AEB-74F2-44FB-855A-0AA664333E98}" srcOrd="0" destOrd="0" presId="urn:microsoft.com/office/officeart/2005/8/layout/lProcess3"/>
    <dgm:cxn modelId="{84064037-B854-B646-9559-6765ED4803DC}" srcId="{C8417BBC-1BBE-2745-BF53-B4736CA1547F}" destId="{84EBBEAF-276F-CB47-9BB1-5F382184889C}" srcOrd="0" destOrd="0" parTransId="{425D26D5-C61F-1942-91A6-9E1D354469B3}" sibTransId="{C2E84058-438F-8D42-90A1-93C79F48A155}"/>
    <dgm:cxn modelId="{37E23AB6-C27E-594B-A611-B16FBA9DF9D2}" srcId="{84EBBEAF-276F-CB47-9BB1-5F382184889C}" destId="{904F0A8E-5248-1344-BFE2-293102497BF2}" srcOrd="0" destOrd="0" parTransId="{830B1F5C-F964-1B46-8BAF-0164F7C457D1}" sibTransId="{264F4536-5C23-2540-8052-66FE541D8AF5}"/>
    <dgm:cxn modelId="{5FAE4153-4E8F-495A-A484-C27F2B5A4163}" type="presOf" srcId="{904F0A8E-5248-1344-BFE2-293102497BF2}" destId="{F9EA30F1-083A-B940-B62D-BD21D7FB9C50}" srcOrd="0" destOrd="0" presId="urn:microsoft.com/office/officeart/2005/8/layout/lProcess3"/>
    <dgm:cxn modelId="{98FB99F0-F9A1-D145-8F35-8B1D4DC6F603}" srcId="{C8417BBC-1BBE-2745-BF53-B4736CA1547F}" destId="{E4F91C87-636E-C94C-A52E-14F2218EEAB2}" srcOrd="1" destOrd="0" parTransId="{4F6A8F45-D0BA-CD47-B392-15F9C2395F60}" sibTransId="{0D6A30E2-1563-EC4C-9332-5ACF42AAA28E}"/>
    <dgm:cxn modelId="{21BB4036-E0CB-F34E-805F-345BE85D8EDE}" srcId="{84EBBEAF-276F-CB47-9BB1-5F382184889C}" destId="{0ECECB49-C6FC-CA4C-975A-ED3A20706618}" srcOrd="1" destOrd="0" parTransId="{EF306128-7CEE-3F41-8EA8-22F62913E162}" sibTransId="{E165FE57-D8AF-3A41-B0D4-F96B381F629C}"/>
    <dgm:cxn modelId="{016CB60C-E749-464F-AE99-BDA18B849698}" type="presOf" srcId="{E4F91C87-636E-C94C-A52E-14F2218EEAB2}" destId="{184E1E63-D282-F74F-B790-58F2D2D9292A}" srcOrd="0" destOrd="0" presId="urn:microsoft.com/office/officeart/2005/8/layout/lProcess3"/>
    <dgm:cxn modelId="{E5D929B4-CEF7-43C6-9308-A4E45E4CC2E7}" srcId="{E4F91C87-636E-C94C-A52E-14F2218EEAB2}" destId="{0BE0272D-07D1-48D7-B590-984B27312557}" srcOrd="1" destOrd="0" parTransId="{67F542AA-0F0A-4EA6-8FF8-4E5D5D130B67}" sibTransId="{B2DB0DE5-22CA-4B3F-824B-8878E09097B3}"/>
    <dgm:cxn modelId="{EB01F1CB-C4F0-4469-A196-D02DC12AED2E}" type="presOf" srcId="{0ECECB49-C6FC-CA4C-975A-ED3A20706618}" destId="{F2588C93-18A3-8849-BADE-CB3A2CCE3A5C}"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0" destOrd="0" parTransId="{9366E272-4148-F34B-83DB-EFD94119C819}" sibTransId="{727B64B7-53BE-3947-A57D-189254525FD8}"/>
    <dgm:cxn modelId="{FAF44DE7-F875-402F-ADEE-8D1CD48D0C0A}" type="presOf" srcId="{1ADD0781-16A7-294C-AB7E-6F61C5287D5E}" destId="{CE568735-D749-064D-9ADE-5E84B8294D43}" srcOrd="0" destOrd="0" presId="urn:microsoft.com/office/officeart/2005/8/layout/lProcess3"/>
    <dgm:cxn modelId="{6274F43B-1643-40C3-9D59-C7B883A9578C}" type="presParOf" srcId="{CDBAE053-5E25-0B45-A037-1FEB6017D8A6}" destId="{571FF22B-333A-E14A-B29F-D6313C574232}" srcOrd="0" destOrd="0" presId="urn:microsoft.com/office/officeart/2005/8/layout/lProcess3"/>
    <dgm:cxn modelId="{106B9B6C-CD37-437B-892D-E788B6583CEA}" type="presParOf" srcId="{571FF22B-333A-E14A-B29F-D6313C574232}" destId="{9B01CAB8-3F95-ED48-AF44-EB2B487062D3}" srcOrd="0" destOrd="0" presId="urn:microsoft.com/office/officeart/2005/8/layout/lProcess3"/>
    <dgm:cxn modelId="{9D63AE18-7A2F-47DE-9805-46753BCB164A}" type="presParOf" srcId="{571FF22B-333A-E14A-B29F-D6313C574232}" destId="{23C59A53-072F-F241-A42E-B71BEE917F92}" srcOrd="1" destOrd="0" presId="urn:microsoft.com/office/officeart/2005/8/layout/lProcess3"/>
    <dgm:cxn modelId="{AF4565EF-9093-483B-8586-DF52C8E78883}" type="presParOf" srcId="{571FF22B-333A-E14A-B29F-D6313C574232}" destId="{F9EA30F1-083A-B940-B62D-BD21D7FB9C50}" srcOrd="2" destOrd="0" presId="urn:microsoft.com/office/officeart/2005/8/layout/lProcess3"/>
    <dgm:cxn modelId="{9EF631A7-6F42-44F8-8DEB-B9D6835B7485}" type="presParOf" srcId="{571FF22B-333A-E14A-B29F-D6313C574232}" destId="{7AF7AEFB-D592-754C-B216-5D5D4E5E82A1}" srcOrd="3" destOrd="0" presId="urn:microsoft.com/office/officeart/2005/8/layout/lProcess3"/>
    <dgm:cxn modelId="{42074669-F92D-453E-8416-C3890A12D6E4}" type="presParOf" srcId="{571FF22B-333A-E14A-B29F-D6313C574232}" destId="{F2588C93-18A3-8849-BADE-CB3A2CCE3A5C}" srcOrd="4" destOrd="0" presId="urn:microsoft.com/office/officeart/2005/8/layout/lProcess3"/>
    <dgm:cxn modelId="{46847A9F-17CA-4E7F-B095-1BD20357033B}" type="presParOf" srcId="{CDBAE053-5E25-0B45-A037-1FEB6017D8A6}" destId="{B8D959F0-33D3-8442-BB5B-4AEB905ABA71}" srcOrd="1" destOrd="0" presId="urn:microsoft.com/office/officeart/2005/8/layout/lProcess3"/>
    <dgm:cxn modelId="{C478D3DC-6E87-44EA-94F9-B993C670307B}" type="presParOf" srcId="{CDBAE053-5E25-0B45-A037-1FEB6017D8A6}" destId="{D0412D98-9816-9D4A-BBAF-5FF2C3476C26}" srcOrd="2" destOrd="0" presId="urn:microsoft.com/office/officeart/2005/8/layout/lProcess3"/>
    <dgm:cxn modelId="{F0ED26CB-5790-41C1-8353-2C22CBD58B85}" type="presParOf" srcId="{D0412D98-9816-9D4A-BBAF-5FF2C3476C26}" destId="{184E1E63-D282-F74F-B790-58F2D2D9292A}" srcOrd="0" destOrd="0" presId="urn:microsoft.com/office/officeart/2005/8/layout/lProcess3"/>
    <dgm:cxn modelId="{635B6A0D-195B-46E7-B4DA-8FB9D647E65C}" type="presParOf" srcId="{D0412D98-9816-9D4A-BBAF-5FF2C3476C26}" destId="{0C62AF8C-59D2-4833-AA4D-1DA3793DEE69}" srcOrd="1" destOrd="0" presId="urn:microsoft.com/office/officeart/2005/8/layout/lProcess3"/>
    <dgm:cxn modelId="{BA2682F2-EBDC-4A03-ABAA-B7C0ED9A1CAA}" type="presParOf" srcId="{D0412D98-9816-9D4A-BBAF-5FF2C3476C26}" destId="{CE568735-D749-064D-9ADE-5E84B8294D43}" srcOrd="2" destOrd="0" presId="urn:microsoft.com/office/officeart/2005/8/layout/lProcess3"/>
    <dgm:cxn modelId="{1A92EF58-FDDE-4050-933E-C5C38E5A3841}" type="presParOf" srcId="{D0412D98-9816-9D4A-BBAF-5FF2C3476C26}" destId="{6442A2AA-6D71-436E-9DF6-2CA23BD07C6C}" srcOrd="3" destOrd="0" presId="urn:microsoft.com/office/officeart/2005/8/layout/lProcess3"/>
    <dgm:cxn modelId="{B98B5E0A-8C67-4CCB-92F5-CFA79BE41FA7}" type="presParOf" srcId="{D0412D98-9816-9D4A-BBAF-5FF2C3476C26}" destId="{E7942AEB-74F2-44FB-855A-0AA664333E98}" srcOrd="4" destOrd="0" presId="urn:microsoft.com/office/officeart/2005/8/layout/lProcess3"/>
    <dgm:cxn modelId="{FA6C843B-CB9E-4BA9-A9E9-4148802D36CF}" type="presParOf" srcId="{CDBAE053-5E25-0B45-A037-1FEB6017D8A6}" destId="{77FC8F7F-CF74-C44E-AA75-1564E887F491}" srcOrd="3" destOrd="0" presId="urn:microsoft.com/office/officeart/2005/8/layout/lProcess3"/>
    <dgm:cxn modelId="{E34916BD-385D-4590-9F11-596E3C21844D}" type="presParOf" srcId="{CDBAE053-5E25-0B45-A037-1FEB6017D8A6}" destId="{33B60079-CF36-8B43-A05B-913851F404A0}" srcOrd="4" destOrd="0" presId="urn:microsoft.com/office/officeart/2005/8/layout/lProcess3"/>
    <dgm:cxn modelId="{0E9268EA-5439-40A2-AE7B-27CFD1D3DDEC}" type="presParOf" srcId="{33B60079-CF36-8B43-A05B-913851F404A0}" destId="{67391403-99E9-974D-A043-B380496381D5}" srcOrd="0" destOrd="0" presId="urn:microsoft.com/office/officeart/2005/8/layout/lProcess3"/>
    <dgm:cxn modelId="{F654102E-3859-494A-83DD-20386A5E1C6B}" type="presParOf" srcId="{33B60079-CF36-8B43-A05B-913851F404A0}" destId="{411048EE-16E8-7442-A78D-F5EFC2008616}" srcOrd="1" destOrd="0" presId="urn:microsoft.com/office/officeart/2005/8/layout/lProcess3"/>
    <dgm:cxn modelId="{6457150F-4145-49C9-BA3A-E3C48228980C}" type="presParOf" srcId="{33B60079-CF36-8B43-A05B-913851F404A0}" destId="{944B8F21-D893-7E4C-BB1D-281450827FDB}" srcOrd="2" destOrd="0" presId="urn:microsoft.com/office/officeart/2005/8/layout/lProcess3"/>
    <dgm:cxn modelId="{F849516B-2BAF-4551-B3F6-CF6F2BB97126}" type="presParOf" srcId="{33B60079-CF36-8B43-A05B-913851F404A0}" destId="{16A6C935-AF0D-6747-8C7F-D365F7AE15D9}" srcOrd="3" destOrd="0" presId="urn:microsoft.com/office/officeart/2005/8/layout/lProcess3"/>
    <dgm:cxn modelId="{D80C375D-27DE-4827-8724-33714A9AA449}"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1CAB8-3F95-ED48-AF44-EB2B487062D3}">
      <dsp:nvSpPr>
        <dsp:cNvPr id="0" name=""/>
        <dsp:cNvSpPr/>
      </dsp:nvSpPr>
      <dsp:spPr>
        <a:xfrm>
          <a:off x="94586" y="1765"/>
          <a:ext cx="3172447" cy="1268979"/>
        </a:xfrm>
        <a:prstGeom prst="chevron">
          <a:avLst/>
        </a:prstGeom>
        <a:gradFill rotWithShape="0">
          <a:gsLst>
            <a:gs pos="0">
              <a:schemeClr val="accent1">
                <a:shade val="80000"/>
                <a:hueOff val="0"/>
                <a:satOff val="0"/>
                <a:lumOff val="0"/>
                <a:alphaOff val="0"/>
                <a:tint val="96000"/>
                <a:lumMod val="100000"/>
              </a:schemeClr>
            </a:gs>
            <a:gs pos="78000">
              <a:schemeClr val="accent1">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en-US" sz="3800" kern="1200" dirty="0" smtClean="0"/>
            <a:t>Planning</a:t>
          </a:r>
          <a:endParaRPr lang="en-US" sz="3800" kern="1200" dirty="0"/>
        </a:p>
      </dsp:txBody>
      <dsp:txXfrm>
        <a:off x="729076" y="1765"/>
        <a:ext cx="1903468" cy="1268979"/>
      </dsp:txXfrm>
    </dsp:sp>
    <dsp:sp modelId="{F9EA30F1-083A-B940-B62D-BD21D7FB9C50}">
      <dsp:nvSpPr>
        <dsp:cNvPr id="0" name=""/>
        <dsp:cNvSpPr/>
      </dsp:nvSpPr>
      <dsp:spPr>
        <a:xfrm>
          <a:off x="2854615" y="109628"/>
          <a:ext cx="2633131" cy="1053252"/>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Identify what is to be benchmarked</a:t>
          </a:r>
          <a:endParaRPr lang="en-US" sz="1700" kern="1200" dirty="0"/>
        </a:p>
      </dsp:txBody>
      <dsp:txXfrm>
        <a:off x="3381241" y="109628"/>
        <a:ext cx="1579879" cy="1053252"/>
      </dsp:txXfrm>
    </dsp:sp>
    <dsp:sp modelId="{F2588C93-18A3-8849-BADE-CB3A2CCE3A5C}">
      <dsp:nvSpPr>
        <dsp:cNvPr id="0" name=""/>
        <dsp:cNvSpPr/>
      </dsp:nvSpPr>
      <dsp:spPr>
        <a:xfrm>
          <a:off x="5119109" y="109628"/>
          <a:ext cx="2633131" cy="1053252"/>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Identify peer institutions</a:t>
          </a:r>
          <a:endParaRPr lang="en-US" sz="1700" kern="1200" dirty="0"/>
        </a:p>
      </dsp:txBody>
      <dsp:txXfrm>
        <a:off x="5645735" y="109628"/>
        <a:ext cx="1579879" cy="1053252"/>
      </dsp:txXfrm>
    </dsp:sp>
    <dsp:sp modelId="{184E1E63-D282-F74F-B790-58F2D2D9292A}">
      <dsp:nvSpPr>
        <dsp:cNvPr id="0" name=""/>
        <dsp:cNvSpPr/>
      </dsp:nvSpPr>
      <dsp:spPr>
        <a:xfrm>
          <a:off x="94586" y="1448401"/>
          <a:ext cx="3172447" cy="1268979"/>
        </a:xfrm>
        <a:prstGeom prst="chevron">
          <a:avLst/>
        </a:prstGeom>
        <a:gradFill rotWithShape="0">
          <a:gsLst>
            <a:gs pos="0">
              <a:schemeClr val="accent1">
                <a:shade val="80000"/>
                <a:hueOff val="225945"/>
                <a:satOff val="-12113"/>
                <a:lumOff val="15465"/>
                <a:alphaOff val="0"/>
                <a:tint val="96000"/>
                <a:lumMod val="100000"/>
              </a:schemeClr>
            </a:gs>
            <a:gs pos="78000">
              <a:schemeClr val="accent1">
                <a:shade val="80000"/>
                <a:hueOff val="225945"/>
                <a:satOff val="-12113"/>
                <a:lumOff val="1546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en-US" sz="3800" kern="1200" dirty="0" smtClean="0"/>
            <a:t>Analysis</a:t>
          </a:r>
          <a:endParaRPr lang="en-US" sz="3800" kern="1200" dirty="0"/>
        </a:p>
      </dsp:txBody>
      <dsp:txXfrm>
        <a:off x="729076" y="1448401"/>
        <a:ext cx="1903468" cy="1268979"/>
      </dsp:txXfrm>
    </dsp:sp>
    <dsp:sp modelId="{9049D021-9B48-F94B-9EB9-0CBB2D839A4A}">
      <dsp:nvSpPr>
        <dsp:cNvPr id="0" name=""/>
        <dsp:cNvSpPr/>
      </dsp:nvSpPr>
      <dsp:spPr>
        <a:xfrm>
          <a:off x="2854615" y="1556264"/>
          <a:ext cx="2633131" cy="1053252"/>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Collecting and benchmarking the data </a:t>
          </a:r>
          <a:endParaRPr lang="en-US" sz="1700" kern="1200" dirty="0"/>
        </a:p>
      </dsp:txBody>
      <dsp:txXfrm>
        <a:off x="3381241" y="1556264"/>
        <a:ext cx="1579879" cy="1053252"/>
      </dsp:txXfrm>
    </dsp:sp>
    <dsp:sp modelId="{CE568735-D749-064D-9ADE-5E84B8294D43}">
      <dsp:nvSpPr>
        <dsp:cNvPr id="0" name=""/>
        <dsp:cNvSpPr/>
      </dsp:nvSpPr>
      <dsp:spPr>
        <a:xfrm>
          <a:off x="5119109" y="1556264"/>
          <a:ext cx="2633131" cy="1053252"/>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Determine performance gaps and set targets</a:t>
          </a:r>
          <a:endParaRPr lang="en-US" sz="1700" kern="1200" dirty="0"/>
        </a:p>
      </dsp:txBody>
      <dsp:txXfrm>
        <a:off x="5645735" y="1556264"/>
        <a:ext cx="1579879" cy="1053252"/>
      </dsp:txXfrm>
    </dsp:sp>
    <dsp:sp modelId="{67391403-99E9-974D-A043-B380496381D5}">
      <dsp:nvSpPr>
        <dsp:cNvPr id="0" name=""/>
        <dsp:cNvSpPr/>
      </dsp:nvSpPr>
      <dsp:spPr>
        <a:xfrm>
          <a:off x="94586" y="2895037"/>
          <a:ext cx="3172447" cy="1268979"/>
        </a:xfrm>
        <a:prstGeom prst="chevron">
          <a:avLst/>
        </a:prstGeom>
        <a:gradFill rotWithShape="0">
          <a:gsLst>
            <a:gs pos="0">
              <a:schemeClr val="accent1">
                <a:shade val="80000"/>
                <a:hueOff val="451889"/>
                <a:satOff val="-24226"/>
                <a:lumOff val="30929"/>
                <a:alphaOff val="0"/>
                <a:tint val="96000"/>
                <a:lumMod val="100000"/>
              </a:schemeClr>
            </a:gs>
            <a:gs pos="78000">
              <a:schemeClr val="accent1">
                <a:shade val="80000"/>
                <a:hueOff val="451889"/>
                <a:satOff val="-24226"/>
                <a:lumOff val="3092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en-US" sz="3800" kern="1200" dirty="0" smtClean="0"/>
            <a:t>Action</a:t>
          </a:r>
          <a:endParaRPr lang="en-US" sz="3800" kern="1200" dirty="0"/>
        </a:p>
      </dsp:txBody>
      <dsp:txXfrm>
        <a:off x="729076" y="2895037"/>
        <a:ext cx="1903468" cy="1268979"/>
      </dsp:txXfrm>
    </dsp:sp>
    <dsp:sp modelId="{944B8F21-D893-7E4C-BB1D-281450827FDB}">
      <dsp:nvSpPr>
        <dsp:cNvPr id="0" name=""/>
        <dsp:cNvSpPr/>
      </dsp:nvSpPr>
      <dsp:spPr>
        <a:xfrm>
          <a:off x="2854615" y="3002900"/>
          <a:ext cx="2633131" cy="1053252"/>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Develop action plans</a:t>
          </a:r>
          <a:endParaRPr lang="en-US" sz="1700" kern="1200" dirty="0"/>
        </a:p>
      </dsp:txBody>
      <dsp:txXfrm>
        <a:off x="3381241" y="3002900"/>
        <a:ext cx="1579879" cy="1053252"/>
      </dsp:txXfrm>
    </dsp:sp>
    <dsp:sp modelId="{1F1B8F88-1FE6-C04C-9FE2-824BBE078D0D}">
      <dsp:nvSpPr>
        <dsp:cNvPr id="0" name=""/>
        <dsp:cNvSpPr/>
      </dsp:nvSpPr>
      <dsp:spPr>
        <a:xfrm>
          <a:off x="5119109" y="3002900"/>
          <a:ext cx="2633131" cy="1053252"/>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Implement specific actions and monitor progress</a:t>
          </a:r>
          <a:endParaRPr lang="en-US" sz="1700" kern="1200" dirty="0"/>
        </a:p>
      </dsp:txBody>
      <dsp:txXfrm>
        <a:off x="5645735" y="3002900"/>
        <a:ext cx="1579879" cy="105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1CAB8-3F95-ED48-AF44-EB2B487062D3}">
      <dsp:nvSpPr>
        <dsp:cNvPr id="0" name=""/>
        <dsp:cNvSpPr/>
      </dsp:nvSpPr>
      <dsp:spPr>
        <a:xfrm>
          <a:off x="15481" y="241"/>
          <a:ext cx="3137414" cy="1254965"/>
        </a:xfrm>
        <a:prstGeom prst="chevron">
          <a:avLst/>
        </a:prstGeom>
        <a:gradFill rotWithShape="0">
          <a:gsLst>
            <a:gs pos="0">
              <a:schemeClr val="accent1">
                <a:shade val="80000"/>
                <a:hueOff val="0"/>
                <a:satOff val="0"/>
                <a:lumOff val="0"/>
                <a:alphaOff val="0"/>
                <a:tint val="96000"/>
                <a:lumMod val="100000"/>
              </a:schemeClr>
            </a:gs>
            <a:gs pos="78000">
              <a:schemeClr val="accent1">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Planning</a:t>
          </a:r>
          <a:endParaRPr lang="en-US" sz="3700" kern="1200" dirty="0"/>
        </a:p>
      </dsp:txBody>
      <dsp:txXfrm>
        <a:off x="642964" y="241"/>
        <a:ext cx="1882449" cy="1254965"/>
      </dsp:txXfrm>
    </dsp:sp>
    <dsp:sp modelId="{F9EA30F1-083A-B940-B62D-BD21D7FB9C50}">
      <dsp:nvSpPr>
        <dsp:cNvPr id="0" name=""/>
        <dsp:cNvSpPr/>
      </dsp:nvSpPr>
      <dsp:spPr>
        <a:xfrm>
          <a:off x="2745031" y="106913"/>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Identify what is to be benchmarked</a:t>
          </a:r>
          <a:endParaRPr lang="en-US" sz="1700" kern="1200" dirty="0"/>
        </a:p>
      </dsp:txBody>
      <dsp:txXfrm>
        <a:off x="3265842" y="106913"/>
        <a:ext cx="1562432" cy="1041621"/>
      </dsp:txXfrm>
    </dsp:sp>
    <dsp:sp modelId="{F2588C93-18A3-8849-BADE-CB3A2CCE3A5C}">
      <dsp:nvSpPr>
        <dsp:cNvPr id="0" name=""/>
        <dsp:cNvSpPr/>
      </dsp:nvSpPr>
      <dsp:spPr>
        <a:xfrm>
          <a:off x="4984518" y="106913"/>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Identify peer institutions</a:t>
          </a:r>
          <a:endParaRPr lang="en-US" sz="1700" kern="1200" dirty="0"/>
        </a:p>
      </dsp:txBody>
      <dsp:txXfrm>
        <a:off x="5505329" y="106913"/>
        <a:ext cx="1562432" cy="1041621"/>
      </dsp:txXfrm>
    </dsp:sp>
    <dsp:sp modelId="{184E1E63-D282-F74F-B790-58F2D2D9292A}">
      <dsp:nvSpPr>
        <dsp:cNvPr id="0" name=""/>
        <dsp:cNvSpPr/>
      </dsp:nvSpPr>
      <dsp:spPr>
        <a:xfrm>
          <a:off x="15481" y="1430902"/>
          <a:ext cx="3137414" cy="1254965"/>
        </a:xfrm>
        <a:prstGeom prst="chevron">
          <a:avLst/>
        </a:prstGeom>
        <a:gradFill rotWithShape="0">
          <a:gsLst>
            <a:gs pos="0">
              <a:schemeClr val="accent1">
                <a:shade val="80000"/>
                <a:hueOff val="225945"/>
                <a:satOff val="-12113"/>
                <a:lumOff val="15465"/>
                <a:alphaOff val="0"/>
                <a:tint val="96000"/>
                <a:lumMod val="100000"/>
              </a:schemeClr>
            </a:gs>
            <a:gs pos="78000">
              <a:schemeClr val="accent1">
                <a:shade val="80000"/>
                <a:hueOff val="225945"/>
                <a:satOff val="-12113"/>
                <a:lumOff val="1546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Analysis</a:t>
          </a:r>
          <a:endParaRPr lang="en-US" sz="3700" kern="1200" dirty="0"/>
        </a:p>
      </dsp:txBody>
      <dsp:txXfrm>
        <a:off x="642964" y="1430902"/>
        <a:ext cx="1882449" cy="1254965"/>
      </dsp:txXfrm>
    </dsp:sp>
    <dsp:sp modelId="{CE568735-D749-064D-9ADE-5E84B8294D43}">
      <dsp:nvSpPr>
        <dsp:cNvPr id="0" name=""/>
        <dsp:cNvSpPr/>
      </dsp:nvSpPr>
      <dsp:spPr>
        <a:xfrm>
          <a:off x="2767160" y="1548209"/>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Collecting and benchmarking the data</a:t>
          </a:r>
          <a:endParaRPr lang="en-US" sz="1700" kern="1200" dirty="0"/>
        </a:p>
      </dsp:txBody>
      <dsp:txXfrm>
        <a:off x="3287971" y="1548209"/>
        <a:ext cx="1562432" cy="1041621"/>
      </dsp:txXfrm>
    </dsp:sp>
    <dsp:sp modelId="{E7942AEB-74F2-44FB-855A-0AA664333E98}">
      <dsp:nvSpPr>
        <dsp:cNvPr id="0" name=""/>
        <dsp:cNvSpPr/>
      </dsp:nvSpPr>
      <dsp:spPr>
        <a:xfrm>
          <a:off x="4984518" y="1537574"/>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Determine performance gaps and set targets</a:t>
          </a:r>
          <a:endParaRPr lang="en-US" sz="1700" kern="1200" dirty="0"/>
        </a:p>
      </dsp:txBody>
      <dsp:txXfrm>
        <a:off x="5505329" y="1537574"/>
        <a:ext cx="1562432" cy="1041621"/>
      </dsp:txXfrm>
    </dsp:sp>
    <dsp:sp modelId="{67391403-99E9-974D-A043-B380496381D5}">
      <dsp:nvSpPr>
        <dsp:cNvPr id="0" name=""/>
        <dsp:cNvSpPr/>
      </dsp:nvSpPr>
      <dsp:spPr>
        <a:xfrm>
          <a:off x="15481" y="2861563"/>
          <a:ext cx="3137414" cy="1254965"/>
        </a:xfrm>
        <a:prstGeom prst="chevron">
          <a:avLst/>
        </a:prstGeom>
        <a:gradFill rotWithShape="0">
          <a:gsLst>
            <a:gs pos="0">
              <a:schemeClr val="accent1">
                <a:shade val="80000"/>
                <a:hueOff val="451889"/>
                <a:satOff val="-24226"/>
                <a:lumOff val="30929"/>
                <a:alphaOff val="0"/>
                <a:tint val="96000"/>
                <a:lumMod val="100000"/>
              </a:schemeClr>
            </a:gs>
            <a:gs pos="78000">
              <a:schemeClr val="accent1">
                <a:shade val="80000"/>
                <a:hueOff val="451889"/>
                <a:satOff val="-24226"/>
                <a:lumOff val="3092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Action</a:t>
          </a:r>
          <a:endParaRPr lang="en-US" sz="3700" kern="1200" dirty="0"/>
        </a:p>
      </dsp:txBody>
      <dsp:txXfrm>
        <a:off x="642964" y="2861563"/>
        <a:ext cx="1882449" cy="1254965"/>
      </dsp:txXfrm>
    </dsp:sp>
    <dsp:sp modelId="{944B8F21-D893-7E4C-BB1D-281450827FDB}">
      <dsp:nvSpPr>
        <dsp:cNvPr id="0" name=""/>
        <dsp:cNvSpPr/>
      </dsp:nvSpPr>
      <dsp:spPr>
        <a:xfrm>
          <a:off x="2745031" y="2968235"/>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Develop action plans</a:t>
          </a:r>
          <a:endParaRPr lang="en-US" sz="1700" kern="1200" dirty="0"/>
        </a:p>
      </dsp:txBody>
      <dsp:txXfrm>
        <a:off x="3265842" y="2968235"/>
        <a:ext cx="1562432" cy="1041621"/>
      </dsp:txXfrm>
    </dsp:sp>
    <dsp:sp modelId="{1F1B8F88-1FE6-C04C-9FE2-824BBE078D0D}">
      <dsp:nvSpPr>
        <dsp:cNvPr id="0" name=""/>
        <dsp:cNvSpPr/>
      </dsp:nvSpPr>
      <dsp:spPr>
        <a:xfrm>
          <a:off x="4984518" y="2968235"/>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Implement specific actions and monitor progress</a:t>
          </a:r>
          <a:endParaRPr lang="en-US" sz="1700" kern="1200" dirty="0"/>
        </a:p>
      </dsp:txBody>
      <dsp:txXfrm>
        <a:off x="5505329" y="2968235"/>
        <a:ext cx="1562432" cy="1041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1CAB8-3F95-ED48-AF44-EB2B487062D3}">
      <dsp:nvSpPr>
        <dsp:cNvPr id="0" name=""/>
        <dsp:cNvSpPr/>
      </dsp:nvSpPr>
      <dsp:spPr>
        <a:xfrm>
          <a:off x="15481" y="241"/>
          <a:ext cx="3137414" cy="1254965"/>
        </a:xfrm>
        <a:prstGeom prst="chevron">
          <a:avLst/>
        </a:prstGeom>
        <a:gradFill rotWithShape="0">
          <a:gsLst>
            <a:gs pos="0">
              <a:schemeClr val="accent1">
                <a:shade val="80000"/>
                <a:hueOff val="0"/>
                <a:satOff val="0"/>
                <a:lumOff val="0"/>
                <a:alphaOff val="0"/>
                <a:tint val="96000"/>
                <a:lumMod val="100000"/>
              </a:schemeClr>
            </a:gs>
            <a:gs pos="78000">
              <a:schemeClr val="accent1">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Planning</a:t>
          </a:r>
          <a:endParaRPr lang="en-US" sz="3700" kern="1200" dirty="0"/>
        </a:p>
      </dsp:txBody>
      <dsp:txXfrm>
        <a:off x="642964" y="241"/>
        <a:ext cx="1882449" cy="1254965"/>
      </dsp:txXfrm>
    </dsp:sp>
    <dsp:sp modelId="{F9EA30F1-083A-B940-B62D-BD21D7FB9C50}">
      <dsp:nvSpPr>
        <dsp:cNvPr id="0" name=""/>
        <dsp:cNvSpPr/>
      </dsp:nvSpPr>
      <dsp:spPr>
        <a:xfrm>
          <a:off x="2745031" y="106913"/>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Identify what is to be benchmarked</a:t>
          </a:r>
          <a:endParaRPr lang="en-US" sz="1700" kern="1200" dirty="0"/>
        </a:p>
      </dsp:txBody>
      <dsp:txXfrm>
        <a:off x="3265842" y="106913"/>
        <a:ext cx="1562432" cy="1041621"/>
      </dsp:txXfrm>
    </dsp:sp>
    <dsp:sp modelId="{F2588C93-18A3-8849-BADE-CB3A2CCE3A5C}">
      <dsp:nvSpPr>
        <dsp:cNvPr id="0" name=""/>
        <dsp:cNvSpPr/>
      </dsp:nvSpPr>
      <dsp:spPr>
        <a:xfrm>
          <a:off x="4984518" y="106913"/>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Identify peer institutions</a:t>
          </a:r>
          <a:endParaRPr lang="en-US" sz="1700" kern="1200" dirty="0"/>
        </a:p>
      </dsp:txBody>
      <dsp:txXfrm>
        <a:off x="5505329" y="106913"/>
        <a:ext cx="1562432" cy="1041621"/>
      </dsp:txXfrm>
    </dsp:sp>
    <dsp:sp modelId="{184E1E63-D282-F74F-B790-58F2D2D9292A}">
      <dsp:nvSpPr>
        <dsp:cNvPr id="0" name=""/>
        <dsp:cNvSpPr/>
      </dsp:nvSpPr>
      <dsp:spPr>
        <a:xfrm>
          <a:off x="15481" y="1430902"/>
          <a:ext cx="3137414" cy="1254965"/>
        </a:xfrm>
        <a:prstGeom prst="chevron">
          <a:avLst/>
        </a:prstGeom>
        <a:gradFill rotWithShape="0">
          <a:gsLst>
            <a:gs pos="0">
              <a:schemeClr val="accent1">
                <a:shade val="80000"/>
                <a:hueOff val="225945"/>
                <a:satOff val="-12113"/>
                <a:lumOff val="15465"/>
                <a:alphaOff val="0"/>
                <a:tint val="96000"/>
                <a:lumMod val="100000"/>
              </a:schemeClr>
            </a:gs>
            <a:gs pos="78000">
              <a:schemeClr val="accent1">
                <a:shade val="80000"/>
                <a:hueOff val="225945"/>
                <a:satOff val="-12113"/>
                <a:lumOff val="1546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Analysis</a:t>
          </a:r>
          <a:endParaRPr lang="en-US" sz="3700" kern="1200" dirty="0"/>
        </a:p>
      </dsp:txBody>
      <dsp:txXfrm>
        <a:off x="642964" y="1430902"/>
        <a:ext cx="1882449" cy="1254965"/>
      </dsp:txXfrm>
    </dsp:sp>
    <dsp:sp modelId="{CE568735-D749-064D-9ADE-5E84B8294D43}">
      <dsp:nvSpPr>
        <dsp:cNvPr id="0" name=""/>
        <dsp:cNvSpPr/>
      </dsp:nvSpPr>
      <dsp:spPr>
        <a:xfrm>
          <a:off x="2767160" y="1548209"/>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Collecting and benchmarking the data</a:t>
          </a:r>
          <a:endParaRPr lang="en-US" sz="1700" kern="1200" dirty="0"/>
        </a:p>
      </dsp:txBody>
      <dsp:txXfrm>
        <a:off x="3287971" y="1548209"/>
        <a:ext cx="1562432" cy="1041621"/>
      </dsp:txXfrm>
    </dsp:sp>
    <dsp:sp modelId="{E7942AEB-74F2-44FB-855A-0AA664333E98}">
      <dsp:nvSpPr>
        <dsp:cNvPr id="0" name=""/>
        <dsp:cNvSpPr/>
      </dsp:nvSpPr>
      <dsp:spPr>
        <a:xfrm>
          <a:off x="4984518" y="1537574"/>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Determine performance gaps and set targets</a:t>
          </a:r>
          <a:endParaRPr lang="en-US" sz="1700" kern="1200" dirty="0"/>
        </a:p>
      </dsp:txBody>
      <dsp:txXfrm>
        <a:off x="5505329" y="1537574"/>
        <a:ext cx="1562432" cy="1041621"/>
      </dsp:txXfrm>
    </dsp:sp>
    <dsp:sp modelId="{67391403-99E9-974D-A043-B380496381D5}">
      <dsp:nvSpPr>
        <dsp:cNvPr id="0" name=""/>
        <dsp:cNvSpPr/>
      </dsp:nvSpPr>
      <dsp:spPr>
        <a:xfrm>
          <a:off x="15481" y="2861563"/>
          <a:ext cx="3137414" cy="1254965"/>
        </a:xfrm>
        <a:prstGeom prst="chevron">
          <a:avLst/>
        </a:prstGeom>
        <a:gradFill rotWithShape="0">
          <a:gsLst>
            <a:gs pos="0">
              <a:schemeClr val="accent1">
                <a:shade val="80000"/>
                <a:hueOff val="451889"/>
                <a:satOff val="-24226"/>
                <a:lumOff val="30929"/>
                <a:alphaOff val="0"/>
                <a:tint val="96000"/>
                <a:lumMod val="100000"/>
              </a:schemeClr>
            </a:gs>
            <a:gs pos="78000">
              <a:schemeClr val="accent1">
                <a:shade val="80000"/>
                <a:hueOff val="451889"/>
                <a:satOff val="-24226"/>
                <a:lumOff val="3092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Action</a:t>
          </a:r>
          <a:endParaRPr lang="en-US" sz="3700" kern="1200" dirty="0"/>
        </a:p>
      </dsp:txBody>
      <dsp:txXfrm>
        <a:off x="642964" y="2861563"/>
        <a:ext cx="1882449" cy="1254965"/>
      </dsp:txXfrm>
    </dsp:sp>
    <dsp:sp modelId="{944B8F21-D893-7E4C-BB1D-281450827FDB}">
      <dsp:nvSpPr>
        <dsp:cNvPr id="0" name=""/>
        <dsp:cNvSpPr/>
      </dsp:nvSpPr>
      <dsp:spPr>
        <a:xfrm>
          <a:off x="2745031" y="2968235"/>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Develop action plans</a:t>
          </a:r>
          <a:endParaRPr lang="en-US" sz="1700" kern="1200" dirty="0"/>
        </a:p>
      </dsp:txBody>
      <dsp:txXfrm>
        <a:off x="3265842" y="2968235"/>
        <a:ext cx="1562432" cy="1041621"/>
      </dsp:txXfrm>
    </dsp:sp>
    <dsp:sp modelId="{1F1B8F88-1FE6-C04C-9FE2-824BBE078D0D}">
      <dsp:nvSpPr>
        <dsp:cNvPr id="0" name=""/>
        <dsp:cNvSpPr/>
      </dsp:nvSpPr>
      <dsp:spPr>
        <a:xfrm>
          <a:off x="4984518" y="2968235"/>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Implement specific actions and monitor progress</a:t>
          </a:r>
          <a:endParaRPr lang="en-US" sz="1700" kern="1200" dirty="0"/>
        </a:p>
      </dsp:txBody>
      <dsp:txXfrm>
        <a:off x="5505329" y="2968235"/>
        <a:ext cx="1562432" cy="1041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1CAB8-3F95-ED48-AF44-EB2B487062D3}">
      <dsp:nvSpPr>
        <dsp:cNvPr id="0" name=""/>
        <dsp:cNvSpPr/>
      </dsp:nvSpPr>
      <dsp:spPr>
        <a:xfrm>
          <a:off x="15481" y="241"/>
          <a:ext cx="3137414" cy="1254965"/>
        </a:xfrm>
        <a:prstGeom prst="chevron">
          <a:avLst/>
        </a:prstGeom>
        <a:gradFill rotWithShape="0">
          <a:gsLst>
            <a:gs pos="0">
              <a:schemeClr val="accent1">
                <a:shade val="80000"/>
                <a:hueOff val="0"/>
                <a:satOff val="0"/>
                <a:lumOff val="0"/>
                <a:alphaOff val="0"/>
                <a:tint val="96000"/>
                <a:lumMod val="100000"/>
              </a:schemeClr>
            </a:gs>
            <a:gs pos="78000">
              <a:schemeClr val="accent1">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Planning</a:t>
          </a:r>
          <a:endParaRPr lang="en-US" sz="3700" kern="1200" dirty="0"/>
        </a:p>
      </dsp:txBody>
      <dsp:txXfrm>
        <a:off x="642964" y="241"/>
        <a:ext cx="1882449" cy="1254965"/>
      </dsp:txXfrm>
    </dsp:sp>
    <dsp:sp modelId="{F9EA30F1-083A-B940-B62D-BD21D7FB9C50}">
      <dsp:nvSpPr>
        <dsp:cNvPr id="0" name=""/>
        <dsp:cNvSpPr/>
      </dsp:nvSpPr>
      <dsp:spPr>
        <a:xfrm>
          <a:off x="2745031" y="106913"/>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Identify what is to be benchmarked</a:t>
          </a:r>
          <a:endParaRPr lang="en-US" sz="1700" kern="1200" dirty="0"/>
        </a:p>
      </dsp:txBody>
      <dsp:txXfrm>
        <a:off x="3265842" y="106913"/>
        <a:ext cx="1562432" cy="1041621"/>
      </dsp:txXfrm>
    </dsp:sp>
    <dsp:sp modelId="{F2588C93-18A3-8849-BADE-CB3A2CCE3A5C}">
      <dsp:nvSpPr>
        <dsp:cNvPr id="0" name=""/>
        <dsp:cNvSpPr/>
      </dsp:nvSpPr>
      <dsp:spPr>
        <a:xfrm>
          <a:off x="4984518" y="106913"/>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Identify peer institutions</a:t>
          </a:r>
          <a:endParaRPr lang="en-US" sz="1700" kern="1200" dirty="0"/>
        </a:p>
      </dsp:txBody>
      <dsp:txXfrm>
        <a:off x="5505329" y="106913"/>
        <a:ext cx="1562432" cy="1041621"/>
      </dsp:txXfrm>
    </dsp:sp>
    <dsp:sp modelId="{184E1E63-D282-F74F-B790-58F2D2D9292A}">
      <dsp:nvSpPr>
        <dsp:cNvPr id="0" name=""/>
        <dsp:cNvSpPr/>
      </dsp:nvSpPr>
      <dsp:spPr>
        <a:xfrm>
          <a:off x="15481" y="1430902"/>
          <a:ext cx="3137414" cy="1254965"/>
        </a:xfrm>
        <a:prstGeom prst="chevron">
          <a:avLst/>
        </a:prstGeom>
        <a:gradFill rotWithShape="0">
          <a:gsLst>
            <a:gs pos="0">
              <a:schemeClr val="accent1">
                <a:shade val="80000"/>
                <a:hueOff val="225945"/>
                <a:satOff val="-12113"/>
                <a:lumOff val="15465"/>
                <a:alphaOff val="0"/>
                <a:tint val="96000"/>
                <a:lumMod val="100000"/>
              </a:schemeClr>
            </a:gs>
            <a:gs pos="78000">
              <a:schemeClr val="accent1">
                <a:shade val="80000"/>
                <a:hueOff val="225945"/>
                <a:satOff val="-12113"/>
                <a:lumOff val="1546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Analysis</a:t>
          </a:r>
          <a:endParaRPr lang="en-US" sz="3700" kern="1200" dirty="0"/>
        </a:p>
      </dsp:txBody>
      <dsp:txXfrm>
        <a:off x="642964" y="1430902"/>
        <a:ext cx="1882449" cy="1254965"/>
      </dsp:txXfrm>
    </dsp:sp>
    <dsp:sp modelId="{CE568735-D749-064D-9ADE-5E84B8294D43}">
      <dsp:nvSpPr>
        <dsp:cNvPr id="0" name=""/>
        <dsp:cNvSpPr/>
      </dsp:nvSpPr>
      <dsp:spPr>
        <a:xfrm>
          <a:off x="2767160" y="1548209"/>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Collecting and benchmarking the data</a:t>
          </a:r>
          <a:endParaRPr lang="en-US" sz="1700" kern="1200" dirty="0"/>
        </a:p>
      </dsp:txBody>
      <dsp:txXfrm>
        <a:off x="3287971" y="1548209"/>
        <a:ext cx="1562432" cy="1041621"/>
      </dsp:txXfrm>
    </dsp:sp>
    <dsp:sp modelId="{E7942AEB-74F2-44FB-855A-0AA664333E98}">
      <dsp:nvSpPr>
        <dsp:cNvPr id="0" name=""/>
        <dsp:cNvSpPr/>
      </dsp:nvSpPr>
      <dsp:spPr>
        <a:xfrm>
          <a:off x="4984518" y="1537574"/>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Determine performance gaps and set targets</a:t>
          </a:r>
          <a:endParaRPr lang="en-US" sz="1700" kern="1200" dirty="0"/>
        </a:p>
      </dsp:txBody>
      <dsp:txXfrm>
        <a:off x="5505329" y="1537574"/>
        <a:ext cx="1562432" cy="1041621"/>
      </dsp:txXfrm>
    </dsp:sp>
    <dsp:sp modelId="{67391403-99E9-974D-A043-B380496381D5}">
      <dsp:nvSpPr>
        <dsp:cNvPr id="0" name=""/>
        <dsp:cNvSpPr/>
      </dsp:nvSpPr>
      <dsp:spPr>
        <a:xfrm>
          <a:off x="15481" y="2861563"/>
          <a:ext cx="3137414" cy="1254965"/>
        </a:xfrm>
        <a:prstGeom prst="chevron">
          <a:avLst/>
        </a:prstGeom>
        <a:gradFill rotWithShape="0">
          <a:gsLst>
            <a:gs pos="0">
              <a:schemeClr val="accent1">
                <a:shade val="80000"/>
                <a:hueOff val="451889"/>
                <a:satOff val="-24226"/>
                <a:lumOff val="30929"/>
                <a:alphaOff val="0"/>
                <a:tint val="96000"/>
                <a:lumMod val="100000"/>
              </a:schemeClr>
            </a:gs>
            <a:gs pos="78000">
              <a:schemeClr val="accent1">
                <a:shade val="80000"/>
                <a:hueOff val="451889"/>
                <a:satOff val="-24226"/>
                <a:lumOff val="3092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Action</a:t>
          </a:r>
          <a:endParaRPr lang="en-US" sz="3700" kern="1200" dirty="0"/>
        </a:p>
      </dsp:txBody>
      <dsp:txXfrm>
        <a:off x="642964" y="2861563"/>
        <a:ext cx="1882449" cy="1254965"/>
      </dsp:txXfrm>
    </dsp:sp>
    <dsp:sp modelId="{944B8F21-D893-7E4C-BB1D-281450827FDB}">
      <dsp:nvSpPr>
        <dsp:cNvPr id="0" name=""/>
        <dsp:cNvSpPr/>
      </dsp:nvSpPr>
      <dsp:spPr>
        <a:xfrm>
          <a:off x="2745031" y="2968235"/>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Develop action plans</a:t>
          </a:r>
          <a:endParaRPr lang="en-US" sz="1700" kern="1200" dirty="0"/>
        </a:p>
      </dsp:txBody>
      <dsp:txXfrm>
        <a:off x="3265842" y="2968235"/>
        <a:ext cx="1562432" cy="1041621"/>
      </dsp:txXfrm>
    </dsp:sp>
    <dsp:sp modelId="{1F1B8F88-1FE6-C04C-9FE2-824BBE078D0D}">
      <dsp:nvSpPr>
        <dsp:cNvPr id="0" name=""/>
        <dsp:cNvSpPr/>
      </dsp:nvSpPr>
      <dsp:spPr>
        <a:xfrm>
          <a:off x="4984518" y="2968235"/>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Implement specific actions and monitor progress</a:t>
          </a:r>
          <a:endParaRPr lang="en-US" sz="1700" kern="1200" dirty="0"/>
        </a:p>
      </dsp:txBody>
      <dsp:txXfrm>
        <a:off x="5505329" y="2968235"/>
        <a:ext cx="1562432" cy="10416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1CAB8-3F95-ED48-AF44-EB2B487062D3}">
      <dsp:nvSpPr>
        <dsp:cNvPr id="0" name=""/>
        <dsp:cNvSpPr/>
      </dsp:nvSpPr>
      <dsp:spPr>
        <a:xfrm>
          <a:off x="15481" y="241"/>
          <a:ext cx="3137414" cy="1254965"/>
        </a:xfrm>
        <a:prstGeom prst="chevron">
          <a:avLst/>
        </a:prstGeom>
        <a:gradFill rotWithShape="0">
          <a:gsLst>
            <a:gs pos="0">
              <a:schemeClr val="accent1">
                <a:shade val="80000"/>
                <a:hueOff val="0"/>
                <a:satOff val="0"/>
                <a:lumOff val="0"/>
                <a:alphaOff val="0"/>
                <a:tint val="96000"/>
                <a:lumMod val="100000"/>
              </a:schemeClr>
            </a:gs>
            <a:gs pos="78000">
              <a:schemeClr val="accent1">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Planning</a:t>
          </a:r>
          <a:endParaRPr lang="en-US" sz="3700" kern="1200" dirty="0"/>
        </a:p>
      </dsp:txBody>
      <dsp:txXfrm>
        <a:off x="642964" y="241"/>
        <a:ext cx="1882449" cy="1254965"/>
      </dsp:txXfrm>
    </dsp:sp>
    <dsp:sp modelId="{F9EA30F1-083A-B940-B62D-BD21D7FB9C50}">
      <dsp:nvSpPr>
        <dsp:cNvPr id="0" name=""/>
        <dsp:cNvSpPr/>
      </dsp:nvSpPr>
      <dsp:spPr>
        <a:xfrm>
          <a:off x="2745031" y="106913"/>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Identify what is to be benchmarked</a:t>
          </a:r>
          <a:endParaRPr lang="en-US" sz="1700" kern="1200" dirty="0"/>
        </a:p>
      </dsp:txBody>
      <dsp:txXfrm>
        <a:off x="3265842" y="106913"/>
        <a:ext cx="1562432" cy="1041621"/>
      </dsp:txXfrm>
    </dsp:sp>
    <dsp:sp modelId="{F2588C93-18A3-8849-BADE-CB3A2CCE3A5C}">
      <dsp:nvSpPr>
        <dsp:cNvPr id="0" name=""/>
        <dsp:cNvSpPr/>
      </dsp:nvSpPr>
      <dsp:spPr>
        <a:xfrm>
          <a:off x="4984518" y="106913"/>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Identify peer institutions</a:t>
          </a:r>
          <a:endParaRPr lang="en-US" sz="1700" kern="1200" dirty="0"/>
        </a:p>
      </dsp:txBody>
      <dsp:txXfrm>
        <a:off x="5505329" y="106913"/>
        <a:ext cx="1562432" cy="1041621"/>
      </dsp:txXfrm>
    </dsp:sp>
    <dsp:sp modelId="{184E1E63-D282-F74F-B790-58F2D2D9292A}">
      <dsp:nvSpPr>
        <dsp:cNvPr id="0" name=""/>
        <dsp:cNvSpPr/>
      </dsp:nvSpPr>
      <dsp:spPr>
        <a:xfrm>
          <a:off x="15481" y="1430902"/>
          <a:ext cx="3137414" cy="1254965"/>
        </a:xfrm>
        <a:prstGeom prst="chevron">
          <a:avLst/>
        </a:prstGeom>
        <a:gradFill rotWithShape="0">
          <a:gsLst>
            <a:gs pos="0">
              <a:schemeClr val="accent1">
                <a:shade val="80000"/>
                <a:hueOff val="225945"/>
                <a:satOff val="-12113"/>
                <a:lumOff val="15465"/>
                <a:alphaOff val="0"/>
                <a:tint val="96000"/>
                <a:lumMod val="100000"/>
              </a:schemeClr>
            </a:gs>
            <a:gs pos="78000">
              <a:schemeClr val="accent1">
                <a:shade val="80000"/>
                <a:hueOff val="225945"/>
                <a:satOff val="-12113"/>
                <a:lumOff val="1546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Analysis</a:t>
          </a:r>
          <a:endParaRPr lang="en-US" sz="3700" kern="1200" dirty="0"/>
        </a:p>
      </dsp:txBody>
      <dsp:txXfrm>
        <a:off x="642964" y="1430902"/>
        <a:ext cx="1882449" cy="1254965"/>
      </dsp:txXfrm>
    </dsp:sp>
    <dsp:sp modelId="{CE568735-D749-064D-9ADE-5E84B8294D43}">
      <dsp:nvSpPr>
        <dsp:cNvPr id="0" name=""/>
        <dsp:cNvSpPr/>
      </dsp:nvSpPr>
      <dsp:spPr>
        <a:xfrm>
          <a:off x="2767160" y="1548209"/>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Collecting and benchmarking the data</a:t>
          </a:r>
          <a:endParaRPr lang="en-US" sz="1700" kern="1200" dirty="0"/>
        </a:p>
      </dsp:txBody>
      <dsp:txXfrm>
        <a:off x="3287971" y="1548209"/>
        <a:ext cx="1562432" cy="1041621"/>
      </dsp:txXfrm>
    </dsp:sp>
    <dsp:sp modelId="{E7942AEB-74F2-44FB-855A-0AA664333E98}">
      <dsp:nvSpPr>
        <dsp:cNvPr id="0" name=""/>
        <dsp:cNvSpPr/>
      </dsp:nvSpPr>
      <dsp:spPr>
        <a:xfrm>
          <a:off x="4984518" y="1537574"/>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Determine performance gaps and set targets</a:t>
          </a:r>
          <a:endParaRPr lang="en-US" sz="1700" kern="1200" dirty="0"/>
        </a:p>
      </dsp:txBody>
      <dsp:txXfrm>
        <a:off x="5505329" y="1537574"/>
        <a:ext cx="1562432" cy="1041621"/>
      </dsp:txXfrm>
    </dsp:sp>
    <dsp:sp modelId="{67391403-99E9-974D-A043-B380496381D5}">
      <dsp:nvSpPr>
        <dsp:cNvPr id="0" name=""/>
        <dsp:cNvSpPr/>
      </dsp:nvSpPr>
      <dsp:spPr>
        <a:xfrm>
          <a:off x="15481" y="2861563"/>
          <a:ext cx="3137414" cy="1254965"/>
        </a:xfrm>
        <a:prstGeom prst="chevron">
          <a:avLst/>
        </a:prstGeom>
        <a:gradFill rotWithShape="0">
          <a:gsLst>
            <a:gs pos="0">
              <a:schemeClr val="accent1">
                <a:shade val="80000"/>
                <a:hueOff val="451889"/>
                <a:satOff val="-24226"/>
                <a:lumOff val="30929"/>
                <a:alphaOff val="0"/>
                <a:tint val="96000"/>
                <a:lumMod val="100000"/>
              </a:schemeClr>
            </a:gs>
            <a:gs pos="78000">
              <a:schemeClr val="accent1">
                <a:shade val="80000"/>
                <a:hueOff val="451889"/>
                <a:satOff val="-24226"/>
                <a:lumOff val="3092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a:lnSpc>
              <a:spcPct val="90000"/>
            </a:lnSpc>
            <a:spcBef>
              <a:spcPct val="0"/>
            </a:spcBef>
            <a:spcAft>
              <a:spcPct val="35000"/>
            </a:spcAft>
          </a:pPr>
          <a:r>
            <a:rPr lang="en-US" sz="3700" kern="1200" dirty="0" smtClean="0"/>
            <a:t>Action</a:t>
          </a:r>
          <a:endParaRPr lang="en-US" sz="3700" kern="1200" dirty="0"/>
        </a:p>
      </dsp:txBody>
      <dsp:txXfrm>
        <a:off x="642964" y="2861563"/>
        <a:ext cx="1882449" cy="1254965"/>
      </dsp:txXfrm>
    </dsp:sp>
    <dsp:sp modelId="{944B8F21-D893-7E4C-BB1D-281450827FDB}">
      <dsp:nvSpPr>
        <dsp:cNvPr id="0" name=""/>
        <dsp:cNvSpPr/>
      </dsp:nvSpPr>
      <dsp:spPr>
        <a:xfrm>
          <a:off x="2745031" y="2968235"/>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Develop action plans</a:t>
          </a:r>
          <a:endParaRPr lang="en-US" sz="1700" kern="1200" dirty="0"/>
        </a:p>
      </dsp:txBody>
      <dsp:txXfrm>
        <a:off x="3265842" y="2968235"/>
        <a:ext cx="1562432" cy="1041621"/>
      </dsp:txXfrm>
    </dsp:sp>
    <dsp:sp modelId="{1F1B8F88-1FE6-C04C-9FE2-824BBE078D0D}">
      <dsp:nvSpPr>
        <dsp:cNvPr id="0" name=""/>
        <dsp:cNvSpPr/>
      </dsp:nvSpPr>
      <dsp:spPr>
        <a:xfrm>
          <a:off x="4984518" y="2968235"/>
          <a:ext cx="2604053" cy="1041621"/>
        </a:xfrm>
        <a:prstGeom prst="chevron">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Implement specific actions and monitor progress</a:t>
          </a:r>
          <a:endParaRPr lang="en-US" sz="1700" kern="1200" dirty="0"/>
        </a:p>
      </dsp:txBody>
      <dsp:txXfrm>
        <a:off x="5505329" y="2968235"/>
        <a:ext cx="1562432" cy="104162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2AEF35-208D-4E5F-A615-887FE1591838}" type="datetimeFigureOut">
              <a:rPr lang="en-US" smtClean="0"/>
              <a:t>4/15/2016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947377-15EA-4E5E-A063-89A08B281DF1}" type="slidenum">
              <a:rPr lang="en-US" smtClean="0"/>
              <a:t>‹#›</a:t>
            </a:fld>
            <a:endParaRPr lang="en-US"/>
          </a:p>
        </p:txBody>
      </p:sp>
    </p:spTree>
    <p:extLst>
      <p:ext uri="{BB962C8B-B14F-4D97-AF65-F5344CB8AC3E}">
        <p14:creationId xmlns:p14="http://schemas.microsoft.com/office/powerpoint/2010/main" val="255559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Ongoing – you don’t just do it once.  Systematic – definitions, how to measure, what to measure.  Work processes – higher </a:t>
            </a:r>
            <a:r>
              <a:rPr lang="en-US" dirty="0" err="1" smtClean="0"/>
              <a:t>ed</a:t>
            </a:r>
            <a:r>
              <a:rPr lang="en-US" dirty="0" smtClean="0"/>
              <a:t> tends to measure outcomes</a:t>
            </a:r>
            <a:r>
              <a:rPr lang="en-US" baseline="0" dirty="0" smtClean="0"/>
              <a:t> – need to move in the direction of measuring processes to determine the impact of the processes on the outcomes.</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4</a:t>
            </a:fld>
            <a:endParaRPr lang="en-US"/>
          </a:p>
        </p:txBody>
      </p:sp>
    </p:spTree>
    <p:extLst>
      <p:ext uri="{BB962C8B-B14F-4D97-AF65-F5344CB8AC3E}">
        <p14:creationId xmlns:p14="http://schemas.microsoft.com/office/powerpoint/2010/main" val="891798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16</a:t>
            </a:fld>
            <a:endParaRPr lang="en-US"/>
          </a:p>
        </p:txBody>
      </p:sp>
    </p:spTree>
    <p:extLst>
      <p:ext uri="{BB962C8B-B14F-4D97-AF65-F5344CB8AC3E}">
        <p14:creationId xmlns:p14="http://schemas.microsoft.com/office/powerpoint/2010/main" val="33583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17</a:t>
            </a:fld>
            <a:endParaRPr lang="en-US"/>
          </a:p>
        </p:txBody>
      </p:sp>
    </p:spTree>
    <p:extLst>
      <p:ext uri="{BB962C8B-B14F-4D97-AF65-F5344CB8AC3E}">
        <p14:creationId xmlns:p14="http://schemas.microsoft.com/office/powerpoint/2010/main" val="283025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18</a:t>
            </a:fld>
            <a:endParaRPr lang="en-US"/>
          </a:p>
        </p:txBody>
      </p:sp>
    </p:spTree>
    <p:extLst>
      <p:ext uri="{BB962C8B-B14F-4D97-AF65-F5344CB8AC3E}">
        <p14:creationId xmlns:p14="http://schemas.microsoft.com/office/powerpoint/2010/main" val="329164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20</a:t>
            </a:fld>
            <a:endParaRPr lang="en-US"/>
          </a:p>
        </p:txBody>
      </p:sp>
    </p:spTree>
    <p:extLst>
      <p:ext uri="{BB962C8B-B14F-4D97-AF65-F5344CB8AC3E}">
        <p14:creationId xmlns:p14="http://schemas.microsoft.com/office/powerpoint/2010/main" val="297723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smtClean="0"/>
              <a:t>Personnel costs account for approximately 85 percent of community college budgets</a:t>
            </a:r>
          </a:p>
          <a:p>
            <a:endParaRPr lang="en-US" dirty="0"/>
          </a:p>
        </p:txBody>
      </p:sp>
      <p:sp>
        <p:nvSpPr>
          <p:cNvPr id="4" name="Slide Number Placeholder 3"/>
          <p:cNvSpPr>
            <a:spLocks noGrp="1"/>
          </p:cNvSpPr>
          <p:nvPr>
            <p:ph type="sldNum" sz="quarter" idx="10"/>
          </p:nvPr>
        </p:nvSpPr>
        <p:spPr/>
        <p:txBody>
          <a:bodyPr/>
          <a:lstStyle/>
          <a:p>
            <a:pPr>
              <a:defRPr/>
            </a:pPr>
            <a:fld id="{6BCEF5EE-2324-4C76-A810-EA6F82FDB0C9}" type="slidenum">
              <a:rPr lang="en-US" smtClean="0"/>
              <a:pPr>
                <a:defRPr/>
              </a:pPr>
              <a:t>21</a:t>
            </a:fld>
            <a:endParaRPr lang="en-US" dirty="0"/>
          </a:p>
        </p:txBody>
      </p:sp>
    </p:spTree>
    <p:extLst>
      <p:ext uri="{BB962C8B-B14F-4D97-AF65-F5344CB8AC3E}">
        <p14:creationId xmlns:p14="http://schemas.microsoft.com/office/powerpoint/2010/main" val="32288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Political Science and Nursing</a:t>
            </a:r>
            <a:endParaRPr lang="en-US" dirty="0"/>
          </a:p>
        </p:txBody>
      </p:sp>
      <p:sp>
        <p:nvSpPr>
          <p:cNvPr id="4" name="Slide Number Placeholder 3"/>
          <p:cNvSpPr>
            <a:spLocks noGrp="1"/>
          </p:cNvSpPr>
          <p:nvPr>
            <p:ph type="sldNum" sz="quarter" idx="10"/>
          </p:nvPr>
        </p:nvSpPr>
        <p:spPr/>
        <p:txBody>
          <a:bodyPr/>
          <a:lstStyle/>
          <a:p>
            <a:pPr>
              <a:defRPr/>
            </a:pPr>
            <a:fld id="{6BCEF5EE-2324-4C76-A810-EA6F82FDB0C9}" type="slidenum">
              <a:rPr lang="en-US" smtClean="0"/>
              <a:pPr>
                <a:defRPr/>
              </a:pPr>
              <a:t>23</a:t>
            </a:fld>
            <a:endParaRPr lang="en-US" dirty="0"/>
          </a:p>
        </p:txBody>
      </p:sp>
    </p:spTree>
    <p:extLst>
      <p:ext uri="{BB962C8B-B14F-4D97-AF65-F5344CB8AC3E}">
        <p14:creationId xmlns:p14="http://schemas.microsoft.com/office/powerpoint/2010/main" val="854018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major college processes will drive your action.  It might be accreditation, strategic planning, budgeting, KPI development, etc.</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30</a:t>
            </a:fld>
            <a:endParaRPr lang="en-US"/>
          </a:p>
        </p:txBody>
      </p:sp>
    </p:spTree>
    <p:extLst>
      <p:ext uri="{BB962C8B-B14F-4D97-AF65-F5344CB8AC3E}">
        <p14:creationId xmlns:p14="http://schemas.microsoft.com/office/powerpoint/2010/main" val="185413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31</a:t>
            </a:fld>
            <a:endParaRPr lang="en-US"/>
          </a:p>
        </p:txBody>
      </p:sp>
    </p:spTree>
    <p:extLst>
      <p:ext uri="{BB962C8B-B14F-4D97-AF65-F5344CB8AC3E}">
        <p14:creationId xmlns:p14="http://schemas.microsoft.com/office/powerpoint/2010/main" val="1068458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Info</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34</a:t>
            </a:fld>
            <a:endParaRPr lang="en-US"/>
          </a:p>
        </p:txBody>
      </p:sp>
    </p:spTree>
    <p:extLst>
      <p:ext uri="{BB962C8B-B14F-4D97-AF65-F5344CB8AC3E}">
        <p14:creationId xmlns:p14="http://schemas.microsoft.com/office/powerpoint/2010/main" val="260415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Benchmarking</a:t>
            </a:r>
            <a:r>
              <a:rPr lang="en-US" baseline="0" dirty="0" smtClean="0"/>
              <a:t> Steps:  </a:t>
            </a:r>
            <a:endParaRPr lang="en-US" dirty="0" smtClean="0"/>
          </a:p>
          <a:p>
            <a:r>
              <a:rPr lang="en-US" dirty="0" smtClean="0"/>
              <a:t>We</a:t>
            </a:r>
            <a:r>
              <a:rPr lang="en-US" baseline="0" dirty="0" smtClean="0"/>
              <a:t> have identified a problem and identified the data element that needs to be benchmarked.  Now where do we find the data.</a:t>
            </a:r>
            <a:endParaRPr lang="en-US" dirty="0"/>
          </a:p>
        </p:txBody>
      </p:sp>
      <p:sp>
        <p:nvSpPr>
          <p:cNvPr id="4" name="Slide Number Placeholder 3"/>
          <p:cNvSpPr>
            <a:spLocks noGrp="1"/>
          </p:cNvSpPr>
          <p:nvPr>
            <p:ph type="sldNum" sz="quarter" idx="10"/>
          </p:nvPr>
        </p:nvSpPr>
        <p:spPr/>
        <p:txBody>
          <a:bodyPr/>
          <a:lstStyle/>
          <a:p>
            <a:pPr>
              <a:defRPr/>
            </a:pPr>
            <a:fld id="{6BCEF5EE-2324-4C76-A810-EA6F82FDB0C9}" type="slidenum">
              <a:rPr lang="en-US" smtClean="0"/>
              <a:pPr>
                <a:defRPr/>
              </a:pPr>
              <a:t>5</a:t>
            </a:fld>
            <a:endParaRPr lang="en-US"/>
          </a:p>
        </p:txBody>
      </p:sp>
    </p:spTree>
    <p:extLst>
      <p:ext uri="{BB962C8B-B14F-4D97-AF65-F5344CB8AC3E}">
        <p14:creationId xmlns:p14="http://schemas.microsoft.com/office/powerpoint/2010/main" val="301054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7</a:t>
            </a:fld>
            <a:endParaRPr lang="en-US"/>
          </a:p>
        </p:txBody>
      </p:sp>
    </p:spTree>
    <p:extLst>
      <p:ext uri="{BB962C8B-B14F-4D97-AF65-F5344CB8AC3E}">
        <p14:creationId xmlns:p14="http://schemas.microsoft.com/office/powerpoint/2010/main" val="40587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always hear the phrase,</a:t>
            </a:r>
            <a:r>
              <a:rPr lang="en-US" baseline="0" dirty="0" smtClean="0"/>
              <a:t> I want Apple to Apple comparisons.  I don’t know what this means.  No two apples are the same, no two colleges are the same.  But they do have lots of similarities in their missions, processes (such as admissions), and intended outcomes.  </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8</a:t>
            </a:fld>
            <a:endParaRPr lang="en-US"/>
          </a:p>
        </p:txBody>
      </p:sp>
    </p:spTree>
    <p:extLst>
      <p:ext uri="{BB962C8B-B14F-4D97-AF65-F5344CB8AC3E}">
        <p14:creationId xmlns:p14="http://schemas.microsoft.com/office/powerpoint/2010/main" val="2295814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hear the excuse, there</a:t>
            </a:r>
            <a:r>
              <a:rPr lang="en-US" baseline="0" dirty="0" smtClean="0"/>
              <a:t> isn’t another college just like us.</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9</a:t>
            </a:fld>
            <a:endParaRPr lang="en-US"/>
          </a:p>
        </p:txBody>
      </p:sp>
    </p:spTree>
    <p:extLst>
      <p:ext uri="{BB962C8B-B14F-4D97-AF65-F5344CB8AC3E}">
        <p14:creationId xmlns:p14="http://schemas.microsoft.com/office/powerpoint/2010/main" val="242266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 that your</a:t>
            </a:r>
            <a:r>
              <a:rPr lang="en-US" baseline="0" dirty="0" smtClean="0"/>
              <a:t> selection criterial match the benchmarking you are looking at.</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11</a:t>
            </a:fld>
            <a:endParaRPr lang="en-US"/>
          </a:p>
        </p:txBody>
      </p:sp>
    </p:spTree>
    <p:extLst>
      <p:ext uri="{BB962C8B-B14F-4D97-AF65-F5344CB8AC3E}">
        <p14:creationId xmlns:p14="http://schemas.microsoft.com/office/powerpoint/2010/main" val="326278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Use the same peer group for everything  (Jeff’s example)  Use JCCC example</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12</a:t>
            </a:fld>
            <a:endParaRPr lang="en-US"/>
          </a:p>
        </p:txBody>
      </p:sp>
    </p:spTree>
    <p:extLst>
      <p:ext uri="{BB962C8B-B14F-4D97-AF65-F5344CB8AC3E}">
        <p14:creationId xmlns:p14="http://schemas.microsoft.com/office/powerpoint/2010/main" val="306204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14</a:t>
            </a:fld>
            <a:endParaRPr lang="en-US"/>
          </a:p>
        </p:txBody>
      </p:sp>
    </p:spTree>
    <p:extLst>
      <p:ext uri="{BB962C8B-B14F-4D97-AF65-F5344CB8AC3E}">
        <p14:creationId xmlns:p14="http://schemas.microsoft.com/office/powerpoint/2010/main" val="171507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itchFamily="18" charset="0"/>
              </a:rPr>
              <a:t>Mission:  Improving higher education through benchmarking.</a:t>
            </a:r>
            <a:endParaRPr lang="en-US" dirty="0">
              <a:latin typeface="Times New Roman" pitchFamily="18" charset="0"/>
            </a:endParaRPr>
          </a:p>
          <a:p>
            <a:r>
              <a:rPr lang="en-US" b="1" dirty="0">
                <a:latin typeface="Times New Roman" pitchFamily="18" charset="0"/>
              </a:rPr>
              <a:t>Vision:  Impacting higher education to maximize student success</a:t>
            </a:r>
            <a:r>
              <a:rPr lang="en-US" dirty="0">
                <a:latin typeface="Times New Roman" pitchFamily="18" charset="0"/>
              </a:rPr>
              <a:t>.</a:t>
            </a:r>
          </a:p>
          <a:p>
            <a:r>
              <a:rPr lang="en-US" dirty="0">
                <a:latin typeface="Times New Roman" pitchFamily="18" charset="0"/>
              </a:rPr>
              <a:t>In this case we are using data from the NCCBP.  You could find this data from IPEDS or from your </a:t>
            </a:r>
            <a:endParaRPr lang="en-US" dirty="0" smtClean="0"/>
          </a:p>
          <a:p>
            <a:pPr lvl="1"/>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6BCEF5EE-2324-4C76-A810-EA6F82FDB0C9}" type="slidenum">
              <a:rPr lang="en-US" smtClean="0"/>
              <a:pPr>
                <a:defRPr/>
              </a:pPr>
              <a:t>15</a:t>
            </a:fld>
            <a:endParaRPr lang="en-US"/>
          </a:p>
        </p:txBody>
      </p:sp>
    </p:spTree>
    <p:extLst>
      <p:ext uri="{BB962C8B-B14F-4D97-AF65-F5344CB8AC3E}">
        <p14:creationId xmlns:p14="http://schemas.microsoft.com/office/powerpoint/2010/main" val="2711024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A542D2-2E64-4B67-9772-51EE2B6E970F}"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33" y="-8468"/>
            <a:ext cx="4124007" cy="1519371"/>
          </a:xfrm>
          <a:prstGeom prst="rect">
            <a:avLst/>
          </a:prstGeom>
        </p:spPr>
      </p:pic>
    </p:spTree>
    <p:extLst>
      <p:ext uri="{BB962C8B-B14F-4D97-AF65-F5344CB8AC3E}">
        <p14:creationId xmlns:p14="http://schemas.microsoft.com/office/powerpoint/2010/main" val="150268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248242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nchmarking Institute Gree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2525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93480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3073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2819626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542D2-2E64-4B67-9772-51EE2B6E970F}"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3703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542D2-2E64-4B67-9772-51EE2B6E970F}"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2795667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542D2-2E64-4B67-9772-51EE2B6E970F}" type="datetimeFigureOut">
              <a:rPr lang="en-US" smtClean="0"/>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041401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w NCCBP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21E360-1B54-4140-8CE0-8CB5049258E5}"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6A871E-7D5E-4D91-AF09-C57F55DF2E1C}" type="slidenum">
              <a:rPr lang="en-US" smtClean="0"/>
              <a:pPr>
                <a:defRPr/>
              </a:pPr>
              <a:t>‹#›</a:t>
            </a:fld>
            <a:endParaRPr lang="en-US"/>
          </a:p>
        </p:txBody>
      </p:sp>
      <p:pic>
        <p:nvPicPr>
          <p:cNvPr id="9" name="Picture 4" descr="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5549159"/>
            <a:ext cx="3556000" cy="60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52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542D2-2E64-4B67-9772-51EE2B6E970F}"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96404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235474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A542D2-2E64-4B67-9772-51EE2B6E970F}"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37524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A542D2-2E64-4B67-9772-51EE2B6E970F}" type="datetimeFigureOut">
              <a:rPr lang="en-US" smtClean="0"/>
              <a:t>4/15/2016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12543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A542D2-2E64-4B67-9772-51EE2B6E970F}" type="datetimeFigureOut">
              <a:rPr lang="en-US" smtClean="0"/>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01083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542D2-2E64-4B67-9772-51EE2B6E970F}" type="datetimeFigureOut">
              <a:rPr lang="en-US" smtClean="0"/>
              <a:t>4/15/2016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207265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542D2-2E64-4B67-9772-51EE2B6E970F}"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379199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542D2-2E64-4B67-9772-51EE2B6E970F}"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80092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39873" y="1094581"/>
            <a:ext cx="8596668" cy="1066008"/>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A542D2-2E64-4B67-9772-51EE2B6E970F}" type="datetimeFigureOut">
              <a:rPr lang="en-US" smtClean="0"/>
              <a:t>4/15/2016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52A4A9-7E88-46E2-BEC9-84860A0B23BE}" type="slidenum">
              <a:rPr lang="en-US" smtClean="0"/>
              <a:t>‹#›</a:t>
            </a:fld>
            <a:endParaRPr lang="en-US"/>
          </a:p>
        </p:txBody>
      </p:sp>
      <p:pic>
        <p:nvPicPr>
          <p:cNvPr id="18" name="Picture 1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68816" y="5657850"/>
            <a:ext cx="3257550" cy="1200150"/>
          </a:xfrm>
          <a:prstGeom prst="rect">
            <a:avLst/>
          </a:prstGeom>
        </p:spPr>
      </p:pic>
    </p:spTree>
    <p:extLst>
      <p:ext uri="{BB962C8B-B14F-4D97-AF65-F5344CB8AC3E}">
        <p14:creationId xmlns:p14="http://schemas.microsoft.com/office/powerpoint/2010/main" val="1650670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3" Type="http://schemas.openxmlformats.org/officeDocument/2006/relationships/image" Target="cid:image008.jpg@01D00FAD.079FDAE0"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cid:image007.jpg@01D00FAD.079FDAE0" TargetMode="Externa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hyperlink" Target="mailto:louguthrie@jccc.edu" TargetMode="External"/><Relationship Id="rId7" Type="http://schemas.openxmlformats.org/officeDocument/2006/relationships/hyperlink" Target="http://workforceproject.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maximizingresources.org/" TargetMode="External"/><Relationship Id="rId5" Type="http://schemas.openxmlformats.org/officeDocument/2006/relationships/hyperlink" Target="https://costandproductivity.org/" TargetMode="External"/><Relationship Id="rId4" Type="http://schemas.openxmlformats.org/officeDocument/2006/relationships/hyperlink" Target="http://www.nccbp.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325" y="1815192"/>
            <a:ext cx="10687049" cy="2626985"/>
          </a:xfrm>
        </p:spPr>
        <p:txBody>
          <a:bodyPr/>
          <a:lstStyle/>
          <a:p>
            <a:pPr algn="l"/>
            <a:r>
              <a:rPr lang="en-US" sz="4000" dirty="0" smtClean="0"/>
              <a:t>Community </a:t>
            </a:r>
            <a:r>
              <a:rPr lang="en-US" sz="4000" dirty="0" smtClean="0"/>
              <a:t>College </a:t>
            </a:r>
            <a:r>
              <a:rPr lang="en-US" sz="4000" dirty="0" smtClean="0"/>
              <a:t>Benchmarking:</a:t>
            </a:r>
            <a:br>
              <a:rPr lang="en-US" sz="4000" dirty="0" smtClean="0"/>
            </a:br>
            <a:r>
              <a:rPr lang="en-US" sz="4000" dirty="0" smtClean="0"/>
              <a:t>Assessment, Improvement and Accountability</a:t>
            </a:r>
            <a:endParaRPr lang="en-US" sz="4800" dirty="0"/>
          </a:p>
        </p:txBody>
      </p:sp>
      <p:sp>
        <p:nvSpPr>
          <p:cNvPr id="3" name="Subtitle 2"/>
          <p:cNvSpPr>
            <a:spLocks noGrp="1"/>
          </p:cNvSpPr>
          <p:nvPr>
            <p:ph type="subTitle" idx="1"/>
          </p:nvPr>
        </p:nvSpPr>
        <p:spPr>
          <a:xfrm>
            <a:off x="1507067" y="4718957"/>
            <a:ext cx="7766936" cy="806634"/>
          </a:xfrm>
        </p:spPr>
        <p:txBody>
          <a:bodyPr>
            <a:normAutofit/>
          </a:bodyPr>
          <a:lstStyle/>
          <a:p>
            <a:r>
              <a:rPr lang="en-US" sz="2000" dirty="0" smtClean="0"/>
              <a:t>Michelle Taylor| Senior Research Analyst</a:t>
            </a:r>
            <a:r>
              <a:rPr lang="en-US" dirty="0"/>
              <a:t/>
            </a:r>
            <a:br>
              <a:rPr lang="en-US" dirty="0"/>
            </a:br>
            <a:r>
              <a:rPr lang="en-US" dirty="0"/>
              <a:t>National Higher Education Benchmarking </a:t>
            </a:r>
            <a:r>
              <a:rPr lang="en-US" dirty="0" smtClean="0"/>
              <a:t>Institute</a:t>
            </a:r>
          </a:p>
          <a:p>
            <a:endParaRPr lang="en-US" dirty="0"/>
          </a:p>
        </p:txBody>
      </p:sp>
    </p:spTree>
    <p:extLst>
      <p:ext uri="{BB962C8B-B14F-4D97-AF65-F5344CB8AC3E}">
        <p14:creationId xmlns:p14="http://schemas.microsoft.com/office/powerpoint/2010/main" val="151904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6188"/>
            <a:ext cx="8596668" cy="1066008"/>
          </a:xfrm>
        </p:spPr>
        <p:txBody>
          <a:bodyPr/>
          <a:lstStyle/>
          <a:p>
            <a:r>
              <a:rPr lang="en-US" dirty="0" smtClean="0"/>
              <a:t>Peer Selection Criteria</a:t>
            </a:r>
            <a:endParaRPr lang="en-US" dirty="0"/>
          </a:p>
        </p:txBody>
      </p:sp>
      <p:sp>
        <p:nvSpPr>
          <p:cNvPr id="3" name="Content Placeholder 2"/>
          <p:cNvSpPr>
            <a:spLocks noGrp="1"/>
          </p:cNvSpPr>
          <p:nvPr>
            <p:ph idx="1"/>
          </p:nvPr>
        </p:nvSpPr>
        <p:spPr>
          <a:xfrm>
            <a:off x="677334" y="1512197"/>
            <a:ext cx="8596668" cy="4529166"/>
          </a:xfrm>
        </p:spPr>
        <p:txBody>
          <a:bodyPr/>
          <a:lstStyle/>
          <a:p>
            <a:pPr lvl="1"/>
            <a:r>
              <a:rPr lang="en-US" sz="2800" dirty="0" smtClean="0">
                <a:solidFill>
                  <a:srgbClr val="0070C0"/>
                </a:solidFill>
              </a:rPr>
              <a:t>Do you have a </a:t>
            </a:r>
            <a:r>
              <a:rPr lang="en-US" sz="2800" dirty="0">
                <a:solidFill>
                  <a:srgbClr val="0070C0"/>
                </a:solidFill>
              </a:rPr>
              <a:t>list of peer </a:t>
            </a:r>
            <a:r>
              <a:rPr lang="en-US" sz="2800" dirty="0" smtClean="0">
                <a:solidFill>
                  <a:srgbClr val="0070C0"/>
                </a:solidFill>
              </a:rPr>
              <a:t>colleges you use?</a:t>
            </a:r>
            <a:endParaRPr lang="en-US" sz="2800" dirty="0">
              <a:solidFill>
                <a:srgbClr val="0070C0"/>
              </a:solidFill>
            </a:endParaRPr>
          </a:p>
          <a:p>
            <a:pPr lvl="1"/>
            <a:r>
              <a:rPr lang="en-US" sz="2800" dirty="0" smtClean="0">
                <a:solidFill>
                  <a:srgbClr val="0070C0"/>
                </a:solidFill>
              </a:rPr>
              <a:t>Do you want </a:t>
            </a:r>
            <a:r>
              <a:rPr lang="en-US" sz="2800" dirty="0">
                <a:solidFill>
                  <a:srgbClr val="0070C0"/>
                </a:solidFill>
              </a:rPr>
              <a:t>to </a:t>
            </a:r>
            <a:r>
              <a:rPr lang="en-US" sz="2800" dirty="0" smtClean="0">
                <a:solidFill>
                  <a:srgbClr val="0070C0"/>
                </a:solidFill>
              </a:rPr>
              <a:t>just look </a:t>
            </a:r>
            <a:r>
              <a:rPr lang="en-US" sz="2800" dirty="0">
                <a:solidFill>
                  <a:srgbClr val="0070C0"/>
                </a:solidFill>
              </a:rPr>
              <a:t>at </a:t>
            </a:r>
            <a:r>
              <a:rPr lang="en-US" sz="2800" dirty="0" smtClean="0">
                <a:solidFill>
                  <a:srgbClr val="0070C0"/>
                </a:solidFill>
              </a:rPr>
              <a:t>colleges </a:t>
            </a:r>
            <a:r>
              <a:rPr lang="en-US" sz="2800" dirty="0">
                <a:solidFill>
                  <a:srgbClr val="0070C0"/>
                </a:solidFill>
              </a:rPr>
              <a:t>in </a:t>
            </a:r>
            <a:r>
              <a:rPr lang="en-US" sz="2800" dirty="0" smtClean="0">
                <a:solidFill>
                  <a:srgbClr val="0070C0"/>
                </a:solidFill>
              </a:rPr>
              <a:t>your state?</a:t>
            </a:r>
          </a:p>
          <a:p>
            <a:pPr lvl="1"/>
            <a:r>
              <a:rPr lang="en-US" sz="2800" dirty="0" smtClean="0">
                <a:solidFill>
                  <a:srgbClr val="0070C0"/>
                </a:solidFill>
              </a:rPr>
              <a:t>Do you want to look at SACS colleges?</a:t>
            </a:r>
            <a:endParaRPr lang="en-US" sz="2800" dirty="0">
              <a:solidFill>
                <a:srgbClr val="0070C0"/>
              </a:solidFill>
            </a:endParaRPr>
          </a:p>
          <a:p>
            <a:pPr lvl="1"/>
            <a:r>
              <a:rPr lang="en-US" sz="2800" dirty="0" smtClean="0">
                <a:solidFill>
                  <a:srgbClr val="0070C0"/>
                </a:solidFill>
              </a:rPr>
              <a:t>Do you want </a:t>
            </a:r>
            <a:r>
              <a:rPr lang="en-US" sz="2800" dirty="0">
                <a:solidFill>
                  <a:srgbClr val="0070C0"/>
                </a:solidFill>
              </a:rPr>
              <a:t>to look at </a:t>
            </a:r>
            <a:r>
              <a:rPr lang="en-US" sz="2800" dirty="0" smtClean="0">
                <a:solidFill>
                  <a:srgbClr val="0070C0"/>
                </a:solidFill>
              </a:rPr>
              <a:t>colleges </a:t>
            </a:r>
            <a:r>
              <a:rPr lang="en-US" sz="2800" dirty="0">
                <a:solidFill>
                  <a:srgbClr val="0070C0"/>
                </a:solidFill>
              </a:rPr>
              <a:t>that </a:t>
            </a:r>
            <a:r>
              <a:rPr lang="en-US" sz="2800" dirty="0" smtClean="0">
                <a:solidFill>
                  <a:srgbClr val="0070C0"/>
                </a:solidFill>
              </a:rPr>
              <a:t>best “match</a:t>
            </a:r>
            <a:r>
              <a:rPr lang="en-US" sz="2800" dirty="0">
                <a:solidFill>
                  <a:srgbClr val="0070C0"/>
                </a:solidFill>
              </a:rPr>
              <a:t>” </a:t>
            </a:r>
            <a:r>
              <a:rPr lang="en-US" sz="2800" dirty="0" smtClean="0">
                <a:solidFill>
                  <a:srgbClr val="0070C0"/>
                </a:solidFill>
              </a:rPr>
              <a:t>you?</a:t>
            </a:r>
          </a:p>
          <a:p>
            <a:pPr lvl="1"/>
            <a:endParaRPr lang="en-US" dirty="0"/>
          </a:p>
          <a:p>
            <a:endParaRPr lang="en-US" dirty="0"/>
          </a:p>
        </p:txBody>
      </p:sp>
    </p:spTree>
    <p:extLst>
      <p:ext uri="{BB962C8B-B14F-4D97-AF65-F5344CB8AC3E}">
        <p14:creationId xmlns:p14="http://schemas.microsoft.com/office/powerpoint/2010/main" val="3270049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77334" y="396312"/>
            <a:ext cx="8596668" cy="1066008"/>
          </a:xfrm>
        </p:spPr>
        <p:txBody>
          <a:bodyPr>
            <a:normAutofit fontScale="90000"/>
          </a:bodyPr>
          <a:lstStyle/>
          <a:p>
            <a:pPr eaLnBrk="1" hangingPunct="1"/>
            <a:r>
              <a:rPr lang="en-US" dirty="0" smtClean="0"/>
              <a:t>How to Select Your Peer Comparison Group</a:t>
            </a:r>
            <a:endParaRPr lang="en-US" dirty="0"/>
          </a:p>
        </p:txBody>
      </p:sp>
      <p:sp>
        <p:nvSpPr>
          <p:cNvPr id="262148" name="Rectangle 4"/>
          <p:cNvSpPr>
            <a:spLocks noGrp="1" noChangeArrowheads="1"/>
          </p:cNvSpPr>
          <p:nvPr>
            <p:ph sz="half" idx="1"/>
          </p:nvPr>
        </p:nvSpPr>
        <p:spPr>
          <a:xfrm>
            <a:off x="677334" y="1279440"/>
            <a:ext cx="4184035" cy="3880772"/>
          </a:xfrm>
        </p:spPr>
        <p:txBody>
          <a:bodyPr>
            <a:normAutofit/>
          </a:bodyPr>
          <a:lstStyle/>
          <a:p>
            <a:pPr>
              <a:buClr>
                <a:schemeClr val="tx1">
                  <a:lumMod val="65000"/>
                  <a:lumOff val="35000"/>
                </a:schemeClr>
              </a:buClr>
            </a:pPr>
            <a:r>
              <a:rPr lang="en-US" sz="2400" dirty="0" smtClean="0">
                <a:solidFill>
                  <a:schemeClr val="tx1">
                    <a:lumMod val="65000"/>
                    <a:lumOff val="35000"/>
                  </a:schemeClr>
                </a:solidFill>
              </a:rPr>
              <a:t>Campus Environment</a:t>
            </a:r>
          </a:p>
          <a:p>
            <a:pPr eaLnBrk="1" hangingPunct="1">
              <a:buClr>
                <a:schemeClr val="tx1">
                  <a:lumMod val="65000"/>
                  <a:lumOff val="35000"/>
                </a:schemeClr>
              </a:buClr>
            </a:pPr>
            <a:r>
              <a:rPr lang="en-US" sz="2400" dirty="0" smtClean="0">
                <a:solidFill>
                  <a:schemeClr val="tx1">
                    <a:lumMod val="65000"/>
                    <a:lumOff val="35000"/>
                  </a:schemeClr>
                </a:solidFill>
              </a:rPr>
              <a:t>Institution Type</a:t>
            </a:r>
          </a:p>
          <a:p>
            <a:pPr eaLnBrk="1" hangingPunct="1">
              <a:buClr>
                <a:schemeClr val="tx1">
                  <a:lumMod val="65000"/>
                  <a:lumOff val="35000"/>
                </a:schemeClr>
              </a:buClr>
            </a:pPr>
            <a:r>
              <a:rPr lang="en-US" sz="2400" dirty="0" smtClean="0">
                <a:solidFill>
                  <a:schemeClr val="tx1">
                    <a:lumMod val="65000"/>
                    <a:lumOff val="35000"/>
                  </a:schemeClr>
                </a:solidFill>
              </a:rPr>
              <a:t>Institutional Control</a:t>
            </a:r>
          </a:p>
          <a:p>
            <a:pPr eaLnBrk="1" hangingPunct="1">
              <a:buClr>
                <a:schemeClr val="tx1">
                  <a:lumMod val="65000"/>
                  <a:lumOff val="35000"/>
                </a:schemeClr>
              </a:buClr>
            </a:pPr>
            <a:r>
              <a:rPr lang="en-US" sz="2400" dirty="0" smtClean="0">
                <a:solidFill>
                  <a:schemeClr val="tx1">
                    <a:lumMod val="65000"/>
                    <a:lumOff val="35000"/>
                  </a:schemeClr>
                </a:solidFill>
              </a:rPr>
              <a:t>Academic Calendar</a:t>
            </a:r>
          </a:p>
          <a:p>
            <a:pPr eaLnBrk="1" hangingPunct="1">
              <a:buClr>
                <a:schemeClr val="tx1">
                  <a:lumMod val="65000"/>
                  <a:lumOff val="35000"/>
                </a:schemeClr>
              </a:buClr>
            </a:pPr>
            <a:r>
              <a:rPr lang="en-US" sz="2400" dirty="0" smtClean="0">
                <a:solidFill>
                  <a:schemeClr val="tx1">
                    <a:lumMod val="65000"/>
                    <a:lumOff val="35000"/>
                  </a:schemeClr>
                </a:solidFill>
              </a:rPr>
              <a:t>Credit Enrollment</a:t>
            </a:r>
          </a:p>
          <a:p>
            <a:pPr eaLnBrk="1" hangingPunct="1">
              <a:buClr>
                <a:schemeClr val="tx1">
                  <a:lumMod val="65000"/>
                  <a:lumOff val="35000"/>
                </a:schemeClr>
              </a:buClr>
            </a:pPr>
            <a:r>
              <a:rPr lang="en-US" sz="2400" dirty="0" smtClean="0">
                <a:solidFill>
                  <a:schemeClr val="tx1">
                    <a:lumMod val="65000"/>
                    <a:lumOff val="35000"/>
                  </a:schemeClr>
                </a:solidFill>
              </a:rPr>
              <a:t>Minority Students</a:t>
            </a:r>
          </a:p>
          <a:p>
            <a:pPr eaLnBrk="1" hangingPunct="1">
              <a:buClr>
                <a:schemeClr val="tx1">
                  <a:lumMod val="65000"/>
                  <a:lumOff val="35000"/>
                </a:schemeClr>
              </a:buClr>
            </a:pPr>
            <a:r>
              <a:rPr lang="en-US" sz="2400" dirty="0" smtClean="0">
                <a:solidFill>
                  <a:schemeClr val="tx1">
                    <a:lumMod val="65000"/>
                    <a:lumOff val="35000"/>
                  </a:schemeClr>
                </a:solidFill>
              </a:rPr>
              <a:t>Percent State Revenue</a:t>
            </a:r>
          </a:p>
        </p:txBody>
      </p:sp>
      <p:sp>
        <p:nvSpPr>
          <p:cNvPr id="262149" name="Rectangle 5"/>
          <p:cNvSpPr>
            <a:spLocks noGrp="1" noChangeArrowheads="1"/>
          </p:cNvSpPr>
          <p:nvPr>
            <p:ph sz="half" idx="2"/>
          </p:nvPr>
        </p:nvSpPr>
        <p:spPr>
          <a:xfrm>
            <a:off x="4975668" y="1279440"/>
            <a:ext cx="4184034" cy="3880773"/>
          </a:xfrm>
        </p:spPr>
        <p:txBody>
          <a:bodyPr>
            <a:normAutofit/>
          </a:bodyPr>
          <a:lstStyle/>
          <a:p>
            <a:r>
              <a:rPr lang="en-US" sz="2400" dirty="0" smtClean="0">
                <a:solidFill>
                  <a:schemeClr val="tx1">
                    <a:lumMod val="65000"/>
                    <a:lumOff val="35000"/>
                  </a:schemeClr>
                </a:solidFill>
              </a:rPr>
              <a:t>Operating Budget</a:t>
            </a:r>
          </a:p>
          <a:p>
            <a:pPr eaLnBrk="1" hangingPunct="1"/>
            <a:r>
              <a:rPr lang="en-US" sz="2400" dirty="0" smtClean="0">
                <a:solidFill>
                  <a:schemeClr val="tx1">
                    <a:lumMod val="65000"/>
                    <a:lumOff val="35000"/>
                  </a:schemeClr>
                </a:solidFill>
              </a:rPr>
              <a:t>Faculty Unionized</a:t>
            </a:r>
          </a:p>
          <a:p>
            <a:pPr eaLnBrk="1" hangingPunct="1"/>
            <a:r>
              <a:rPr lang="en-US" sz="2400" dirty="0" smtClean="0">
                <a:solidFill>
                  <a:schemeClr val="tx1">
                    <a:lumMod val="65000"/>
                    <a:lumOff val="35000"/>
                  </a:schemeClr>
                </a:solidFill>
              </a:rPr>
              <a:t>Service Area Population</a:t>
            </a:r>
          </a:p>
          <a:p>
            <a:pPr eaLnBrk="1" hangingPunct="1"/>
            <a:r>
              <a:rPr lang="en-US" sz="2400" dirty="0" smtClean="0">
                <a:solidFill>
                  <a:schemeClr val="tx1">
                    <a:lumMod val="65000"/>
                    <a:lumOff val="35000"/>
                  </a:schemeClr>
                </a:solidFill>
              </a:rPr>
              <a:t>Unemployment Rate</a:t>
            </a:r>
          </a:p>
          <a:p>
            <a:pPr eaLnBrk="1" hangingPunct="1"/>
            <a:r>
              <a:rPr lang="en-US" sz="2400" dirty="0" smtClean="0">
                <a:solidFill>
                  <a:schemeClr val="tx1">
                    <a:lumMod val="65000"/>
                    <a:lumOff val="35000"/>
                  </a:schemeClr>
                </a:solidFill>
              </a:rPr>
              <a:t>Household Income</a:t>
            </a:r>
          </a:p>
          <a:p>
            <a:pPr eaLnBrk="1" hangingPunct="1"/>
            <a:r>
              <a:rPr lang="en-US" sz="2400" dirty="0" smtClean="0">
                <a:solidFill>
                  <a:schemeClr val="tx1">
                    <a:lumMod val="65000"/>
                    <a:lumOff val="35000"/>
                  </a:schemeClr>
                </a:solidFill>
              </a:rPr>
              <a:t>Service Area Percent Minority</a:t>
            </a:r>
          </a:p>
        </p:txBody>
      </p:sp>
    </p:spTree>
    <p:extLst>
      <p:ext uri="{BB962C8B-B14F-4D97-AF65-F5344CB8AC3E}">
        <p14:creationId xmlns:p14="http://schemas.microsoft.com/office/powerpoint/2010/main" val="544933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5" name="Content Placeholder 4"/>
          <p:cNvSpPr>
            <a:spLocks noGrp="1"/>
          </p:cNvSpPr>
          <p:nvPr>
            <p:ph idx="1"/>
          </p:nvPr>
        </p:nvSpPr>
        <p:spPr/>
        <p:txBody>
          <a:bodyPr>
            <a:normAutofit/>
          </a:bodyPr>
          <a:lstStyle/>
          <a:p>
            <a:r>
              <a:rPr lang="en-US" sz="2800" dirty="0" smtClean="0"/>
              <a:t>Choose peers based on your situation, needs and goals</a:t>
            </a:r>
            <a:r>
              <a:rPr lang="en-US" sz="2200" dirty="0" smtClean="0"/>
              <a:t>		 </a:t>
            </a:r>
            <a:r>
              <a:rPr lang="en-US" sz="2200" dirty="0"/>
              <a:t>	</a:t>
            </a:r>
            <a:r>
              <a:rPr lang="en-US" sz="2200" dirty="0" smtClean="0"/>
              <a:t>		</a:t>
            </a:r>
            <a:endParaRPr lang="en-US" sz="22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748" y="2733055"/>
            <a:ext cx="5553297" cy="2965109"/>
          </a:xfrm>
          <a:prstGeom prst="rect">
            <a:avLst/>
          </a:prstGeom>
        </p:spPr>
      </p:pic>
    </p:spTree>
    <p:extLst>
      <p:ext uri="{BB962C8B-B14F-4D97-AF65-F5344CB8AC3E}">
        <p14:creationId xmlns:p14="http://schemas.microsoft.com/office/powerpoint/2010/main" val="378765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16648" y="1812175"/>
            <a:ext cx="7766936" cy="3286065"/>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Utilizing benchmarking for strategic planning &amp; program improvement</a:t>
            </a:r>
            <a:r>
              <a:rPr lang="en-US" dirty="0"/>
              <a:t/>
            </a:r>
            <a:br>
              <a:rPr lang="en-US" dirty="0"/>
            </a:br>
            <a:endParaRPr lang="en-US" dirty="0"/>
          </a:p>
        </p:txBody>
      </p:sp>
    </p:spTree>
    <p:extLst>
      <p:ext uri="{BB962C8B-B14F-4D97-AF65-F5344CB8AC3E}">
        <p14:creationId xmlns:p14="http://schemas.microsoft.com/office/powerpoint/2010/main" val="3612666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5647" y="736746"/>
            <a:ext cx="7766936" cy="1157372"/>
          </a:xfrm>
        </p:spPr>
        <p:txBody>
          <a:bodyPr/>
          <a:lstStyle/>
          <a:p>
            <a:pPr algn="l"/>
            <a:r>
              <a:rPr lang="en-US" sz="3600" dirty="0" smtClean="0"/>
              <a:t>Benchmarking Steps</a:t>
            </a:r>
            <a:endParaRPr lang="en-US" sz="3600" dirty="0"/>
          </a:p>
        </p:txBody>
      </p:sp>
      <p:graphicFrame>
        <p:nvGraphicFramePr>
          <p:cNvPr id="6" name="Content Placeholder 4"/>
          <p:cNvGraphicFramePr>
            <a:graphicFrameLocks/>
          </p:cNvGraphicFramePr>
          <p:nvPr>
            <p:extLst>
              <p:ext uri="{D42A27DB-BD31-4B8C-83A1-F6EECF244321}">
                <p14:modId xmlns:p14="http://schemas.microsoft.com/office/powerpoint/2010/main" val="3111164956"/>
              </p:ext>
            </p:extLst>
          </p:nvPr>
        </p:nvGraphicFramePr>
        <p:xfrm>
          <a:off x="1499401" y="2094165"/>
          <a:ext cx="7604053" cy="411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ame 6"/>
          <p:cNvSpPr/>
          <p:nvPr/>
        </p:nvSpPr>
        <p:spPr>
          <a:xfrm>
            <a:off x="1956602" y="2080834"/>
            <a:ext cx="4924647" cy="1371600"/>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82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80" y="448575"/>
            <a:ext cx="8596668" cy="1066008"/>
          </a:xfrm>
        </p:spPr>
        <p:txBody>
          <a:bodyPr/>
          <a:lstStyle/>
          <a:p>
            <a:r>
              <a:rPr lang="en-US" dirty="0" smtClean="0"/>
              <a:t>Sources of Benchmarks</a:t>
            </a:r>
            <a:endParaRPr lang="en-US" dirty="0"/>
          </a:p>
        </p:txBody>
      </p:sp>
      <p:sp>
        <p:nvSpPr>
          <p:cNvPr id="3" name="Content Placeholder 2"/>
          <p:cNvSpPr>
            <a:spLocks noGrp="1"/>
          </p:cNvSpPr>
          <p:nvPr>
            <p:ph idx="1"/>
          </p:nvPr>
        </p:nvSpPr>
        <p:spPr>
          <a:xfrm>
            <a:off x="677334" y="1765005"/>
            <a:ext cx="8596668" cy="4276357"/>
          </a:xfrm>
        </p:spPr>
        <p:txBody>
          <a:bodyPr/>
          <a:lstStyle/>
          <a:p>
            <a:r>
              <a:rPr lang="en-US" dirty="0" smtClean="0"/>
              <a:t>Four sources of national benchmarks provided by the Benchmarking Institute</a:t>
            </a:r>
          </a:p>
        </p:txBody>
      </p:sp>
      <p:pic>
        <p:nvPicPr>
          <p:cNvPr id="2050" name="Picture 2" descr="NCCCPP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64" y="3770187"/>
            <a:ext cx="3608307" cy="17707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88" y="2667000"/>
            <a:ext cx="3501029" cy="7980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jccc-files\Continuing Education\Benchmarking Institute\Workforce Training\Marketing\Logo\Workforce 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4014" y="4645040"/>
            <a:ext cx="3676207" cy="8657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ccc-files\Continuing Education\Benchmarking Institute\Bill &amp; Melinda Gates Foundation Project\Marketing\Logos\Maximizing_Logo_Tran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9413" y="2386594"/>
            <a:ext cx="1288842" cy="20181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97506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2513" y="268443"/>
            <a:ext cx="9601201" cy="5593513"/>
          </a:xfrm>
          <a:prstGeom prst="rect">
            <a:avLst/>
          </a:prstGeom>
        </p:spPr>
      </p:pic>
    </p:spTree>
    <p:extLst>
      <p:ext uri="{BB962C8B-B14F-4D97-AF65-F5344CB8AC3E}">
        <p14:creationId xmlns:p14="http://schemas.microsoft.com/office/powerpoint/2010/main" val="59228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2458" y="1241006"/>
            <a:ext cx="7019925" cy="4600575"/>
          </a:xfrm>
          <a:prstGeom prst="rect">
            <a:avLst/>
          </a:prstGeom>
        </p:spPr>
      </p:pic>
      <p:sp>
        <p:nvSpPr>
          <p:cNvPr id="4" name="Title 1"/>
          <p:cNvSpPr txBox="1">
            <a:spLocks/>
          </p:cNvSpPr>
          <p:nvPr/>
        </p:nvSpPr>
        <p:spPr>
          <a:xfrm>
            <a:off x="677334" y="-32082"/>
            <a:ext cx="8596668" cy="13208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Graduation Rates in Three Years</a:t>
            </a:r>
            <a:br>
              <a:rPr lang="en-US" dirty="0" smtClean="0"/>
            </a:br>
            <a:r>
              <a:rPr lang="en-US" dirty="0" smtClean="0"/>
              <a:t>Full-time, First-time</a:t>
            </a:r>
            <a:endParaRPr lang="en-US" dirty="0"/>
          </a:p>
        </p:txBody>
      </p:sp>
    </p:spTree>
    <p:extLst>
      <p:ext uri="{BB962C8B-B14F-4D97-AF65-F5344CB8AC3E}">
        <p14:creationId xmlns:p14="http://schemas.microsoft.com/office/powerpoint/2010/main" val="4220952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4" y="-32082"/>
            <a:ext cx="8596668" cy="13208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Graduation Rates in Three Years</a:t>
            </a:r>
            <a:br>
              <a:rPr lang="en-US" dirty="0" smtClean="0"/>
            </a:br>
            <a:r>
              <a:rPr lang="en-US" dirty="0" smtClean="0"/>
              <a:t>Full-time, First-time</a:t>
            </a:r>
            <a:endParaRPr lang="en-US" dirty="0"/>
          </a:p>
        </p:txBody>
      </p:sp>
      <p:pic>
        <p:nvPicPr>
          <p:cNvPr id="3" name="Picture 2"/>
          <p:cNvPicPr>
            <a:picLocks noChangeAspect="1"/>
          </p:cNvPicPr>
          <p:nvPr/>
        </p:nvPicPr>
        <p:blipFill>
          <a:blip r:embed="rId3"/>
          <a:stretch>
            <a:fillRect/>
          </a:stretch>
        </p:blipFill>
        <p:spPr>
          <a:xfrm>
            <a:off x="2428875" y="1141496"/>
            <a:ext cx="6115050" cy="4895850"/>
          </a:xfrm>
          <a:prstGeom prst="rect">
            <a:avLst/>
          </a:prstGeom>
        </p:spPr>
      </p:pic>
    </p:spTree>
    <p:extLst>
      <p:ext uri="{BB962C8B-B14F-4D97-AF65-F5344CB8AC3E}">
        <p14:creationId xmlns:p14="http://schemas.microsoft.com/office/powerpoint/2010/main" val="4185094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Graduation and Transfer Rate in Three Years</a:t>
            </a:r>
            <a:br>
              <a:rPr lang="en-US" dirty="0" smtClean="0"/>
            </a:br>
            <a:r>
              <a:rPr lang="en-US" dirty="0" smtClean="0"/>
              <a:t>Full-time, First-time</a:t>
            </a:r>
            <a:endParaRPr lang="en-US" dirty="0"/>
          </a:p>
        </p:txBody>
      </p:sp>
      <p:pic>
        <p:nvPicPr>
          <p:cNvPr id="4" name="Picture 3"/>
          <p:cNvPicPr>
            <a:picLocks noChangeAspect="1"/>
          </p:cNvPicPr>
          <p:nvPr/>
        </p:nvPicPr>
        <p:blipFill>
          <a:blip r:embed="rId2"/>
          <a:stretch>
            <a:fillRect/>
          </a:stretch>
        </p:blipFill>
        <p:spPr>
          <a:xfrm>
            <a:off x="401052" y="1679987"/>
            <a:ext cx="10332369" cy="4102440"/>
          </a:xfrm>
          <a:prstGeom prst="rect">
            <a:avLst/>
          </a:prstGeom>
        </p:spPr>
      </p:pic>
    </p:spTree>
    <p:extLst>
      <p:ext uri="{BB962C8B-B14F-4D97-AF65-F5344CB8AC3E}">
        <p14:creationId xmlns:p14="http://schemas.microsoft.com/office/powerpoint/2010/main" val="78084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Steps to productive benchmarking.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50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58" y="1360966"/>
            <a:ext cx="9367284" cy="1690227"/>
          </a:xfrm>
        </p:spPr>
        <p:txBody>
          <a:bodyPr/>
          <a:lstStyle/>
          <a:p>
            <a:r>
              <a:rPr lang="en-US" sz="4800" dirty="0" smtClean="0"/>
              <a:t>Cost and Productivity Project</a:t>
            </a:r>
            <a:endParaRPr lang="en-US" sz="4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238" y="3466214"/>
            <a:ext cx="7946004" cy="1559972"/>
          </a:xfrm>
          <a:prstGeom prst="rect">
            <a:avLst/>
          </a:prstGeom>
        </p:spPr>
      </p:pic>
    </p:spTree>
    <p:extLst>
      <p:ext uri="{BB962C8B-B14F-4D97-AF65-F5344CB8AC3E}">
        <p14:creationId xmlns:p14="http://schemas.microsoft.com/office/powerpoint/2010/main" val="805771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Cost &amp; Productivity Project</a:t>
            </a:r>
            <a:endParaRPr lang="en-US" dirty="0"/>
          </a:p>
        </p:txBody>
      </p:sp>
      <p:sp>
        <p:nvSpPr>
          <p:cNvPr id="5" name="Content Placeholder 4"/>
          <p:cNvSpPr>
            <a:spLocks noGrp="1"/>
          </p:cNvSpPr>
          <p:nvPr>
            <p:ph idx="1"/>
          </p:nvPr>
        </p:nvSpPr>
        <p:spPr/>
        <p:txBody>
          <a:bodyPr/>
          <a:lstStyle/>
          <a:p>
            <a:r>
              <a:rPr lang="en-US" dirty="0"/>
              <a:t>Provides presidents, chief academic officers, deans and institutional researchers with </a:t>
            </a:r>
            <a:r>
              <a:rPr lang="en-US" dirty="0" smtClean="0"/>
              <a:t>benchmarks at the discipline level</a:t>
            </a:r>
            <a:endParaRPr lang="en-US" dirty="0"/>
          </a:p>
          <a:p>
            <a:pPr lvl="1"/>
            <a:r>
              <a:rPr lang="en-US" dirty="0" smtClean="0"/>
              <a:t>Instructional costs (salaries and benefits)</a:t>
            </a:r>
          </a:p>
          <a:p>
            <a:pPr lvl="1"/>
            <a:r>
              <a:rPr lang="en-US" dirty="0" smtClean="0"/>
              <a:t>Faculty workload</a:t>
            </a:r>
          </a:p>
          <a:p>
            <a:pPr lvl="1"/>
            <a:r>
              <a:rPr lang="en-US" dirty="0" smtClean="0"/>
              <a:t>Class size</a:t>
            </a:r>
          </a:p>
        </p:txBody>
      </p:sp>
    </p:spTree>
    <p:extLst>
      <p:ext uri="{BB962C8B-B14F-4D97-AF65-F5344CB8AC3E}">
        <p14:creationId xmlns:p14="http://schemas.microsoft.com/office/powerpoint/2010/main" val="116083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&amp; Productivity Project</a:t>
            </a:r>
            <a:endParaRPr lang="en-US" dirty="0"/>
          </a:p>
        </p:txBody>
      </p:sp>
      <p:sp>
        <p:nvSpPr>
          <p:cNvPr id="4" name="Content Placeholder 3"/>
          <p:cNvSpPr>
            <a:spLocks noGrp="1"/>
          </p:cNvSpPr>
          <p:nvPr>
            <p:ph idx="1"/>
          </p:nvPr>
        </p:nvSpPr>
        <p:spPr/>
        <p:txBody>
          <a:bodyPr/>
          <a:lstStyle/>
          <a:p>
            <a:r>
              <a:rPr lang="en-US" dirty="0"/>
              <a:t>Provides participating institutions with the benchmarks to support</a:t>
            </a:r>
          </a:p>
          <a:p>
            <a:pPr lvl="1"/>
            <a:r>
              <a:rPr lang="en-US" dirty="0" smtClean="0"/>
              <a:t>Staffing and faculty workload planning</a:t>
            </a:r>
          </a:p>
          <a:p>
            <a:pPr lvl="1"/>
            <a:r>
              <a:rPr lang="en-US" dirty="0" smtClean="0"/>
              <a:t>Academic program planning</a:t>
            </a:r>
          </a:p>
          <a:p>
            <a:pPr lvl="1"/>
            <a:r>
              <a:rPr lang="en-US" dirty="0" smtClean="0"/>
              <a:t>Program Review</a:t>
            </a:r>
            <a:endParaRPr lang="en-US" dirty="0"/>
          </a:p>
          <a:p>
            <a:pPr lvl="1"/>
            <a:r>
              <a:rPr lang="en-US" dirty="0" smtClean="0"/>
              <a:t>Assessment</a:t>
            </a:r>
          </a:p>
          <a:p>
            <a:pPr lvl="1"/>
            <a:r>
              <a:rPr lang="en-US" dirty="0" smtClean="0"/>
              <a:t>Accreditation</a:t>
            </a:r>
          </a:p>
        </p:txBody>
      </p:sp>
    </p:spTree>
    <p:extLst>
      <p:ext uri="{BB962C8B-B14F-4D97-AF65-F5344CB8AC3E}">
        <p14:creationId xmlns:p14="http://schemas.microsoft.com/office/powerpoint/2010/main" val="2802320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25" y="441635"/>
            <a:ext cx="8596668" cy="1066008"/>
          </a:xfrm>
        </p:spPr>
        <p:txBody>
          <a:bodyPr>
            <a:normAutofit fontScale="90000"/>
          </a:bodyPr>
          <a:lstStyle/>
          <a:p>
            <a:r>
              <a:rPr lang="en-US" dirty="0" smtClean="0"/>
              <a:t>National Cost &amp; Productivity Report Sample</a:t>
            </a:r>
            <a:endParaRPr lang="en-US" dirty="0"/>
          </a:p>
        </p:txBody>
      </p:sp>
      <p:pic>
        <p:nvPicPr>
          <p:cNvPr id="5" name="Picture 2"/>
          <p:cNvPicPr>
            <a:picLocks noGrp="1" noChangeAspect="1" noChangeArrowheads="1"/>
          </p:cNvPicPr>
          <p:nvPr>
            <p:ph idx="1"/>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1533" t="11763" r="13125" b="21550"/>
          <a:stretch/>
        </p:blipFill>
        <p:spPr bwMode="auto">
          <a:xfrm>
            <a:off x="1471524" y="1015423"/>
            <a:ext cx="7037381" cy="489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t="27182" r="13773" b="47435"/>
          <a:stretch/>
        </p:blipFill>
        <p:spPr bwMode="auto">
          <a:xfrm>
            <a:off x="541140" y="2202725"/>
            <a:ext cx="8898147" cy="240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864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42" y="343204"/>
            <a:ext cx="8596668" cy="1066008"/>
          </a:xfrm>
        </p:spPr>
        <p:txBody>
          <a:bodyPr/>
          <a:lstStyle/>
          <a:p>
            <a:r>
              <a:rPr lang="en-US" dirty="0" smtClean="0"/>
              <a:t>Institutional Cost Report Sample</a:t>
            </a:r>
            <a:endParaRPr lang="en-US" dirty="0"/>
          </a:p>
        </p:txBody>
      </p:sp>
      <p:pic>
        <p:nvPicPr>
          <p:cNvPr id="5" name="Picture 2"/>
          <p:cNvPicPr>
            <a:picLocks noGrp="1" noChangeAspect="1" noChangeArrowheads="1"/>
          </p:cNvPicPr>
          <p:nvPr>
            <p:ph idx="1"/>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1604" t="11233" r="13113" b="17571"/>
          <a:stretch/>
        </p:blipFill>
        <p:spPr bwMode="auto">
          <a:xfrm>
            <a:off x="1696953" y="919712"/>
            <a:ext cx="6586526"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524" t="23791" r="13679" b="55616"/>
          <a:stretch/>
        </p:blipFill>
        <p:spPr bwMode="auto">
          <a:xfrm>
            <a:off x="494416" y="2443711"/>
            <a:ext cx="8997352" cy="200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949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43" y="381792"/>
            <a:ext cx="8596668" cy="1066008"/>
          </a:xfrm>
        </p:spPr>
        <p:txBody>
          <a:bodyPr/>
          <a:lstStyle/>
          <a:p>
            <a:r>
              <a:rPr lang="en-US" dirty="0" smtClean="0"/>
              <a:t>Benchmarks for Planning</a:t>
            </a:r>
            <a:endParaRPr lang="en-US" dirty="0"/>
          </a:p>
        </p:txBody>
      </p:sp>
      <p:pic>
        <p:nvPicPr>
          <p:cNvPr id="1026" name="Picture 2" descr="C:\Users\louguthrie\AppData\Local\Microsoft\Windows\Temporary Internet Files\Content.Outlook\NTP31015\Cost  Productivity Project_Cost Per Credit Hour Graph_vd(2).jpg"/>
          <p:cNvPicPr>
            <a:picLocks noChangeAspect="1" noChangeArrowheads="1"/>
          </p:cNvPicPr>
          <p:nvPr/>
        </p:nvPicPr>
        <p:blipFill rotWithShape="1">
          <a:blip r:embed="rId2">
            <a:extLst>
              <a:ext uri="{28A0092B-C50C-407E-A947-70E740481C1C}">
                <a14:useLocalDpi xmlns:a14="http://schemas.microsoft.com/office/drawing/2010/main" val="0"/>
              </a:ext>
            </a:extLst>
          </a:blip>
          <a:srcRect t="20430"/>
          <a:stretch/>
        </p:blipFill>
        <p:spPr bwMode="auto">
          <a:xfrm>
            <a:off x="1276177" y="1331318"/>
            <a:ext cx="7239000" cy="43200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1447800"/>
            <a:ext cx="4931735" cy="584776"/>
          </a:xfrm>
          <a:prstGeom prst="rect">
            <a:avLst/>
          </a:prstGeom>
          <a:solidFill>
            <a:srgbClr val="FFFFFF"/>
          </a:solidFill>
        </p:spPr>
        <p:txBody>
          <a:bodyPr wrap="square" rtlCol="0">
            <a:spAutoFit/>
          </a:bodyPr>
          <a:lstStyle/>
          <a:p>
            <a:r>
              <a:rPr lang="en-US" sz="3200" dirty="0"/>
              <a:t>Cost Per Credit Hour</a:t>
            </a:r>
          </a:p>
        </p:txBody>
      </p:sp>
    </p:spTree>
    <p:extLst>
      <p:ext uri="{BB962C8B-B14F-4D97-AF65-F5344CB8AC3E}">
        <p14:creationId xmlns:p14="http://schemas.microsoft.com/office/powerpoint/2010/main" val="4139990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43" y="381792"/>
            <a:ext cx="8596668" cy="744879"/>
          </a:xfrm>
        </p:spPr>
        <p:txBody>
          <a:bodyPr/>
          <a:lstStyle/>
          <a:p>
            <a:r>
              <a:rPr lang="en-US" dirty="0" smtClean="0"/>
              <a:t>Benchmarks for Planning</a:t>
            </a:r>
            <a:endParaRPr lang="en-US" dirty="0"/>
          </a:p>
        </p:txBody>
      </p:sp>
      <p:graphicFrame>
        <p:nvGraphicFramePr>
          <p:cNvPr id="3" name="Chart 2"/>
          <p:cNvGraphicFramePr/>
          <p:nvPr>
            <p:extLst>
              <p:ext uri="{D42A27DB-BD31-4B8C-83A1-F6EECF244321}">
                <p14:modId xmlns:p14="http://schemas.microsoft.com/office/powerpoint/2010/main" val="1165499000"/>
              </p:ext>
            </p:extLst>
          </p:nvPr>
        </p:nvGraphicFramePr>
        <p:xfrm>
          <a:off x="1476047" y="1110343"/>
          <a:ext cx="7988047" cy="518830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12471" y="5563005"/>
            <a:ext cx="3265715" cy="369332"/>
          </a:xfrm>
          <a:prstGeom prst="rect">
            <a:avLst/>
          </a:prstGeom>
          <a:noFill/>
        </p:spPr>
        <p:txBody>
          <a:bodyPr wrap="square" rtlCol="0">
            <a:spAutoFit/>
          </a:bodyPr>
          <a:lstStyle/>
          <a:p>
            <a:r>
              <a:rPr lang="en-US" dirty="0" smtClean="0"/>
              <a:t>Full-time               Part-time</a:t>
            </a:r>
            <a:endParaRPr lang="en-US" dirty="0"/>
          </a:p>
        </p:txBody>
      </p:sp>
      <p:sp>
        <p:nvSpPr>
          <p:cNvPr id="7" name="TextBox 6"/>
          <p:cNvSpPr txBox="1"/>
          <p:nvPr/>
        </p:nvSpPr>
        <p:spPr>
          <a:xfrm>
            <a:off x="5655128" y="5557954"/>
            <a:ext cx="3265715" cy="369332"/>
          </a:xfrm>
          <a:prstGeom prst="rect">
            <a:avLst/>
          </a:prstGeom>
          <a:noFill/>
        </p:spPr>
        <p:txBody>
          <a:bodyPr wrap="square" rtlCol="0">
            <a:spAutoFit/>
          </a:bodyPr>
          <a:lstStyle/>
          <a:p>
            <a:r>
              <a:rPr lang="en-US" dirty="0" smtClean="0"/>
              <a:t>Full-time               Part-time</a:t>
            </a:r>
            <a:endParaRPr lang="en-US" dirty="0"/>
          </a:p>
        </p:txBody>
      </p:sp>
      <p:sp>
        <p:nvSpPr>
          <p:cNvPr id="6" name="Rectangle 5"/>
          <p:cNvSpPr/>
          <p:nvPr/>
        </p:nvSpPr>
        <p:spPr>
          <a:xfrm>
            <a:off x="4849591" y="1567543"/>
            <a:ext cx="391885" cy="310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472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608" y="456627"/>
            <a:ext cx="8596668" cy="1066008"/>
          </a:xfrm>
        </p:spPr>
        <p:txBody>
          <a:bodyPr>
            <a:noAutofit/>
          </a:bodyPr>
          <a:lstStyle/>
          <a:p>
            <a:r>
              <a:rPr lang="en-US" sz="3200" b="1" dirty="0">
                <a:latin typeface="Arial" pitchFamily="34" charset="0"/>
                <a:cs typeface="Arial" pitchFamily="34" charset="0"/>
              </a:rPr>
              <a:t>Cost per Credit Hour</a:t>
            </a:r>
            <a:br>
              <a:rPr lang="en-US" sz="3200" b="1" dirty="0">
                <a:latin typeface="Arial" pitchFamily="34" charset="0"/>
                <a:cs typeface="Arial" pitchFamily="34" charset="0"/>
              </a:rPr>
            </a:br>
            <a:r>
              <a:rPr lang="en-US" sz="2400" i="1" dirty="0">
                <a:latin typeface="Arial" pitchFamily="34" charset="0"/>
                <a:cs typeface="Arial" pitchFamily="34" charset="0"/>
              </a:rPr>
              <a:t>51.38 Registered Nursing</a:t>
            </a:r>
            <a:br>
              <a:rPr lang="en-US" sz="2400" i="1" dirty="0">
                <a:latin typeface="Arial" pitchFamily="34" charset="0"/>
                <a:cs typeface="Arial" pitchFamily="34" charset="0"/>
              </a:rPr>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0295104"/>
              </p:ext>
            </p:extLst>
          </p:nvPr>
        </p:nvGraphicFramePr>
        <p:xfrm>
          <a:off x="802142" y="145038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0231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04767" y="2362200"/>
            <a:ext cx="3026646" cy="707886"/>
          </a:xfrm>
          <a:prstGeom prst="rect">
            <a:avLst/>
          </a:prstGeom>
          <a:noFill/>
        </p:spPr>
        <p:txBody>
          <a:bodyPr wrap="square" rtlCol="0">
            <a:spAutoFit/>
          </a:bodyPr>
          <a:lstStyle/>
          <a:p>
            <a:r>
              <a:rPr lang="en-US" sz="2000" dirty="0"/>
              <a:t>Graduation and </a:t>
            </a:r>
            <a:br>
              <a:rPr lang="en-US" sz="2000" dirty="0"/>
            </a:br>
            <a:r>
              <a:rPr lang="en-US" sz="2000" dirty="0"/>
              <a:t>Transfer rate: 42%</a:t>
            </a:r>
          </a:p>
        </p:txBody>
      </p:sp>
      <p:sp>
        <p:nvSpPr>
          <p:cNvPr id="7" name="TextBox 6"/>
          <p:cNvSpPr txBox="1"/>
          <p:nvPr/>
        </p:nvSpPr>
        <p:spPr>
          <a:xfrm>
            <a:off x="1104768" y="3025914"/>
            <a:ext cx="2950973" cy="400110"/>
          </a:xfrm>
          <a:prstGeom prst="rect">
            <a:avLst/>
          </a:prstGeom>
          <a:noFill/>
        </p:spPr>
        <p:txBody>
          <a:bodyPr wrap="none" rtlCol="0">
            <a:spAutoFit/>
          </a:bodyPr>
          <a:lstStyle/>
          <a:p>
            <a:r>
              <a:rPr lang="en-US" sz="2000" dirty="0"/>
              <a:t>Peer group: 15 out of 30</a:t>
            </a:r>
          </a:p>
        </p:txBody>
      </p:sp>
      <p:sp>
        <p:nvSpPr>
          <p:cNvPr id="8" name="TextBox 7"/>
          <p:cNvSpPr txBox="1"/>
          <p:nvPr/>
        </p:nvSpPr>
        <p:spPr>
          <a:xfrm>
            <a:off x="1094146" y="1600200"/>
            <a:ext cx="2961067" cy="707886"/>
          </a:xfrm>
          <a:prstGeom prst="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dirty="0"/>
              <a:t>Select Key Performance Indicator</a:t>
            </a:r>
          </a:p>
        </p:txBody>
      </p:sp>
      <p:sp>
        <p:nvSpPr>
          <p:cNvPr id="9" name="TextBox 8"/>
          <p:cNvSpPr txBox="1"/>
          <p:nvPr/>
        </p:nvSpPr>
        <p:spPr>
          <a:xfrm>
            <a:off x="5774790" y="1600200"/>
            <a:ext cx="3094890" cy="713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sz="2000" dirty="0"/>
              <a:t>Find the gap</a:t>
            </a:r>
          </a:p>
        </p:txBody>
      </p:sp>
      <p:sp>
        <p:nvSpPr>
          <p:cNvPr id="10" name="TextBox 9"/>
          <p:cNvSpPr txBox="1"/>
          <p:nvPr/>
        </p:nvSpPr>
        <p:spPr>
          <a:xfrm>
            <a:off x="5745481" y="4648201"/>
            <a:ext cx="3051135" cy="1323439"/>
          </a:xfrm>
          <a:prstGeom prst="rect">
            <a:avLst/>
          </a:prstGeom>
          <a:noFill/>
        </p:spPr>
        <p:txBody>
          <a:bodyPr wrap="square" rtlCol="0">
            <a:spAutoFit/>
          </a:bodyPr>
          <a:lstStyle/>
          <a:p>
            <a:r>
              <a:rPr lang="en-US" sz="2000" dirty="0"/>
              <a:t>Increase student success as measured by the graduation and transfer rate by 5%</a:t>
            </a:r>
          </a:p>
        </p:txBody>
      </p:sp>
      <p:sp>
        <p:nvSpPr>
          <p:cNvPr id="12" name="Right Arrow 11"/>
          <p:cNvSpPr/>
          <p:nvPr/>
        </p:nvSpPr>
        <p:spPr>
          <a:xfrm>
            <a:off x="4488180" y="1626934"/>
            <a:ext cx="5334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ight Arrow 12"/>
          <p:cNvSpPr/>
          <p:nvPr/>
        </p:nvSpPr>
        <p:spPr>
          <a:xfrm rot="10800000">
            <a:off x="4526280" y="3993634"/>
            <a:ext cx="5334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ight Arrow 13"/>
          <p:cNvSpPr/>
          <p:nvPr/>
        </p:nvSpPr>
        <p:spPr>
          <a:xfrm rot="5400000">
            <a:off x="6818114" y="3053834"/>
            <a:ext cx="5334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620745" y="1600200"/>
            <a:ext cx="407822" cy="701342"/>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2000" dirty="0"/>
              <a:t>1</a:t>
            </a:r>
          </a:p>
        </p:txBody>
      </p:sp>
      <p:sp>
        <p:nvSpPr>
          <p:cNvPr id="16" name="TextBox 15"/>
          <p:cNvSpPr txBox="1"/>
          <p:nvPr/>
        </p:nvSpPr>
        <p:spPr>
          <a:xfrm>
            <a:off x="5311373" y="1600200"/>
            <a:ext cx="407822" cy="713794"/>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en-US" sz="2000" dirty="0"/>
              <a:t>2</a:t>
            </a:r>
          </a:p>
        </p:txBody>
      </p:sp>
      <p:grpSp>
        <p:nvGrpSpPr>
          <p:cNvPr id="21" name="Group 20"/>
          <p:cNvGrpSpPr/>
          <p:nvPr/>
        </p:nvGrpSpPr>
        <p:grpSpPr>
          <a:xfrm>
            <a:off x="716280" y="3787914"/>
            <a:ext cx="3429000" cy="707886"/>
            <a:chOff x="2505448" y="5112603"/>
            <a:chExt cx="3429000" cy="707886"/>
          </a:xfrm>
        </p:grpSpPr>
        <p:sp>
          <p:nvSpPr>
            <p:cNvPr id="11" name="TextBox 10"/>
            <p:cNvSpPr txBox="1"/>
            <p:nvPr/>
          </p:nvSpPr>
          <p:spPr>
            <a:xfrm>
              <a:off x="2971800" y="5112603"/>
              <a:ext cx="2962648"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dirty="0"/>
                <a:t>Design improvement strategy</a:t>
              </a:r>
            </a:p>
          </p:txBody>
        </p:sp>
        <p:sp>
          <p:nvSpPr>
            <p:cNvPr id="17" name="TextBox 16"/>
            <p:cNvSpPr txBox="1"/>
            <p:nvPr/>
          </p:nvSpPr>
          <p:spPr>
            <a:xfrm>
              <a:off x="2505448" y="5112603"/>
              <a:ext cx="407822"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noAutofit/>
            </a:bodyPr>
            <a:lstStyle/>
            <a:p>
              <a:pPr algn="ctr"/>
              <a:r>
                <a:rPr lang="en-US" sz="2000" dirty="0"/>
                <a:t>4</a:t>
              </a:r>
            </a:p>
          </p:txBody>
        </p:sp>
      </p:grpSp>
      <p:sp>
        <p:nvSpPr>
          <p:cNvPr id="20" name="Title 1"/>
          <p:cNvSpPr>
            <a:spLocks noGrp="1"/>
          </p:cNvSpPr>
          <p:nvPr>
            <p:ph type="title"/>
          </p:nvPr>
        </p:nvSpPr>
        <p:spPr>
          <a:xfrm>
            <a:off x="628827" y="247710"/>
            <a:ext cx="8229600" cy="990600"/>
          </a:xfrm>
        </p:spPr>
        <p:txBody>
          <a:bodyPr/>
          <a:lstStyle/>
          <a:p>
            <a:r>
              <a:rPr lang="en-US" dirty="0" smtClean="0"/>
              <a:t>Benchmarks and Strategic Planning</a:t>
            </a:r>
            <a:endParaRPr lang="en-US" dirty="0"/>
          </a:p>
        </p:txBody>
      </p:sp>
      <p:sp>
        <p:nvSpPr>
          <p:cNvPr id="2" name="Rectangle 1"/>
          <p:cNvSpPr/>
          <p:nvPr/>
        </p:nvSpPr>
        <p:spPr>
          <a:xfrm>
            <a:off x="5745481" y="2362200"/>
            <a:ext cx="2648381" cy="369332"/>
          </a:xfrm>
          <a:prstGeom prst="rect">
            <a:avLst/>
          </a:prstGeom>
        </p:spPr>
        <p:txBody>
          <a:bodyPr wrap="none">
            <a:spAutoFit/>
          </a:bodyPr>
          <a:lstStyle/>
          <a:p>
            <a:r>
              <a:rPr lang="en-US" dirty="0"/>
              <a:t>75</a:t>
            </a:r>
            <a:r>
              <a:rPr lang="en-US" baseline="30000" dirty="0"/>
              <a:t>th</a:t>
            </a:r>
            <a:r>
              <a:rPr lang="en-US" dirty="0"/>
              <a:t> percentile is at 52%</a:t>
            </a:r>
          </a:p>
        </p:txBody>
      </p:sp>
      <p:grpSp>
        <p:nvGrpSpPr>
          <p:cNvPr id="18" name="Group 17"/>
          <p:cNvGrpSpPr/>
          <p:nvPr/>
        </p:nvGrpSpPr>
        <p:grpSpPr>
          <a:xfrm>
            <a:off x="5364480" y="3810000"/>
            <a:ext cx="3429000" cy="709182"/>
            <a:chOff x="-2447552" y="4884003"/>
            <a:chExt cx="3429000" cy="709182"/>
          </a:xfrm>
          <a:solidFill>
            <a:srgbClr val="7030A0"/>
          </a:solidFill>
        </p:grpSpPr>
        <p:sp>
          <p:nvSpPr>
            <p:cNvPr id="19" name="TextBox 18"/>
            <p:cNvSpPr txBox="1"/>
            <p:nvPr/>
          </p:nvSpPr>
          <p:spPr>
            <a:xfrm>
              <a:off x="-1981200" y="4884003"/>
              <a:ext cx="2962648" cy="709182"/>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wrap="square" rtlCol="0">
              <a:noAutofit/>
            </a:bodyPr>
            <a:lstStyle/>
            <a:p>
              <a:r>
                <a:rPr lang="en-US" sz="2000" dirty="0"/>
                <a:t>Set the goal</a:t>
              </a:r>
            </a:p>
          </p:txBody>
        </p:sp>
        <p:sp>
          <p:nvSpPr>
            <p:cNvPr id="22" name="TextBox 21"/>
            <p:cNvSpPr txBox="1"/>
            <p:nvPr/>
          </p:nvSpPr>
          <p:spPr>
            <a:xfrm>
              <a:off x="-2447552" y="4884003"/>
              <a:ext cx="407822" cy="707886"/>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US" sz="2000" dirty="0"/>
                <a:t>3</a:t>
              </a:r>
            </a:p>
          </p:txBody>
        </p:sp>
      </p:grpSp>
      <p:sp>
        <p:nvSpPr>
          <p:cNvPr id="3" name="TextBox 2"/>
          <p:cNvSpPr txBox="1"/>
          <p:nvPr/>
        </p:nvSpPr>
        <p:spPr>
          <a:xfrm>
            <a:off x="1173481" y="4648200"/>
            <a:ext cx="2746265" cy="923330"/>
          </a:xfrm>
          <a:prstGeom prst="rect">
            <a:avLst/>
          </a:prstGeom>
          <a:noFill/>
        </p:spPr>
        <p:txBody>
          <a:bodyPr wrap="none" rtlCol="0">
            <a:spAutoFit/>
          </a:bodyPr>
          <a:lstStyle/>
          <a:p>
            <a:r>
              <a:rPr lang="en-US" dirty="0"/>
              <a:t>Find best practices</a:t>
            </a:r>
          </a:p>
          <a:p>
            <a:r>
              <a:rPr lang="en-US" dirty="0"/>
              <a:t>Implement improvement</a:t>
            </a:r>
            <a:br>
              <a:rPr lang="en-US" dirty="0"/>
            </a:br>
            <a:r>
              <a:rPr lang="en-US" dirty="0"/>
              <a:t>strategy</a:t>
            </a:r>
          </a:p>
        </p:txBody>
      </p:sp>
    </p:spTree>
    <p:extLst>
      <p:ext uri="{BB962C8B-B14F-4D97-AF65-F5344CB8AC3E}">
        <p14:creationId xmlns:p14="http://schemas.microsoft.com/office/powerpoint/2010/main" val="3476993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711" y="201518"/>
            <a:ext cx="8596668" cy="1066008"/>
          </a:xfrm>
        </p:spPr>
        <p:txBody>
          <a:bodyPr/>
          <a:lstStyle/>
          <a:p>
            <a:r>
              <a:rPr lang="en-US" dirty="0" smtClean="0"/>
              <a:t>Gap Analysis</a:t>
            </a:r>
            <a:endParaRPr lang="en-US" dirty="0"/>
          </a:p>
        </p:txBody>
      </p:sp>
      <p:graphicFrame>
        <p:nvGraphicFramePr>
          <p:cNvPr id="5" name="Content Placeholder 6"/>
          <p:cNvGraphicFramePr>
            <a:graphicFrameLocks/>
          </p:cNvGraphicFramePr>
          <p:nvPr>
            <p:extLst/>
          </p:nvPr>
        </p:nvGraphicFramePr>
        <p:xfrm>
          <a:off x="706711" y="1558686"/>
          <a:ext cx="8229600" cy="40687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615520" y="2140467"/>
            <a:ext cx="607859" cy="400110"/>
          </a:xfrm>
          <a:prstGeom prst="rect">
            <a:avLst/>
          </a:prstGeom>
          <a:noFill/>
        </p:spPr>
        <p:txBody>
          <a:bodyPr wrap="none" rtlCol="0">
            <a:spAutoFit/>
          </a:bodyPr>
          <a:lstStyle/>
          <a:p>
            <a:r>
              <a:rPr lang="en-US" sz="2000" dirty="0"/>
              <a:t>52%</a:t>
            </a:r>
          </a:p>
        </p:txBody>
      </p:sp>
      <p:sp>
        <p:nvSpPr>
          <p:cNvPr id="7" name="TextBox 6"/>
          <p:cNvSpPr txBox="1"/>
          <p:nvPr/>
        </p:nvSpPr>
        <p:spPr>
          <a:xfrm rot="10800000" flipV="1">
            <a:off x="4075611" y="5372406"/>
            <a:ext cx="2212118" cy="369332"/>
          </a:xfrm>
          <a:prstGeom prst="rect">
            <a:avLst/>
          </a:prstGeom>
          <a:noFill/>
        </p:spPr>
        <p:txBody>
          <a:bodyPr wrap="square" rtlCol="0">
            <a:spAutoFit/>
          </a:bodyPr>
          <a:lstStyle/>
          <a:p>
            <a:pPr algn="ctr"/>
            <a:r>
              <a:rPr lang="en-US" dirty="0"/>
              <a:t>Cohorts</a:t>
            </a:r>
          </a:p>
        </p:txBody>
      </p:sp>
      <p:sp>
        <p:nvSpPr>
          <p:cNvPr id="17" name="Title 4"/>
          <p:cNvSpPr txBox="1">
            <a:spLocks/>
          </p:cNvSpPr>
          <p:nvPr/>
        </p:nvSpPr>
        <p:spPr bwMode="auto">
          <a:xfrm>
            <a:off x="1880845" y="612111"/>
            <a:ext cx="312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ern="1200">
                <a:solidFill>
                  <a:schemeClr val="bg1"/>
                </a:solidFill>
                <a:latin typeface="+mj-lt"/>
                <a:ea typeface="+mj-ea"/>
                <a:cs typeface="+mj-cs"/>
              </a:defRPr>
            </a:lvl1pPr>
            <a:lvl2pPr algn="l" rtl="0" eaLnBrk="1" fontAlgn="base" hangingPunct="1">
              <a:spcBef>
                <a:spcPct val="0"/>
              </a:spcBef>
              <a:spcAft>
                <a:spcPct val="0"/>
              </a:spcAft>
              <a:defRPr>
                <a:solidFill>
                  <a:schemeClr val="bg1"/>
                </a:solidFill>
                <a:latin typeface="Calibri" pitchFamily="34" charset="0"/>
              </a:defRPr>
            </a:lvl2pPr>
            <a:lvl3pPr algn="l" rtl="0" eaLnBrk="1" fontAlgn="base" hangingPunct="1">
              <a:spcBef>
                <a:spcPct val="0"/>
              </a:spcBef>
              <a:spcAft>
                <a:spcPct val="0"/>
              </a:spcAft>
              <a:defRPr>
                <a:solidFill>
                  <a:schemeClr val="bg1"/>
                </a:solidFill>
                <a:latin typeface="Calibri" pitchFamily="34" charset="0"/>
              </a:defRPr>
            </a:lvl3pPr>
            <a:lvl4pPr algn="l" rtl="0" eaLnBrk="1" fontAlgn="base" hangingPunct="1">
              <a:spcBef>
                <a:spcPct val="0"/>
              </a:spcBef>
              <a:spcAft>
                <a:spcPct val="0"/>
              </a:spcAft>
              <a:defRPr>
                <a:solidFill>
                  <a:schemeClr val="bg1"/>
                </a:solidFill>
                <a:latin typeface="Calibri" pitchFamily="34" charset="0"/>
              </a:defRPr>
            </a:lvl4pPr>
            <a:lvl5pPr algn="l" rtl="0" eaLnBrk="1" fontAlgn="base" hangingPunct="1">
              <a:spcBef>
                <a:spcPct val="0"/>
              </a:spcBef>
              <a:spcAft>
                <a:spcPct val="0"/>
              </a:spcAft>
              <a:defRPr>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2400" dirty="0">
                <a:solidFill>
                  <a:schemeClr val="tx1"/>
                </a:solidFill>
              </a:rPr>
              <a:t>Fall-Fall Persistence</a:t>
            </a:r>
          </a:p>
        </p:txBody>
      </p:sp>
      <p:sp>
        <p:nvSpPr>
          <p:cNvPr id="19" name="Left Brace 18"/>
          <p:cNvSpPr/>
          <p:nvPr/>
        </p:nvSpPr>
        <p:spPr>
          <a:xfrm flipH="1">
            <a:off x="2162786" y="2678668"/>
            <a:ext cx="381000" cy="914400"/>
          </a:xfrm>
          <a:prstGeom prst="leftBrace">
            <a:avLst/>
          </a:prstGeom>
          <a:solidFill>
            <a:srgbClr val="0070C0"/>
          </a:solidFill>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TextBox 19"/>
          <p:cNvSpPr txBox="1"/>
          <p:nvPr/>
        </p:nvSpPr>
        <p:spPr>
          <a:xfrm>
            <a:off x="2691430" y="3020904"/>
            <a:ext cx="590226" cy="369332"/>
          </a:xfrm>
          <a:prstGeom prst="rect">
            <a:avLst/>
          </a:prstGeom>
          <a:noFill/>
        </p:spPr>
        <p:txBody>
          <a:bodyPr wrap="none" rtlCol="0">
            <a:spAutoFit/>
          </a:bodyPr>
          <a:lstStyle/>
          <a:p>
            <a:r>
              <a:rPr lang="en-US" dirty="0"/>
              <a:t>Gap</a:t>
            </a:r>
          </a:p>
        </p:txBody>
      </p:sp>
      <p:sp>
        <p:nvSpPr>
          <p:cNvPr id="21" name="Left Brace 20"/>
          <p:cNvSpPr/>
          <p:nvPr/>
        </p:nvSpPr>
        <p:spPr>
          <a:xfrm flipH="1">
            <a:off x="7990044" y="2678668"/>
            <a:ext cx="381000" cy="432296"/>
          </a:xfrm>
          <a:prstGeom prst="leftBrace">
            <a:avLst/>
          </a:prstGeom>
          <a:solidFill>
            <a:srgbClr val="0070C0"/>
          </a:solidFill>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TextBox 21"/>
          <p:cNvSpPr txBox="1"/>
          <p:nvPr/>
        </p:nvSpPr>
        <p:spPr>
          <a:xfrm>
            <a:off x="4192524" y="3743868"/>
            <a:ext cx="2194832" cy="369332"/>
          </a:xfrm>
          <a:prstGeom prst="rect">
            <a:avLst/>
          </a:prstGeom>
          <a:noFill/>
        </p:spPr>
        <p:txBody>
          <a:bodyPr wrap="none" rtlCol="0">
            <a:spAutoFit/>
          </a:bodyPr>
          <a:lstStyle/>
          <a:p>
            <a:r>
              <a:rPr lang="en-US" dirty="0">
                <a:solidFill>
                  <a:schemeClr val="accent1"/>
                </a:solidFill>
              </a:rPr>
              <a:t>Example Institution</a:t>
            </a:r>
          </a:p>
        </p:txBody>
      </p:sp>
      <p:sp>
        <p:nvSpPr>
          <p:cNvPr id="23" name="TextBox 22"/>
          <p:cNvSpPr txBox="1"/>
          <p:nvPr/>
        </p:nvSpPr>
        <p:spPr>
          <a:xfrm>
            <a:off x="3281656" y="2078912"/>
            <a:ext cx="3446777" cy="461665"/>
          </a:xfrm>
          <a:prstGeom prst="rect">
            <a:avLst/>
          </a:prstGeom>
          <a:noFill/>
        </p:spPr>
        <p:txBody>
          <a:bodyPr wrap="none" rtlCol="0">
            <a:spAutoFit/>
          </a:bodyPr>
          <a:lstStyle/>
          <a:p>
            <a:r>
              <a:rPr lang="en-US" sz="2400" dirty="0">
                <a:solidFill>
                  <a:srgbClr val="0070C0"/>
                </a:solidFill>
              </a:rPr>
              <a:t>Aspirational Benchmark</a:t>
            </a:r>
          </a:p>
        </p:txBody>
      </p:sp>
    </p:spTree>
    <p:extLst>
      <p:ext uri="{BB962C8B-B14F-4D97-AF65-F5344CB8AC3E}">
        <p14:creationId xmlns:p14="http://schemas.microsoft.com/office/powerpoint/2010/main" val="891859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6312"/>
            <a:ext cx="8596668" cy="1066008"/>
          </a:xfrm>
        </p:spPr>
        <p:txBody>
          <a:bodyPr/>
          <a:lstStyle/>
          <a:p>
            <a:r>
              <a:rPr lang="en-US" dirty="0" smtClean="0"/>
              <a:t>Productive Benchmarking</a:t>
            </a:r>
            <a:endParaRPr lang="en-US" dirty="0"/>
          </a:p>
        </p:txBody>
      </p:sp>
      <p:sp>
        <p:nvSpPr>
          <p:cNvPr id="3" name="Content Placeholder 2"/>
          <p:cNvSpPr>
            <a:spLocks noGrp="1"/>
          </p:cNvSpPr>
          <p:nvPr>
            <p:ph idx="1"/>
          </p:nvPr>
        </p:nvSpPr>
        <p:spPr>
          <a:xfrm>
            <a:off x="677334" y="1280160"/>
            <a:ext cx="8596668" cy="4056611"/>
          </a:xfrm>
        </p:spPr>
        <p:txBody>
          <a:bodyPr>
            <a:normAutofit/>
          </a:bodyPr>
          <a:lstStyle/>
          <a:p>
            <a:pPr marL="0" indent="0">
              <a:buNone/>
            </a:pPr>
            <a:r>
              <a:rPr lang="en-US" sz="3200" dirty="0" smtClean="0"/>
              <a:t>Simply put, benchmarking is comparing your college to other colleges</a:t>
            </a:r>
          </a:p>
          <a:p>
            <a:pPr lvl="1"/>
            <a:r>
              <a:rPr lang="en-US" sz="3400" dirty="0" smtClean="0"/>
              <a:t>One-on-one </a:t>
            </a:r>
          </a:p>
          <a:p>
            <a:pPr lvl="1"/>
            <a:r>
              <a:rPr lang="en-US" sz="3400" dirty="0" smtClean="0"/>
              <a:t>Group of peers</a:t>
            </a:r>
          </a:p>
          <a:p>
            <a:pPr lvl="1"/>
            <a:r>
              <a:rPr lang="en-US" sz="3400" dirty="0" smtClean="0"/>
              <a:t>National data sets </a:t>
            </a:r>
          </a:p>
          <a:p>
            <a:pPr marL="1371600" lvl="3" indent="0">
              <a:buNone/>
            </a:pPr>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675" y="1939411"/>
            <a:ext cx="5104015" cy="3397360"/>
          </a:xfrm>
          <a:prstGeom prst="rect">
            <a:avLst/>
          </a:prstGeom>
        </p:spPr>
      </p:pic>
    </p:spTree>
    <p:extLst>
      <p:ext uri="{BB962C8B-B14F-4D97-AF65-F5344CB8AC3E}">
        <p14:creationId xmlns:p14="http://schemas.microsoft.com/office/powerpoint/2010/main" val="1405064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4772" y="187574"/>
            <a:ext cx="7766936" cy="1157372"/>
          </a:xfrm>
        </p:spPr>
        <p:txBody>
          <a:bodyPr/>
          <a:lstStyle/>
          <a:p>
            <a:pPr algn="l"/>
            <a:r>
              <a:rPr lang="en-US" sz="3600" dirty="0" smtClean="0"/>
              <a:t>Benchmarking Steps</a:t>
            </a:r>
            <a:endParaRPr lang="en-US" sz="3600" dirty="0"/>
          </a:p>
        </p:txBody>
      </p:sp>
      <p:graphicFrame>
        <p:nvGraphicFramePr>
          <p:cNvPr id="6" name="Content Placeholder 4"/>
          <p:cNvGraphicFramePr>
            <a:graphicFrameLocks/>
          </p:cNvGraphicFramePr>
          <p:nvPr>
            <p:extLst/>
          </p:nvPr>
        </p:nvGraphicFramePr>
        <p:xfrm>
          <a:off x="1499401" y="1747013"/>
          <a:ext cx="7604053" cy="411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Callout 1"/>
          <p:cNvSpPr/>
          <p:nvPr/>
        </p:nvSpPr>
        <p:spPr>
          <a:xfrm rot="21236588">
            <a:off x="5211938" y="-275731"/>
            <a:ext cx="5042244" cy="2232837"/>
          </a:xfrm>
          <a:prstGeom prst="wedgeEllipseCallout">
            <a:avLst>
              <a:gd name="adj1" fmla="val -132172"/>
              <a:gd name="adj2" fmla="val 1786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79501" y="187574"/>
            <a:ext cx="3296093" cy="1077218"/>
          </a:xfrm>
          <a:prstGeom prst="rect">
            <a:avLst/>
          </a:prstGeom>
          <a:noFill/>
        </p:spPr>
        <p:txBody>
          <a:bodyPr wrap="square" rtlCol="0">
            <a:spAutoFit/>
          </a:bodyPr>
          <a:lstStyle/>
          <a:p>
            <a:r>
              <a:rPr lang="en-US" sz="3200" dirty="0" smtClean="0">
                <a:solidFill>
                  <a:srgbClr val="0000FF"/>
                </a:solidFill>
              </a:rPr>
              <a:t>Major College Processes</a:t>
            </a:r>
            <a:endParaRPr lang="en-US" sz="3200" dirty="0">
              <a:solidFill>
                <a:srgbClr val="0000FF"/>
              </a:solidFill>
            </a:endParaRPr>
          </a:p>
        </p:txBody>
      </p:sp>
    </p:spTree>
    <p:extLst>
      <p:ext uri="{BB962C8B-B14F-4D97-AF65-F5344CB8AC3E}">
        <p14:creationId xmlns:p14="http://schemas.microsoft.com/office/powerpoint/2010/main" val="3854845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2639" y="1096730"/>
            <a:ext cx="7766936" cy="707686"/>
          </a:xfrm>
        </p:spPr>
        <p:txBody>
          <a:bodyPr/>
          <a:lstStyle/>
          <a:p>
            <a:pPr algn="l"/>
            <a:r>
              <a:rPr lang="en-US" sz="3600" dirty="0" smtClean="0"/>
              <a:t>Benchmarking Steps</a:t>
            </a:r>
            <a:endParaRPr lang="en-US" sz="3600" dirty="0"/>
          </a:p>
        </p:txBody>
      </p:sp>
      <p:graphicFrame>
        <p:nvGraphicFramePr>
          <p:cNvPr id="6" name="Content Placeholder 4"/>
          <p:cNvGraphicFramePr>
            <a:graphicFrameLocks/>
          </p:cNvGraphicFramePr>
          <p:nvPr>
            <p:extLst/>
          </p:nvPr>
        </p:nvGraphicFramePr>
        <p:xfrm>
          <a:off x="1340905" y="1846123"/>
          <a:ext cx="7604053" cy="411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ame 6"/>
          <p:cNvSpPr/>
          <p:nvPr/>
        </p:nvSpPr>
        <p:spPr>
          <a:xfrm>
            <a:off x="1340905" y="4633001"/>
            <a:ext cx="7550889" cy="1371600"/>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315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838200"/>
          </a:xfrm>
        </p:spPr>
        <p:txBody>
          <a:bodyPr>
            <a:noAutofit/>
          </a:bodyPr>
          <a:lstStyle/>
          <a:p>
            <a:r>
              <a:rPr lang="en-US" sz="3200" dirty="0"/>
              <a:t>Learn More about Benchmarking and </a:t>
            </a:r>
            <a:br>
              <a:rPr lang="en-US" sz="3200" dirty="0"/>
            </a:br>
            <a:r>
              <a:rPr lang="en-US" sz="3200" dirty="0"/>
              <a:t>Best Practices</a:t>
            </a:r>
          </a:p>
        </p:txBody>
      </p:sp>
      <p:sp>
        <p:nvSpPr>
          <p:cNvPr id="7" name="Rectangle 6"/>
          <p:cNvSpPr/>
          <p:nvPr/>
        </p:nvSpPr>
        <p:spPr>
          <a:xfrm>
            <a:off x="4724400" y="6004501"/>
            <a:ext cx="4490332" cy="584775"/>
          </a:xfrm>
          <a:prstGeom prst="rect">
            <a:avLst/>
          </a:prstGeom>
        </p:spPr>
        <p:txBody>
          <a:bodyPr wrap="none">
            <a:spAutoFit/>
          </a:bodyPr>
          <a:lstStyle/>
          <a:p>
            <a:r>
              <a:rPr lang="en-US" sz="3200" b="1" dirty="0">
                <a:solidFill>
                  <a:schemeClr val="tx1">
                    <a:lumMod val="65000"/>
                    <a:lumOff val="35000"/>
                  </a:schemeClr>
                </a:solidFill>
              </a:rPr>
              <a:t>JCCC.edu/Benchmark</a:t>
            </a:r>
          </a:p>
        </p:txBody>
      </p:sp>
      <p:pic>
        <p:nvPicPr>
          <p:cNvPr id="2" name="Picture 1"/>
          <p:cNvPicPr>
            <a:picLocks noChangeAspect="1"/>
          </p:cNvPicPr>
          <p:nvPr/>
        </p:nvPicPr>
        <p:blipFill>
          <a:blip r:embed="rId3"/>
          <a:stretch>
            <a:fillRect/>
          </a:stretch>
        </p:blipFill>
        <p:spPr>
          <a:xfrm>
            <a:off x="3565661" y="1337555"/>
            <a:ext cx="3579418" cy="4459603"/>
          </a:xfrm>
          <a:prstGeom prst="rect">
            <a:avLst/>
          </a:prstGeom>
        </p:spPr>
      </p:pic>
    </p:spTree>
    <p:custDataLst>
      <p:tags r:id="rId1"/>
    </p:custDataLst>
    <p:extLst>
      <p:ext uri="{BB962C8B-B14F-4D97-AF65-F5344CB8AC3E}">
        <p14:creationId xmlns:p14="http://schemas.microsoft.com/office/powerpoint/2010/main" val="198760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id:image008.jpg@01D00FAD.079FDAE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92480" y="2831149"/>
            <a:ext cx="476250" cy="5124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1094581"/>
            <a:ext cx="8596668" cy="1066008"/>
          </a:xfrm>
        </p:spPr>
        <p:txBody>
          <a:bodyPr>
            <a:normAutofit fontScale="90000"/>
          </a:bodyPr>
          <a:lstStyle/>
          <a:p>
            <a:pPr lvl="0"/>
            <a:r>
              <a:rPr lang="en-US" alt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Keep up with the Benchmarking Institute and all of our projects by joining us on LinkedIn and following us on Twitter.</a:t>
            </a:r>
            <a:r>
              <a:rPr lang="en-US" altLang="en-US" sz="2000" dirty="0">
                <a:solidFill>
                  <a:schemeClr val="tx1"/>
                </a:solidFill>
                <a:latin typeface="Arial" panose="020B0604020202020204" pitchFamily="34" charset="0"/>
              </a:rPr>
              <a:t/>
            </a:r>
            <a:br>
              <a:rPr lang="en-US" altLang="en-US" sz="2000" dirty="0">
                <a:solidFill>
                  <a:schemeClr val="tx1"/>
                </a:solidFill>
                <a:latin typeface="Arial" panose="020B0604020202020204" pitchFamily="34" charset="0"/>
              </a:rPr>
            </a:br>
            <a:endParaRPr lang="en-US" dirty="0"/>
          </a:p>
        </p:txBody>
      </p:sp>
      <p:sp>
        <p:nvSpPr>
          <p:cNvPr id="3" name="Content Placeholder 2"/>
          <p:cNvSpPr>
            <a:spLocks noGrp="1"/>
          </p:cNvSpPr>
          <p:nvPr>
            <p:ph idx="1"/>
          </p:nvPr>
        </p:nvSpPr>
        <p:spPr>
          <a:xfrm>
            <a:off x="677334" y="2831149"/>
            <a:ext cx="14218880" cy="7500336"/>
          </a:xfrm>
        </p:spPr>
        <p:txBody>
          <a:bodyPr/>
          <a:lstStyle/>
          <a:p>
            <a:pPr marL="0" indent="0">
              <a:buNone/>
            </a:pPr>
            <a:r>
              <a:rPr lang="en-US" dirty="0" smtClean="0"/>
              <a:t>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EdBenchmark</a:t>
            </a:r>
            <a:endParaRPr lang="en-US" sz="4400" dirty="0">
              <a:latin typeface="Arial" panose="020B0604020202020204" pitchFamily="34" charset="0"/>
              <a:cs typeface="Arial" panose="020B0604020202020204" pitchFamily="34" charset="0"/>
            </a:endParaRPr>
          </a:p>
        </p:txBody>
      </p:sp>
      <p:pic>
        <p:nvPicPr>
          <p:cNvPr id="1026" name="Picture 2" descr="cid:image007.jpg@01D00FAD.079FDAE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77334" y="3861897"/>
            <a:ext cx="940418" cy="9772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962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9" name="Picture 5" descr="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722724"/>
            <a:ext cx="920444"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62568" y="3761976"/>
            <a:ext cx="8168832" cy="1077218"/>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Join the National Higher Education Benchmarking Institute Group</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566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807535"/>
            <a:ext cx="6680003" cy="2170639"/>
          </a:xfrm>
        </p:spPr>
        <p:txBody>
          <a:bodyPr>
            <a:normAutofit/>
          </a:bodyPr>
          <a:lstStyle/>
          <a:p>
            <a:pPr lvl="1"/>
            <a:r>
              <a:rPr lang="en-US" dirty="0" smtClean="0"/>
              <a:t/>
            </a:r>
            <a:br>
              <a:rPr lang="en-US" dirty="0" smtClean="0"/>
            </a:br>
            <a:endParaRPr lang="en-US" dirty="0"/>
          </a:p>
        </p:txBody>
      </p:sp>
      <p:sp>
        <p:nvSpPr>
          <p:cNvPr id="3" name="Rectangle 2"/>
          <p:cNvSpPr/>
          <p:nvPr/>
        </p:nvSpPr>
        <p:spPr>
          <a:xfrm>
            <a:off x="1507067" y="2715297"/>
            <a:ext cx="6914707" cy="1169551"/>
          </a:xfrm>
          <a:prstGeom prst="rect">
            <a:avLst/>
          </a:prstGeom>
        </p:spPr>
        <p:txBody>
          <a:bodyPr wrap="square">
            <a:spAutoFit/>
          </a:bodyPr>
          <a:lstStyle/>
          <a:p>
            <a:r>
              <a:rPr lang="en-US" sz="1400" b="1" dirty="0" smtClean="0">
                <a:solidFill>
                  <a:srgbClr val="1F497D"/>
                </a:solidFill>
                <a:latin typeface="Arial" panose="020B0604020202020204" pitchFamily="34" charset="0"/>
                <a:ea typeface="Calibri" panose="020F0502020204030204" pitchFamily="34" charset="0"/>
                <a:cs typeface="Arial" panose="020B0604020202020204" pitchFamily="34" charset="0"/>
              </a:rPr>
              <a:t>Michelle Taylor</a:t>
            </a:r>
            <a:endParaRPr lang="en-US" sz="1400" b="1" dirty="0">
              <a:latin typeface="Arial" panose="020B0604020202020204" pitchFamily="34" charset="0"/>
              <a:ea typeface="Calibri" panose="020F0502020204030204" pitchFamily="34" charset="0"/>
              <a:cs typeface="Arial" panose="020B0604020202020204" pitchFamily="34" charset="0"/>
            </a:endParaRPr>
          </a:p>
          <a:p>
            <a:r>
              <a:rPr lang="en-US" sz="1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b="1" dirty="0" smtClean="0">
                <a:solidFill>
                  <a:srgbClr val="336699"/>
                </a:solidFill>
                <a:latin typeface="Arial" panose="020B0604020202020204" pitchFamily="34" charset="0"/>
                <a:ea typeface="Calibri" panose="020F0502020204030204" pitchFamily="34" charset="0"/>
                <a:cs typeface="Times New Roman" panose="02020603050405020304" pitchFamily="18" charset="0"/>
              </a:rPr>
              <a:t>Senior Research Analyst </a:t>
            </a:r>
            <a:r>
              <a:rPr lang="en-US" sz="1400" b="1" dirty="0">
                <a:solidFill>
                  <a:srgbClr val="336699"/>
                </a:solidFill>
                <a:latin typeface="Arial" panose="020B0604020202020204" pitchFamily="34" charset="0"/>
                <a:ea typeface="Calibri" panose="020F0502020204030204" pitchFamily="34" charset="0"/>
                <a:cs typeface="Times New Roman" panose="02020603050405020304" pitchFamily="18" charset="0"/>
              </a:rPr>
              <a:t>| National Higher Education Benchmarking Institute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A6A6A6"/>
                </a:solidFill>
                <a:latin typeface="Arial" panose="020B0604020202020204" pitchFamily="34" charset="0"/>
                <a:ea typeface="Calibri" panose="020F0502020204030204" pitchFamily="34" charset="0"/>
                <a:cs typeface="Times New Roman" panose="02020603050405020304" pitchFamily="18" charset="0"/>
              </a:rPr>
              <a:t>Johnson County Community College|12345 College Blvd. | Overland Park, KS 66210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A6A6A6"/>
                </a:solidFill>
                <a:latin typeface="Arial" panose="020B0604020202020204" pitchFamily="34" charset="0"/>
                <a:ea typeface="Calibri" panose="020F0502020204030204" pitchFamily="34" charset="0"/>
                <a:cs typeface="Times New Roman" panose="02020603050405020304" pitchFamily="18" charset="0"/>
              </a:rPr>
              <a:t>Phone: 913-469-8500 Ext. </a:t>
            </a:r>
            <a:r>
              <a:rPr lang="en-US" sz="1400" dirty="0" smtClean="0">
                <a:solidFill>
                  <a:srgbClr val="A6A6A6"/>
                </a:solidFill>
                <a:latin typeface="Arial" panose="020B0604020202020204" pitchFamily="34" charset="0"/>
                <a:ea typeface="Calibri" panose="020F0502020204030204" pitchFamily="34" charset="0"/>
                <a:cs typeface="Times New Roman" panose="02020603050405020304" pitchFamily="18" charset="0"/>
              </a:rPr>
              <a:t>3831| </a:t>
            </a:r>
            <a:r>
              <a:rPr lang="en-US" sz="14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michelletaylor@jccc.edu</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676399" y="4961072"/>
            <a:ext cx="8131278" cy="1200329"/>
          </a:xfrm>
          <a:prstGeom prst="rect">
            <a:avLst/>
          </a:prstGeom>
        </p:spPr>
        <p:txBody>
          <a:bodyPr wrap="square" numCol="2">
            <a:spAutoFit/>
          </a:bodyPr>
          <a:lstStyle/>
          <a:p>
            <a:r>
              <a:rPr lang="en-US" u="sng" dirty="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4"/>
              </a:rPr>
              <a:t>http://www.nccbp.org/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5"/>
              </a:rPr>
              <a:t>https://costandproductivity.org/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6"/>
              </a:rPr>
              <a:t>http://maximizingresources.org/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7"/>
              </a:rPr>
              <a:t>http://workforceproject.org</a:t>
            </a:r>
            <a:r>
              <a:rPr lang="en-US" u="sng"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7"/>
              </a:rPr>
              <a:t>/</a:t>
            </a:r>
            <a:endParaRPr lang="en-US" u="sng"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7696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5" y="631768"/>
            <a:ext cx="8596668" cy="4527448"/>
          </a:xfrm>
        </p:spPr>
        <p:txBody>
          <a:bodyPr>
            <a:normAutofit fontScale="90000"/>
          </a:bodyPr>
          <a:lstStyle/>
          <a:p>
            <a:r>
              <a:rPr lang="en-US" dirty="0" smtClean="0"/>
              <a:t/>
            </a:r>
            <a:br>
              <a:rPr lang="en-US" dirty="0" smtClean="0"/>
            </a:br>
            <a:r>
              <a:rPr lang="en-US" sz="4900" dirty="0" smtClean="0"/>
              <a:t>Benchmarking:</a:t>
            </a:r>
            <a:r>
              <a:rPr lang="en-US" sz="4900" dirty="0"/>
              <a:t/>
            </a:r>
            <a:br>
              <a:rPr lang="en-US" sz="4900" dirty="0"/>
            </a:br>
            <a:r>
              <a:rPr lang="en-US" sz="4900" i="1" dirty="0" smtClean="0"/>
              <a:t>An </a:t>
            </a:r>
            <a:r>
              <a:rPr lang="en-US" sz="4900" i="1" dirty="0"/>
              <a:t>ongoing, systematic process for measuring and comparing the work processes of one organization to those of another.</a:t>
            </a:r>
            <a:br>
              <a:rPr lang="en-US" sz="4900" i="1" dirty="0"/>
            </a:br>
            <a:r>
              <a:rPr lang="en-US" dirty="0"/>
              <a:t/>
            </a:r>
            <a:br>
              <a:rPr lang="en-US" dirty="0"/>
            </a:br>
            <a:endParaRPr lang="en-US" dirty="0"/>
          </a:p>
        </p:txBody>
      </p:sp>
      <p:sp>
        <p:nvSpPr>
          <p:cNvPr id="3" name="Content Placeholder 2"/>
          <p:cNvSpPr>
            <a:spLocks noGrp="1"/>
          </p:cNvSpPr>
          <p:nvPr>
            <p:ph type="body" idx="1"/>
          </p:nvPr>
        </p:nvSpPr>
        <p:spPr/>
        <p:txBody>
          <a:bodyPr>
            <a:normAutofit fontScale="92500" lnSpcReduction="20000"/>
          </a:bodyPr>
          <a:lstStyle/>
          <a:p>
            <a:r>
              <a:rPr lang="en-US" sz="3200" dirty="0"/>
              <a:t>(Kempner, 1993)</a:t>
            </a:r>
            <a:br>
              <a:rPr lang="en-US" sz="3200" dirty="0"/>
            </a:br>
            <a:endParaRPr lang="en-US" sz="3200" dirty="0"/>
          </a:p>
        </p:txBody>
      </p:sp>
    </p:spTree>
    <p:extLst>
      <p:ext uri="{BB962C8B-B14F-4D97-AF65-F5344CB8AC3E}">
        <p14:creationId xmlns:p14="http://schemas.microsoft.com/office/powerpoint/2010/main" val="2603039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586710" y="435362"/>
            <a:ext cx="8596668" cy="1066008"/>
          </a:xfrm>
        </p:spPr>
        <p:txBody>
          <a:bodyPr/>
          <a:lstStyle/>
          <a:p>
            <a:r>
              <a:rPr lang="en-US" dirty="0" smtClean="0"/>
              <a:t>Benchmarking Steps</a:t>
            </a:r>
            <a:endParaRPr lang="en-US" dirty="0"/>
          </a:p>
        </p:txBody>
      </p:sp>
      <p:graphicFrame>
        <p:nvGraphicFramePr>
          <p:cNvPr id="5" name="Content Placeholder 4"/>
          <p:cNvGraphicFramePr>
            <a:graphicFrameLocks noGrp="1"/>
          </p:cNvGraphicFramePr>
          <p:nvPr>
            <p:ph idx="1"/>
            <p:extLst/>
          </p:nvPr>
        </p:nvGraphicFramePr>
        <p:xfrm>
          <a:off x="1541721" y="1501371"/>
          <a:ext cx="7846827" cy="4165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rame 5"/>
          <p:cNvSpPr/>
          <p:nvPr/>
        </p:nvSpPr>
        <p:spPr>
          <a:xfrm>
            <a:off x="1956390" y="1331249"/>
            <a:ext cx="4912242" cy="1550174"/>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680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437" y="1534332"/>
            <a:ext cx="6124409" cy="4317591"/>
          </a:xfrm>
          <a:prstGeom prst="rect">
            <a:avLst/>
          </a:prstGeom>
        </p:spPr>
      </p:pic>
      <p:sp>
        <p:nvSpPr>
          <p:cNvPr id="2" name="Title 1"/>
          <p:cNvSpPr>
            <a:spLocks noGrp="1"/>
          </p:cNvSpPr>
          <p:nvPr>
            <p:ph type="title"/>
          </p:nvPr>
        </p:nvSpPr>
        <p:spPr>
          <a:xfrm>
            <a:off x="677334" y="626748"/>
            <a:ext cx="8596668" cy="1066008"/>
          </a:xfrm>
        </p:spPr>
        <p:txBody>
          <a:bodyPr/>
          <a:lstStyle/>
          <a:p>
            <a:r>
              <a:rPr lang="en-US" dirty="0" smtClean="0"/>
              <a:t>Identify What to Benchmark</a:t>
            </a:r>
            <a:endParaRPr lang="en-US" dirty="0"/>
          </a:p>
        </p:txBody>
      </p:sp>
      <p:sp>
        <p:nvSpPr>
          <p:cNvPr id="3" name="Content Placeholder 2"/>
          <p:cNvSpPr>
            <a:spLocks noGrp="1"/>
          </p:cNvSpPr>
          <p:nvPr>
            <p:ph idx="1"/>
          </p:nvPr>
        </p:nvSpPr>
        <p:spPr>
          <a:xfrm>
            <a:off x="1655530" y="2562446"/>
            <a:ext cx="8596668" cy="3000450"/>
          </a:xfrm>
        </p:spPr>
        <p:txBody>
          <a:bodyPr/>
          <a:lstStyle/>
          <a:p>
            <a:r>
              <a:rPr lang="en-US" sz="2800" dirty="0" smtClean="0"/>
              <a:t>Key Performance Indicators</a:t>
            </a:r>
          </a:p>
          <a:p>
            <a:r>
              <a:rPr lang="en-US" sz="2800" dirty="0" smtClean="0"/>
              <a:t>Strategic Plan</a:t>
            </a:r>
          </a:p>
          <a:p>
            <a:r>
              <a:rPr lang="en-US" sz="2800" dirty="0" smtClean="0"/>
              <a:t>Mission &amp; Vision Statements</a:t>
            </a:r>
          </a:p>
          <a:p>
            <a:r>
              <a:rPr lang="en-US" sz="2800" dirty="0" smtClean="0"/>
              <a:t>Values Statement</a:t>
            </a:r>
          </a:p>
          <a:p>
            <a:endParaRPr lang="en-US" dirty="0"/>
          </a:p>
        </p:txBody>
      </p:sp>
      <p:sp>
        <p:nvSpPr>
          <p:cNvPr id="5" name="TextBox 4"/>
          <p:cNvSpPr txBox="1"/>
          <p:nvPr/>
        </p:nvSpPr>
        <p:spPr>
          <a:xfrm>
            <a:off x="999460" y="1692756"/>
            <a:ext cx="7028662" cy="646331"/>
          </a:xfrm>
          <a:prstGeom prst="rect">
            <a:avLst/>
          </a:prstGeom>
          <a:noFill/>
        </p:spPr>
        <p:txBody>
          <a:bodyPr wrap="square" rtlCol="0">
            <a:spAutoFit/>
          </a:bodyPr>
          <a:lstStyle/>
          <a:p>
            <a:r>
              <a:rPr lang="en-US" sz="3600" dirty="0" smtClean="0">
                <a:solidFill>
                  <a:srgbClr val="0000FF"/>
                </a:solidFill>
              </a:rPr>
              <a:t>Look at your college sources.</a:t>
            </a:r>
            <a:endParaRPr lang="en-US" sz="3600" dirty="0">
              <a:solidFill>
                <a:srgbClr val="0000FF"/>
              </a:solidFill>
            </a:endParaRPr>
          </a:p>
        </p:txBody>
      </p:sp>
    </p:spTree>
    <p:extLst>
      <p:ext uri="{BB962C8B-B14F-4D97-AF65-F5344CB8AC3E}">
        <p14:creationId xmlns:p14="http://schemas.microsoft.com/office/powerpoint/2010/main" val="2271746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8858" y="925576"/>
            <a:ext cx="7766936" cy="934089"/>
          </a:xfrm>
        </p:spPr>
        <p:txBody>
          <a:bodyPr/>
          <a:lstStyle/>
          <a:p>
            <a:pPr algn="l"/>
            <a:r>
              <a:rPr lang="en-US" sz="3600" dirty="0" smtClean="0"/>
              <a:t>Benchmarking Steps</a:t>
            </a:r>
            <a:endParaRPr lang="en-US" sz="3600" dirty="0"/>
          </a:p>
        </p:txBody>
      </p:sp>
      <p:graphicFrame>
        <p:nvGraphicFramePr>
          <p:cNvPr id="6" name="Content Placeholder 4"/>
          <p:cNvGraphicFramePr>
            <a:graphicFrameLocks/>
          </p:cNvGraphicFramePr>
          <p:nvPr>
            <p:extLst>
              <p:ext uri="{D42A27DB-BD31-4B8C-83A1-F6EECF244321}">
                <p14:modId xmlns:p14="http://schemas.microsoft.com/office/powerpoint/2010/main" val="2958212029"/>
              </p:ext>
            </p:extLst>
          </p:nvPr>
        </p:nvGraphicFramePr>
        <p:xfrm>
          <a:off x="1363365" y="2240465"/>
          <a:ext cx="7604053" cy="411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ame 6"/>
          <p:cNvSpPr/>
          <p:nvPr/>
        </p:nvSpPr>
        <p:spPr>
          <a:xfrm>
            <a:off x="5595125" y="2235151"/>
            <a:ext cx="4191000" cy="1371600"/>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95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98" t="25424" r="1798" b="9217"/>
          <a:stretch/>
        </p:blipFill>
        <p:spPr>
          <a:xfrm>
            <a:off x="299260" y="1263297"/>
            <a:ext cx="5058986" cy="49679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0753" y="1263297"/>
            <a:ext cx="6367550" cy="4245033"/>
          </a:xfrm>
          <a:prstGeom prst="rect">
            <a:avLst/>
          </a:prstGeom>
        </p:spPr>
      </p:pic>
      <p:sp>
        <p:nvSpPr>
          <p:cNvPr id="8" name="Title 7"/>
          <p:cNvSpPr>
            <a:spLocks noGrp="1"/>
          </p:cNvSpPr>
          <p:nvPr>
            <p:ph type="title"/>
          </p:nvPr>
        </p:nvSpPr>
        <p:spPr>
          <a:xfrm>
            <a:off x="660709" y="227215"/>
            <a:ext cx="8596668" cy="1320800"/>
          </a:xfrm>
        </p:spPr>
        <p:txBody>
          <a:bodyPr/>
          <a:lstStyle/>
          <a:p>
            <a:r>
              <a:rPr lang="en-US" dirty="0" smtClean="0"/>
              <a:t>Can you spot the differences?</a:t>
            </a:r>
            <a:endParaRPr lang="en-US" dirty="0"/>
          </a:p>
        </p:txBody>
      </p:sp>
      <p:sp>
        <p:nvSpPr>
          <p:cNvPr id="9" name="TextBox 8"/>
          <p:cNvSpPr txBox="1"/>
          <p:nvPr/>
        </p:nvSpPr>
        <p:spPr>
          <a:xfrm>
            <a:off x="5690753" y="5769033"/>
            <a:ext cx="6229698" cy="646331"/>
          </a:xfrm>
          <a:prstGeom prst="rect">
            <a:avLst/>
          </a:prstGeom>
          <a:noFill/>
        </p:spPr>
        <p:txBody>
          <a:bodyPr wrap="square" rtlCol="0">
            <a:spAutoFit/>
          </a:bodyPr>
          <a:lstStyle/>
          <a:p>
            <a:r>
              <a:rPr lang="en-US" sz="3600" dirty="0" smtClean="0">
                <a:solidFill>
                  <a:srgbClr val="92D050"/>
                </a:solidFill>
              </a:rPr>
              <a:t>Or the similarities?</a:t>
            </a:r>
            <a:endParaRPr lang="en-US" sz="3600" dirty="0">
              <a:solidFill>
                <a:srgbClr val="92D050"/>
              </a:solidFill>
            </a:endParaRPr>
          </a:p>
        </p:txBody>
      </p:sp>
    </p:spTree>
    <p:extLst>
      <p:ext uri="{BB962C8B-B14F-4D97-AF65-F5344CB8AC3E}">
        <p14:creationId xmlns:p14="http://schemas.microsoft.com/office/powerpoint/2010/main" val="3985065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having an identical twin is no excuse for not benchmarking.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849" y="1930400"/>
            <a:ext cx="5479125" cy="3934012"/>
          </a:xfrm>
          <a:prstGeom prst="rect">
            <a:avLst/>
          </a:prstGeom>
        </p:spPr>
      </p:pic>
    </p:spTree>
    <p:extLst>
      <p:ext uri="{BB962C8B-B14F-4D97-AF65-F5344CB8AC3E}">
        <p14:creationId xmlns:p14="http://schemas.microsoft.com/office/powerpoint/2010/main" val="11295307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25841</TotalTime>
  <Words>878</Words>
  <Application>Microsoft Office PowerPoint</Application>
  <PresentationFormat>Widescreen</PresentationFormat>
  <Paragraphs>193</Paragraphs>
  <Slides>34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Times New Roman</vt:lpstr>
      <vt:lpstr>Trebuchet MS</vt:lpstr>
      <vt:lpstr>Wingdings 3</vt:lpstr>
      <vt:lpstr>Facet</vt:lpstr>
      <vt:lpstr>Community College Benchmarking: Assessment, Improvement and Accountability</vt:lpstr>
      <vt:lpstr>Steps to productive benchmarking.</vt:lpstr>
      <vt:lpstr>Productive Benchmarking</vt:lpstr>
      <vt:lpstr> Benchmarking: An ongoing, systematic process for measuring and comparing the work processes of one organization to those of another.  </vt:lpstr>
      <vt:lpstr>Benchmarking Steps</vt:lpstr>
      <vt:lpstr>Identify What to Benchmark</vt:lpstr>
      <vt:lpstr>Benchmarking Steps</vt:lpstr>
      <vt:lpstr>Can you spot the differences?</vt:lpstr>
      <vt:lpstr>Not having an identical twin is no excuse for not benchmarking.</vt:lpstr>
      <vt:lpstr>Peer Selection Criteria</vt:lpstr>
      <vt:lpstr>How to Select Your Peer Comparison Group</vt:lpstr>
      <vt:lpstr>Recommendations:</vt:lpstr>
      <vt:lpstr>     Utilizing benchmarking for strategic planning &amp; program improvement </vt:lpstr>
      <vt:lpstr>Benchmarking Steps</vt:lpstr>
      <vt:lpstr>Sources of Benchmarks</vt:lpstr>
      <vt:lpstr>PowerPoint Presentation</vt:lpstr>
      <vt:lpstr>PowerPoint Presentation</vt:lpstr>
      <vt:lpstr>PowerPoint Presentation</vt:lpstr>
      <vt:lpstr>Graduation and Transfer Rate in Three Years Full-time, First-time</vt:lpstr>
      <vt:lpstr>Cost and Productivity Project</vt:lpstr>
      <vt:lpstr>Cost &amp; Productivity Project</vt:lpstr>
      <vt:lpstr>Cost &amp; Productivity Project</vt:lpstr>
      <vt:lpstr>National Cost &amp; Productivity Report Sample</vt:lpstr>
      <vt:lpstr>Institutional Cost Report Sample</vt:lpstr>
      <vt:lpstr>Benchmarks for Planning</vt:lpstr>
      <vt:lpstr>Benchmarks for Planning</vt:lpstr>
      <vt:lpstr>Cost per Credit Hour 51.38 Registered Nursing </vt:lpstr>
      <vt:lpstr>Benchmarks and Strategic Planning</vt:lpstr>
      <vt:lpstr>Gap Analysis</vt:lpstr>
      <vt:lpstr>Benchmarking Steps</vt:lpstr>
      <vt:lpstr>Benchmarking Steps</vt:lpstr>
      <vt:lpstr>Learn More about Benchmarking and  Best Practices</vt:lpstr>
      <vt:lpstr>Keep up with the Benchmarking Institute and all of our projects by joining us on LinkedIn and following us on Twitter. </vt:lpstr>
      <vt:lpstr> </vt:lpstr>
    </vt:vector>
  </TitlesOfParts>
  <Company>Johnson County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Benchmarking in Community Colleges:   Essential Instruments for  Improvement and Accountability</dc:title>
  <dc:creator>Lou Guthrie</dc:creator>
  <cp:lastModifiedBy>Michelle Taylor</cp:lastModifiedBy>
  <cp:revision>72</cp:revision>
  <cp:lastPrinted>2016-04-15T21:04:58Z</cp:lastPrinted>
  <dcterms:created xsi:type="dcterms:W3CDTF">2014-11-18T22:33:03Z</dcterms:created>
  <dcterms:modified xsi:type="dcterms:W3CDTF">2016-04-15T21:05:03Z</dcterms:modified>
</cp:coreProperties>
</file>