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57" r:id="rId3"/>
    <p:sldId id="267" r:id="rId4"/>
    <p:sldId id="268" r:id="rId5"/>
    <p:sldId id="269" r:id="rId6"/>
    <p:sldId id="260" r:id="rId7"/>
    <p:sldId id="263" r:id="rId8"/>
    <p:sldId id="266" r:id="rId9"/>
    <p:sldId id="264" r:id="rId10"/>
    <p:sldId id="259" r:id="rId11"/>
    <p:sldId id="271" r:id="rId12"/>
    <p:sldId id="272" r:id="rId13"/>
    <p:sldId id="273" r:id="rId14"/>
    <p:sldId id="284" r:id="rId15"/>
    <p:sldId id="283" r:id="rId16"/>
    <p:sldId id="287" r:id="rId17"/>
    <p:sldId id="286" r:id="rId18"/>
    <p:sldId id="289" r:id="rId19"/>
    <p:sldId id="302" r:id="rId20"/>
    <p:sldId id="290" r:id="rId21"/>
    <p:sldId id="291" r:id="rId22"/>
    <p:sldId id="292" r:id="rId23"/>
    <p:sldId id="293" r:id="rId24"/>
    <p:sldId id="294" r:id="rId25"/>
    <p:sldId id="301" r:id="rId26"/>
    <p:sldId id="312" r:id="rId27"/>
    <p:sldId id="324" r:id="rId28"/>
    <p:sldId id="303" r:id="rId29"/>
    <p:sldId id="325" r:id="rId30"/>
    <p:sldId id="326" r:id="rId31"/>
    <p:sldId id="327" r:id="rId32"/>
    <p:sldId id="331" r:id="rId33"/>
    <p:sldId id="323" r:id="rId34"/>
    <p:sldId id="330" r:id="rId35"/>
    <p:sldId id="347" r:id="rId36"/>
    <p:sldId id="295" r:id="rId37"/>
    <p:sldId id="298" r:id="rId38"/>
    <p:sldId id="281" r:id="rId39"/>
    <p:sldId id="335" r:id="rId40"/>
    <p:sldId id="329" r:id="rId41"/>
    <p:sldId id="334" r:id="rId42"/>
    <p:sldId id="299" r:id="rId43"/>
    <p:sldId id="300" r:id="rId44"/>
    <p:sldId id="333" r:id="rId45"/>
    <p:sldId id="328" r:id="rId46"/>
    <p:sldId id="332" r:id="rId47"/>
    <p:sldId id="279" r:id="rId48"/>
    <p:sldId id="336" r:id="rId49"/>
    <p:sldId id="337" r:id="rId50"/>
    <p:sldId id="354" r:id="rId51"/>
    <p:sldId id="348" r:id="rId52"/>
    <p:sldId id="274" r:id="rId53"/>
    <p:sldId id="356" r:id="rId54"/>
    <p:sldId id="275" r:id="rId55"/>
    <p:sldId id="350" r:id="rId56"/>
    <p:sldId id="353" r:id="rId57"/>
    <p:sldId id="357" r:id="rId58"/>
    <p:sldId id="352" r:id="rId59"/>
    <p:sldId id="358" r:id="rId60"/>
    <p:sldId id="305" r:id="rId61"/>
    <p:sldId id="304" r:id="rId62"/>
    <p:sldId id="306" r:id="rId63"/>
    <p:sldId id="307" r:id="rId64"/>
    <p:sldId id="309" r:id="rId65"/>
    <p:sldId id="311" r:id="rId66"/>
    <p:sldId id="310" r:id="rId67"/>
    <p:sldId id="308" r:id="rId68"/>
    <p:sldId id="351" r:id="rId69"/>
    <p:sldId id="277" r:id="rId70"/>
    <p:sldId id="278" r:id="rId71"/>
    <p:sldId id="359"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521415D9-36F7-43E2-AB2F-B90AF26B5E84}">
      <p14:sectionLst xmlns:p14="http://schemas.microsoft.com/office/powerpoint/2010/main">
        <p14:section name="Default Section" id="{FA9C9F32-34B5-409F-9A7B-0112274183AF}">
          <p14:sldIdLst>
            <p14:sldId id="258"/>
            <p14:sldId id="257"/>
            <p14:sldId id="267"/>
            <p14:sldId id="268"/>
            <p14:sldId id="269"/>
            <p14:sldId id="260"/>
            <p14:sldId id="263"/>
            <p14:sldId id="266"/>
            <p14:sldId id="264"/>
            <p14:sldId id="259"/>
            <p14:sldId id="271"/>
            <p14:sldId id="272"/>
            <p14:sldId id="273"/>
            <p14:sldId id="284"/>
            <p14:sldId id="283"/>
            <p14:sldId id="287"/>
          </p14:sldIdLst>
        </p14:section>
        <p14:section name="Michelle" id="{A1470C4A-6203-4971-876D-E6EA1FA250E4}">
          <p14:sldIdLst>
            <p14:sldId id="286"/>
            <p14:sldId id="289"/>
            <p14:sldId id="302"/>
            <p14:sldId id="290"/>
            <p14:sldId id="291"/>
            <p14:sldId id="292"/>
            <p14:sldId id="293"/>
            <p14:sldId id="294"/>
            <p14:sldId id="301"/>
            <p14:sldId id="312"/>
            <p14:sldId id="324"/>
            <p14:sldId id="303"/>
            <p14:sldId id="325"/>
            <p14:sldId id="326"/>
            <p14:sldId id="327"/>
            <p14:sldId id="331"/>
            <p14:sldId id="323"/>
            <p14:sldId id="330"/>
            <p14:sldId id="347"/>
            <p14:sldId id="295"/>
          </p14:sldIdLst>
        </p14:section>
        <p14:section name="Lou" id="{DAAD2454-2B72-46DD-8347-EDF4F4009130}">
          <p14:sldIdLst>
            <p14:sldId id="298"/>
            <p14:sldId id="281"/>
            <p14:sldId id="335"/>
            <p14:sldId id="329"/>
            <p14:sldId id="334"/>
            <p14:sldId id="299"/>
            <p14:sldId id="300"/>
            <p14:sldId id="333"/>
            <p14:sldId id="328"/>
            <p14:sldId id="332"/>
            <p14:sldId id="279"/>
            <p14:sldId id="336"/>
            <p14:sldId id="337"/>
            <p14:sldId id="354"/>
          </p14:sldIdLst>
        </p14:section>
        <p14:section name="Michelle" id="{F795BFB9-6ACC-4573-915A-011262EC3DAD}">
          <p14:sldIdLst>
            <p14:sldId id="348"/>
            <p14:sldId id="274"/>
            <p14:sldId id="356"/>
            <p14:sldId id="275"/>
            <p14:sldId id="350"/>
            <p14:sldId id="353"/>
            <p14:sldId id="357"/>
            <p14:sldId id="352"/>
            <p14:sldId id="358"/>
          </p14:sldIdLst>
        </p14:section>
        <p14:section name="Lou" id="{DD0AB549-6913-426D-BD4F-8829560F90FF}">
          <p14:sldIdLst>
            <p14:sldId id="305"/>
            <p14:sldId id="304"/>
            <p14:sldId id="306"/>
            <p14:sldId id="307"/>
            <p14:sldId id="309"/>
            <p14:sldId id="311"/>
            <p14:sldId id="310"/>
            <p14:sldId id="308"/>
            <p14:sldId id="351"/>
            <p14:sldId id="277"/>
            <p14:sldId id="278"/>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198"/>
    <a:srgbClr val="F37021"/>
    <a:srgbClr val="00AEEF"/>
    <a:srgbClr val="D9176E"/>
    <a:srgbClr val="F4CE38"/>
    <a:srgbClr val="F49D4B"/>
    <a:srgbClr val="F5F5F5"/>
    <a:srgbClr val="FBFBFB"/>
    <a:srgbClr val="A6482A"/>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3" autoAdjust="0"/>
    <p:restoredTop sz="83019" autoAdjust="0"/>
  </p:normalViewPr>
  <p:slideViewPr>
    <p:cSldViewPr>
      <p:cViewPr varScale="1">
        <p:scale>
          <a:sx n="58" d="100"/>
          <a:sy n="58" d="100"/>
        </p:scale>
        <p:origin x="1508"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3652053824"/>
          <c:y val="3.2788160221371702E-2"/>
          <c:w val="0.85162230754213597"/>
          <c:h val="0.78946800934961203"/>
        </c:manualLayout>
      </c:layout>
      <c:lineChart>
        <c:grouping val="standard"/>
        <c:varyColors val="0"/>
        <c:ser>
          <c:idx val="0"/>
          <c:order val="0"/>
          <c:tx>
            <c:strRef>
              <c:f>tbl_persist!$G$1</c:f>
              <c:strCache>
                <c:ptCount val="1"/>
                <c:pt idx="0">
                  <c:v>JCCC</c:v>
                </c:pt>
              </c:strCache>
            </c:strRef>
          </c:tx>
          <c:spPr>
            <a:ln w="41275">
              <a:solidFill>
                <a:srgbClr val="306F9F"/>
              </a:solidFill>
            </a:ln>
          </c:spPr>
          <c:marker>
            <c:symbol val="none"/>
          </c:marker>
          <c:dLbls>
            <c:dLbl>
              <c:idx val="0"/>
              <c:layout>
                <c:manualLayout>
                  <c:x val="-6.0266112569262197E-2"/>
                  <c:y val="6.11704343556013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824091773902909E-2"/>
                  <c:y val="-4.4551491697965545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2000">
                    <a:solidFill>
                      <a:schemeClr val="tx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tbl_persist!$D$2:$D$7</c:f>
              <c:numCache>
                <c:formatCode>General</c:formatCode>
                <c:ptCount val="6"/>
                <c:pt idx="0">
                  <c:v>2006</c:v>
                </c:pt>
                <c:pt idx="1">
                  <c:v>2007</c:v>
                </c:pt>
                <c:pt idx="2">
                  <c:v>2008</c:v>
                </c:pt>
                <c:pt idx="3">
                  <c:v>2009</c:v>
                </c:pt>
                <c:pt idx="4">
                  <c:v>2010</c:v>
                </c:pt>
                <c:pt idx="5">
                  <c:v>2011</c:v>
                </c:pt>
              </c:numCache>
            </c:numRef>
          </c:cat>
          <c:val>
            <c:numRef>
              <c:f>tbl_persist!$G$2:$G$7</c:f>
              <c:numCache>
                <c:formatCode>0.00%</c:formatCode>
                <c:ptCount val="6"/>
                <c:pt idx="0">
                  <c:v>0.42309999999999998</c:v>
                </c:pt>
                <c:pt idx="1">
                  <c:v>0.4143</c:v>
                </c:pt>
                <c:pt idx="2">
                  <c:v>0.45079999999999998</c:v>
                </c:pt>
                <c:pt idx="3">
                  <c:v>0.48249999999999998</c:v>
                </c:pt>
                <c:pt idx="4">
                  <c:v>0.45929999999999999</c:v>
                </c:pt>
                <c:pt idx="5">
                  <c:v>0.46300000000000002</c:v>
                </c:pt>
              </c:numCache>
            </c:numRef>
          </c:val>
          <c:smooth val="0"/>
        </c:ser>
        <c:ser>
          <c:idx val="1"/>
          <c:order val="1"/>
          <c:tx>
            <c:strRef>
              <c:f>tbl_persist!$K$1</c:f>
              <c:strCache>
                <c:ptCount val="1"/>
                <c:pt idx="0">
                  <c:v>NCCBP, 75th Percentile</c:v>
                </c:pt>
              </c:strCache>
            </c:strRef>
          </c:tx>
          <c:spPr>
            <a:ln w="38100">
              <a:solidFill>
                <a:srgbClr val="15B6E0"/>
              </a:solidFill>
              <a:prstDash val="sysDot"/>
            </a:ln>
          </c:spPr>
          <c:marker>
            <c:symbol val="none"/>
          </c:marker>
          <c:cat>
            <c:numRef>
              <c:f>tbl_persist!$D$2:$D$7</c:f>
              <c:numCache>
                <c:formatCode>General</c:formatCode>
                <c:ptCount val="6"/>
                <c:pt idx="0">
                  <c:v>2006</c:v>
                </c:pt>
                <c:pt idx="1">
                  <c:v>2007</c:v>
                </c:pt>
                <c:pt idx="2">
                  <c:v>2008</c:v>
                </c:pt>
                <c:pt idx="3">
                  <c:v>2009</c:v>
                </c:pt>
                <c:pt idx="4">
                  <c:v>2010</c:v>
                </c:pt>
                <c:pt idx="5">
                  <c:v>2011</c:v>
                </c:pt>
              </c:numCache>
            </c:numRef>
          </c:cat>
          <c:val>
            <c:numRef>
              <c:f>tbl_persist!$K$2:$K$7</c:f>
              <c:numCache>
                <c:formatCode>0%</c:formatCode>
                <c:ptCount val="6"/>
                <c:pt idx="0">
                  <c:v>0.51790000000000003</c:v>
                </c:pt>
                <c:pt idx="1">
                  <c:v>0.51790000000000003</c:v>
                </c:pt>
                <c:pt idx="2">
                  <c:v>0.51790000000000003</c:v>
                </c:pt>
                <c:pt idx="3">
                  <c:v>0.51790000000000003</c:v>
                </c:pt>
                <c:pt idx="4">
                  <c:v>0.51790000000000003</c:v>
                </c:pt>
                <c:pt idx="5">
                  <c:v>0.51790000000000003</c:v>
                </c:pt>
              </c:numCache>
            </c:numRef>
          </c:val>
          <c:smooth val="0"/>
        </c:ser>
        <c:dLbls>
          <c:showLegendKey val="0"/>
          <c:showVal val="0"/>
          <c:showCatName val="0"/>
          <c:showSerName val="0"/>
          <c:showPercent val="0"/>
          <c:showBubbleSize val="0"/>
        </c:dLbls>
        <c:smooth val="0"/>
        <c:axId val="323224552"/>
        <c:axId val="323811032"/>
      </c:lineChart>
      <c:catAx>
        <c:axId val="323224552"/>
        <c:scaling>
          <c:orientation val="minMax"/>
        </c:scaling>
        <c:delete val="0"/>
        <c:axPos val="b"/>
        <c:numFmt formatCode="General" sourceLinked="1"/>
        <c:majorTickMark val="none"/>
        <c:minorTickMark val="none"/>
        <c:tickLblPos val="nextTo"/>
        <c:txPr>
          <a:bodyPr/>
          <a:lstStyle/>
          <a:p>
            <a:pPr>
              <a:defRPr sz="1800"/>
            </a:pPr>
            <a:endParaRPr lang="en-US"/>
          </a:p>
        </c:txPr>
        <c:crossAx val="323811032"/>
        <c:crosses val="autoZero"/>
        <c:auto val="1"/>
        <c:lblAlgn val="ctr"/>
        <c:lblOffset val="100"/>
        <c:noMultiLvlLbl val="0"/>
      </c:catAx>
      <c:valAx>
        <c:axId val="323811032"/>
        <c:scaling>
          <c:orientation val="minMax"/>
          <c:max val="0.6"/>
          <c:min val="0.3"/>
        </c:scaling>
        <c:delete val="0"/>
        <c:axPos val="l"/>
        <c:numFmt formatCode="0%" sourceLinked="0"/>
        <c:majorTickMark val="none"/>
        <c:minorTickMark val="none"/>
        <c:tickLblPos val="nextTo"/>
        <c:txPr>
          <a:bodyPr/>
          <a:lstStyle/>
          <a:p>
            <a:pPr>
              <a:defRPr sz="1800"/>
            </a:pPr>
            <a:endParaRPr lang="en-US"/>
          </a:p>
        </c:txPr>
        <c:crossAx val="323224552"/>
        <c:crosses val="autoZero"/>
        <c:crossBetween val="between"/>
        <c:majorUnit val="0.05"/>
      </c:valAx>
    </c:plotArea>
    <c:plotVisOnly val="1"/>
    <c:dispBlanksAs val="gap"/>
    <c:showDLblsOverMax val="0"/>
  </c:chart>
  <c:spPr>
    <a:noFill/>
    <a:ln w="22225" cap="rnd">
      <a:noFill/>
    </a:ln>
  </c:spPr>
  <c:txPr>
    <a:bodyPr/>
    <a:lstStyle/>
    <a:p>
      <a:pPr>
        <a:defRPr sz="800" baseline="0">
          <a:latin typeface="Arial" pitchFamily="34" charset="0"/>
          <a:cs typeface="Arial"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255F96EB-197E-0B45-9745-69909334135B}">
      <dgm:prSet phldrT="[Text]"/>
      <dgm:spPr/>
      <dgm:t>
        <a:bodyPr/>
        <a:lstStyle/>
        <a:p>
          <a:r>
            <a:rPr lang="en-US" dirty="0" smtClean="0"/>
            <a:t>Collecting and benchmarking the data </a:t>
          </a:r>
          <a:endParaRPr lang="en-US" dirty="0"/>
        </a:p>
      </dgm:t>
    </dgm:pt>
    <dgm:pt modelId="{BCB12A8A-FBAD-534D-B7B7-883379CE166C}" type="parTrans" cxnId="{D108273B-0FA9-B545-9661-0AE90ED23406}">
      <dgm:prSet/>
      <dgm:spPr/>
      <dgm:t>
        <a:bodyPr/>
        <a:lstStyle/>
        <a:p>
          <a:endParaRPr lang="en-US"/>
        </a:p>
      </dgm:t>
    </dgm:pt>
    <dgm:pt modelId="{49A76EE7-BB23-544C-9DB2-3B789DD3C8C2}" type="sibTrans" cxnId="{D108273B-0FA9-B545-9661-0AE90ED23406}">
      <dgm:prSet/>
      <dgm:spPr/>
      <dgm:t>
        <a:bodyPr/>
        <a:lstStyle/>
        <a:p>
          <a:endParaRPr lang="en-US"/>
        </a:p>
      </dgm:t>
    </dgm:pt>
    <dgm:pt modelId="{1ADD0781-16A7-294C-AB7E-6F61C5287D5E}">
      <dgm:prSet phldrT="[Text]"/>
      <dgm:spPr/>
      <dgm:t>
        <a:bodyPr/>
        <a:lstStyle/>
        <a:p>
          <a:r>
            <a:rPr lang="en-US" dirty="0" smtClean="0"/>
            <a:t>Determine performance gaps and set targets</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634340FE-EF46-9C47-810E-37A5746EFECE}" type="pres">
      <dgm:prSet presAssocID="{BCB12A8A-FBAD-534D-B7B7-883379CE166C}" presName="parTrans" presStyleCnt="0"/>
      <dgm:spPr/>
    </dgm:pt>
    <dgm:pt modelId="{9049D021-9B48-F94B-9EB9-0CBB2D839A4A}" type="pres">
      <dgm:prSet presAssocID="{255F96EB-197E-0B45-9745-69909334135B}" presName="node" presStyleLbl="alignAccFollowNode1" presStyleIdx="2" presStyleCnt="6">
        <dgm:presLayoutVars>
          <dgm:bulletEnabled val="1"/>
        </dgm:presLayoutVars>
      </dgm:prSet>
      <dgm:spPr/>
      <dgm:t>
        <a:bodyPr/>
        <a:lstStyle/>
        <a:p>
          <a:endParaRPr lang="en-US"/>
        </a:p>
      </dgm:t>
    </dgm:pt>
    <dgm:pt modelId="{351CC6B1-CC72-4C42-92CE-26AFBE898164}" type="pres">
      <dgm:prSet presAssocID="{49A76EE7-BB23-544C-9DB2-3B789DD3C8C2}" presName="sibTrans" presStyleCnt="0"/>
      <dgm:spPr/>
    </dgm:pt>
    <dgm:pt modelId="{CE568735-D749-064D-9ADE-5E84B8294D43}" type="pres">
      <dgm:prSet presAssocID="{1ADD0781-16A7-294C-AB7E-6F61C5287D5E}"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3CCCC03A-B72A-4E9C-BB5D-B82CC2BAA43E}" type="presOf" srcId="{C8417BBC-1BBE-2745-BF53-B4736CA1547F}" destId="{CDBAE053-5E25-0B45-A037-1FEB6017D8A6}"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77AB403F-79FD-4660-BFDB-3178EFEBF55D}" type="presOf" srcId="{1ADD0781-16A7-294C-AB7E-6F61C5287D5E}" destId="{CE568735-D749-064D-9ADE-5E84B8294D43}" srcOrd="0" destOrd="0" presId="urn:microsoft.com/office/officeart/2005/8/layout/lProcess3"/>
    <dgm:cxn modelId="{932E6583-2DB7-4F65-844E-B01A107B8AEE}" type="presOf" srcId="{255F96EB-197E-0B45-9745-69909334135B}" destId="{9049D021-9B48-F94B-9EB9-0CBB2D839A4A}"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E71357F0-CFD6-436E-83F3-00C2ACAF1472}" type="presOf" srcId="{E4F91C87-636E-C94C-A52E-14F2218EEAB2}" destId="{184E1E63-D282-F74F-B790-58F2D2D9292A}" srcOrd="0" destOrd="0" presId="urn:microsoft.com/office/officeart/2005/8/layout/lProcess3"/>
    <dgm:cxn modelId="{D108273B-0FA9-B545-9661-0AE90ED23406}" srcId="{E4F91C87-636E-C94C-A52E-14F2218EEAB2}" destId="{255F96EB-197E-0B45-9745-69909334135B}" srcOrd="0" destOrd="0" parTransId="{BCB12A8A-FBAD-534D-B7B7-883379CE166C}" sibTransId="{49A76EE7-BB23-544C-9DB2-3B789DD3C8C2}"/>
    <dgm:cxn modelId="{7A6545D8-15FE-408A-8054-99B310E84C8C}" type="presOf" srcId="{84EBBEAF-276F-CB47-9BB1-5F382184889C}" destId="{9B01CAB8-3F95-ED48-AF44-EB2B487062D3}"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82FDFE5C-5514-408B-9337-812059831943}" type="presOf" srcId="{F1BB39D3-5753-D348-9BA2-C6BDA2FAD566}" destId="{67391403-99E9-974D-A043-B380496381D5}" srcOrd="0" destOrd="0" presId="urn:microsoft.com/office/officeart/2005/8/layout/lProcess3"/>
    <dgm:cxn modelId="{AA638ECB-47B7-4B9E-8D30-7942665F9994}" type="presOf" srcId="{EE8A1DE2-1E76-BC48-938B-16CFC00B65E6}" destId="{944B8F21-D893-7E4C-BB1D-281450827FDB}" srcOrd="0" destOrd="0" presId="urn:microsoft.com/office/officeart/2005/8/layout/lProcess3"/>
    <dgm:cxn modelId="{D53C1170-2D4A-4359-885B-23956E775247}" type="presOf" srcId="{904F0A8E-5248-1344-BFE2-293102497BF2}" destId="{F9EA30F1-083A-B940-B62D-BD21D7FB9C50}" srcOrd="0" destOrd="0" presId="urn:microsoft.com/office/officeart/2005/8/layout/lProcess3"/>
    <dgm:cxn modelId="{B049B964-3D97-405E-AB54-088BCAC0FFFA}" type="presOf" srcId="{0ECECB49-C6FC-CA4C-975A-ED3A20706618}" destId="{F2588C93-18A3-8849-BADE-CB3A2CCE3A5C}"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1" destOrd="0" parTransId="{9366E272-4148-F34B-83DB-EFD94119C819}" sibTransId="{727B64B7-53BE-3947-A57D-189254525FD8}"/>
    <dgm:cxn modelId="{2AB86108-C2D0-4413-9030-71EA8367FEA5}" type="presOf" srcId="{4305469B-71DB-7D4D-8F16-2D139768FBF6}" destId="{1F1B8F88-1FE6-C04C-9FE2-824BBE078D0D}" srcOrd="0" destOrd="0" presId="urn:microsoft.com/office/officeart/2005/8/layout/lProcess3"/>
    <dgm:cxn modelId="{384F3E29-2BE6-4F3E-9FAE-77FC0FADD86D}" type="presParOf" srcId="{CDBAE053-5E25-0B45-A037-1FEB6017D8A6}" destId="{571FF22B-333A-E14A-B29F-D6313C574232}" srcOrd="0" destOrd="0" presId="urn:microsoft.com/office/officeart/2005/8/layout/lProcess3"/>
    <dgm:cxn modelId="{7F39B0B2-BC0F-4EF4-B842-DFC0BFB5CA19}" type="presParOf" srcId="{571FF22B-333A-E14A-B29F-D6313C574232}" destId="{9B01CAB8-3F95-ED48-AF44-EB2B487062D3}" srcOrd="0" destOrd="0" presId="urn:microsoft.com/office/officeart/2005/8/layout/lProcess3"/>
    <dgm:cxn modelId="{0CFB0A4C-91D5-4B64-8B99-B29F4530E210}" type="presParOf" srcId="{571FF22B-333A-E14A-B29F-D6313C574232}" destId="{23C59A53-072F-F241-A42E-B71BEE917F92}" srcOrd="1" destOrd="0" presId="urn:microsoft.com/office/officeart/2005/8/layout/lProcess3"/>
    <dgm:cxn modelId="{93A913A5-3F50-49E4-8978-CF852CE40097}" type="presParOf" srcId="{571FF22B-333A-E14A-B29F-D6313C574232}" destId="{F9EA30F1-083A-B940-B62D-BD21D7FB9C50}" srcOrd="2" destOrd="0" presId="urn:microsoft.com/office/officeart/2005/8/layout/lProcess3"/>
    <dgm:cxn modelId="{AADA87E8-AB16-4A99-9F38-5C75E9E2B750}" type="presParOf" srcId="{571FF22B-333A-E14A-B29F-D6313C574232}" destId="{7AF7AEFB-D592-754C-B216-5D5D4E5E82A1}" srcOrd="3" destOrd="0" presId="urn:microsoft.com/office/officeart/2005/8/layout/lProcess3"/>
    <dgm:cxn modelId="{306F3F80-8074-4D3C-8D16-342A6E5AF53A}" type="presParOf" srcId="{571FF22B-333A-E14A-B29F-D6313C574232}" destId="{F2588C93-18A3-8849-BADE-CB3A2CCE3A5C}" srcOrd="4" destOrd="0" presId="urn:microsoft.com/office/officeart/2005/8/layout/lProcess3"/>
    <dgm:cxn modelId="{3837CBE7-6181-45A2-8A6B-2ED76F387BF6}" type="presParOf" srcId="{CDBAE053-5E25-0B45-A037-1FEB6017D8A6}" destId="{B8D959F0-33D3-8442-BB5B-4AEB905ABA71}" srcOrd="1" destOrd="0" presId="urn:microsoft.com/office/officeart/2005/8/layout/lProcess3"/>
    <dgm:cxn modelId="{1C56FCF4-A551-483E-B653-F6A4B68EF685}" type="presParOf" srcId="{CDBAE053-5E25-0B45-A037-1FEB6017D8A6}" destId="{D0412D98-9816-9D4A-BBAF-5FF2C3476C26}" srcOrd="2" destOrd="0" presId="urn:microsoft.com/office/officeart/2005/8/layout/lProcess3"/>
    <dgm:cxn modelId="{23B3C34F-1EE3-49FD-921B-12336BEFCB05}" type="presParOf" srcId="{D0412D98-9816-9D4A-BBAF-5FF2C3476C26}" destId="{184E1E63-D282-F74F-B790-58F2D2D9292A}" srcOrd="0" destOrd="0" presId="urn:microsoft.com/office/officeart/2005/8/layout/lProcess3"/>
    <dgm:cxn modelId="{39C3283E-835E-455A-B94A-EC01A11A4DBD}" type="presParOf" srcId="{D0412D98-9816-9D4A-BBAF-5FF2C3476C26}" destId="{634340FE-EF46-9C47-810E-37A5746EFECE}" srcOrd="1" destOrd="0" presId="urn:microsoft.com/office/officeart/2005/8/layout/lProcess3"/>
    <dgm:cxn modelId="{62E70C48-6666-48C3-AABE-0243139CC06B}" type="presParOf" srcId="{D0412D98-9816-9D4A-BBAF-5FF2C3476C26}" destId="{9049D021-9B48-F94B-9EB9-0CBB2D839A4A}" srcOrd="2" destOrd="0" presId="urn:microsoft.com/office/officeart/2005/8/layout/lProcess3"/>
    <dgm:cxn modelId="{E06233C5-A0C0-4D47-B7E5-E67BDC3395DE}" type="presParOf" srcId="{D0412D98-9816-9D4A-BBAF-5FF2C3476C26}" destId="{351CC6B1-CC72-4C42-92CE-26AFBE898164}" srcOrd="3" destOrd="0" presId="urn:microsoft.com/office/officeart/2005/8/layout/lProcess3"/>
    <dgm:cxn modelId="{F9320971-C2BA-4103-AB33-671FB5FFB1C1}" type="presParOf" srcId="{D0412D98-9816-9D4A-BBAF-5FF2C3476C26}" destId="{CE568735-D749-064D-9ADE-5E84B8294D43}" srcOrd="4" destOrd="0" presId="urn:microsoft.com/office/officeart/2005/8/layout/lProcess3"/>
    <dgm:cxn modelId="{5A6C2D6B-7BFA-4625-BDB0-13A61E55DF82}" type="presParOf" srcId="{CDBAE053-5E25-0B45-A037-1FEB6017D8A6}" destId="{77FC8F7F-CF74-C44E-AA75-1564E887F491}" srcOrd="3" destOrd="0" presId="urn:microsoft.com/office/officeart/2005/8/layout/lProcess3"/>
    <dgm:cxn modelId="{13862CC2-6B6E-45AF-A932-EA8B317BBEEA}" type="presParOf" srcId="{CDBAE053-5E25-0B45-A037-1FEB6017D8A6}" destId="{33B60079-CF36-8B43-A05B-913851F404A0}" srcOrd="4" destOrd="0" presId="urn:microsoft.com/office/officeart/2005/8/layout/lProcess3"/>
    <dgm:cxn modelId="{EE092CB6-0D95-4CED-9994-5E1C09C4A857}" type="presParOf" srcId="{33B60079-CF36-8B43-A05B-913851F404A0}" destId="{67391403-99E9-974D-A043-B380496381D5}" srcOrd="0" destOrd="0" presId="urn:microsoft.com/office/officeart/2005/8/layout/lProcess3"/>
    <dgm:cxn modelId="{2DF61486-0491-4D51-B615-A398D46B5D18}" type="presParOf" srcId="{33B60079-CF36-8B43-A05B-913851F404A0}" destId="{411048EE-16E8-7442-A78D-F5EFC2008616}" srcOrd="1" destOrd="0" presId="urn:microsoft.com/office/officeart/2005/8/layout/lProcess3"/>
    <dgm:cxn modelId="{EDAF0732-97D6-4B57-B830-5588835EC004}" type="presParOf" srcId="{33B60079-CF36-8B43-A05B-913851F404A0}" destId="{944B8F21-D893-7E4C-BB1D-281450827FDB}" srcOrd="2" destOrd="0" presId="urn:microsoft.com/office/officeart/2005/8/layout/lProcess3"/>
    <dgm:cxn modelId="{CC3E7ED0-1C40-4A93-A646-0C231551597F}" type="presParOf" srcId="{33B60079-CF36-8B43-A05B-913851F404A0}" destId="{16A6C935-AF0D-6747-8C7F-D365F7AE15D9}" srcOrd="3" destOrd="0" presId="urn:microsoft.com/office/officeart/2005/8/layout/lProcess3"/>
    <dgm:cxn modelId="{4B9A55AF-1289-4E6B-B673-DBB7C7250070}"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45E620FD-BB54-C043-83B7-C49019CE9E26}" srcId="{E4F91C87-636E-C94C-A52E-14F2218EEAB2}" destId="{1ADD0781-16A7-294C-AB7E-6F61C5287D5E}" srcOrd="0" destOrd="0" parTransId="{9366E272-4148-F34B-83DB-EFD94119C819}" sibTransId="{727B64B7-53BE-3947-A57D-189254525FD8}"/>
    <dgm:cxn modelId="{6D868655-8FE0-044F-AA42-D4BC4C3A924C}" srcId="{F1BB39D3-5753-D348-9BA2-C6BDA2FAD566}" destId="{EE8A1DE2-1E76-BC48-938B-16CFC00B65E6}" srcOrd="0" destOrd="0" parTransId="{F49F08E5-10A3-7C43-B889-D487AC262EB3}" sibTransId="{CD1545D7-98E4-3443-B99B-737B7E0C6881}"/>
    <dgm:cxn modelId="{204F0BD1-2F1F-452F-8A8F-33D10B47E3E4}" type="presOf" srcId="{84EBBEAF-276F-CB47-9BB1-5F382184889C}" destId="{9B01CAB8-3F95-ED48-AF44-EB2B487062D3}" srcOrd="0" destOrd="0" presId="urn:microsoft.com/office/officeart/2005/8/layout/lProcess3"/>
    <dgm:cxn modelId="{37E23AB6-C27E-594B-A611-B16FBA9DF9D2}" srcId="{84EBBEAF-276F-CB47-9BB1-5F382184889C}" destId="{904F0A8E-5248-1344-BFE2-293102497BF2}" srcOrd="0" destOrd="0" parTransId="{830B1F5C-F964-1B46-8BAF-0164F7C457D1}" sibTransId="{264F4536-5C23-2540-8052-66FE541D8AF5}"/>
    <dgm:cxn modelId="{31895732-D562-4CB7-8603-D23E105FFD5B}" type="presOf" srcId="{EE8A1DE2-1E76-BC48-938B-16CFC00B65E6}" destId="{944B8F21-D893-7E4C-BB1D-281450827FDB}" srcOrd="0" destOrd="0" presId="urn:microsoft.com/office/officeart/2005/8/layout/lProcess3"/>
    <dgm:cxn modelId="{FEF2F4C2-B8E4-4A58-841D-3E7A0D230A36}" type="presOf" srcId="{C8417BBC-1BBE-2745-BF53-B4736CA1547F}" destId="{CDBAE053-5E25-0B45-A037-1FEB6017D8A6}" srcOrd="0" destOrd="0" presId="urn:microsoft.com/office/officeart/2005/8/layout/lProcess3"/>
    <dgm:cxn modelId="{503875BF-21C0-4CD2-934D-6D80B0DCF3BE}" type="presOf" srcId="{E4F91C87-636E-C94C-A52E-14F2218EEAB2}" destId="{184E1E63-D282-F74F-B790-58F2D2D9292A}" srcOrd="0" destOrd="0" presId="urn:microsoft.com/office/officeart/2005/8/layout/lProcess3"/>
    <dgm:cxn modelId="{EB7E80AF-6228-4E25-B998-B085638D1FE2}" type="presOf" srcId="{F1BB39D3-5753-D348-9BA2-C6BDA2FAD566}" destId="{67391403-99E9-974D-A043-B380496381D5}"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21BB4036-E0CB-F34E-805F-345BE85D8EDE}" srcId="{84EBBEAF-276F-CB47-9BB1-5F382184889C}" destId="{0ECECB49-C6FC-CA4C-975A-ED3A20706618}" srcOrd="1" destOrd="0" parTransId="{EF306128-7CEE-3F41-8EA8-22F62913E162}" sibTransId="{E165FE57-D8AF-3A41-B0D4-F96B381F629C}"/>
    <dgm:cxn modelId="{48FE4E72-9CEB-D84C-8F46-31731E11BE57}" srcId="{C8417BBC-1BBE-2745-BF53-B4736CA1547F}" destId="{F1BB39D3-5753-D348-9BA2-C6BDA2FAD566}" srcOrd="2" destOrd="0" parTransId="{B8045817-E1FC-234B-AA6B-92D503945E3D}" sibTransId="{973CB9B8-CC62-A740-82D0-664E32CF3BD3}"/>
    <dgm:cxn modelId="{B75AAB72-F1E3-47B3-AD90-993E98569898}" type="presOf" srcId="{0BE0272D-07D1-48D7-B590-984B27312557}" destId="{E7942AEB-74F2-44FB-855A-0AA664333E98}" srcOrd="0" destOrd="0" presId="urn:microsoft.com/office/officeart/2005/8/layout/lProcess3"/>
    <dgm:cxn modelId="{7B958E79-F94B-4878-9FD6-8AA0B6004931}" type="presOf" srcId="{1ADD0781-16A7-294C-AB7E-6F61C5287D5E}" destId="{CE568735-D749-064D-9ADE-5E84B8294D43}"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84064037-B854-B646-9559-6765ED4803DC}" srcId="{C8417BBC-1BBE-2745-BF53-B4736CA1547F}" destId="{84EBBEAF-276F-CB47-9BB1-5F382184889C}" srcOrd="0" destOrd="0" parTransId="{425D26D5-C61F-1942-91A6-9E1D354469B3}" sibTransId="{C2E84058-438F-8D42-90A1-93C79F48A155}"/>
    <dgm:cxn modelId="{B94C59F6-1AF2-444E-9E29-AE607DEB7D79}" type="presOf" srcId="{0ECECB49-C6FC-CA4C-975A-ED3A20706618}" destId="{F2588C93-18A3-8849-BADE-CB3A2CCE3A5C}"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6D2C0A87-43CA-4B42-B090-F0C2AF44397E}" type="presOf" srcId="{904F0A8E-5248-1344-BFE2-293102497BF2}" destId="{F9EA30F1-083A-B940-B62D-BD21D7FB9C50}" srcOrd="0" destOrd="0" presId="urn:microsoft.com/office/officeart/2005/8/layout/lProcess3"/>
    <dgm:cxn modelId="{227D69A3-6846-4997-91B2-8A41F689F00A}" type="presOf" srcId="{4305469B-71DB-7D4D-8F16-2D139768FBF6}" destId="{1F1B8F88-1FE6-C04C-9FE2-824BBE078D0D}" srcOrd="0" destOrd="0" presId="urn:microsoft.com/office/officeart/2005/8/layout/lProcess3"/>
    <dgm:cxn modelId="{78954D4D-432E-43CB-ACEB-C65959F94C84}" type="presParOf" srcId="{CDBAE053-5E25-0B45-A037-1FEB6017D8A6}" destId="{571FF22B-333A-E14A-B29F-D6313C574232}" srcOrd="0" destOrd="0" presId="urn:microsoft.com/office/officeart/2005/8/layout/lProcess3"/>
    <dgm:cxn modelId="{9E08CA07-68F2-4BBF-AC90-10287E613DE9}" type="presParOf" srcId="{571FF22B-333A-E14A-B29F-D6313C574232}" destId="{9B01CAB8-3F95-ED48-AF44-EB2B487062D3}" srcOrd="0" destOrd="0" presId="urn:microsoft.com/office/officeart/2005/8/layout/lProcess3"/>
    <dgm:cxn modelId="{9814F124-9AA7-4952-89D3-09A16B8C14C8}" type="presParOf" srcId="{571FF22B-333A-E14A-B29F-D6313C574232}" destId="{23C59A53-072F-F241-A42E-B71BEE917F92}" srcOrd="1" destOrd="0" presId="urn:microsoft.com/office/officeart/2005/8/layout/lProcess3"/>
    <dgm:cxn modelId="{C99846D4-A4C2-4C6A-95BF-F0196C1A4D91}" type="presParOf" srcId="{571FF22B-333A-E14A-B29F-D6313C574232}" destId="{F9EA30F1-083A-B940-B62D-BD21D7FB9C50}" srcOrd="2" destOrd="0" presId="urn:microsoft.com/office/officeart/2005/8/layout/lProcess3"/>
    <dgm:cxn modelId="{BB3A1340-5BF1-41E8-82AB-B19542E89B0D}" type="presParOf" srcId="{571FF22B-333A-E14A-B29F-D6313C574232}" destId="{7AF7AEFB-D592-754C-B216-5D5D4E5E82A1}" srcOrd="3" destOrd="0" presId="urn:microsoft.com/office/officeart/2005/8/layout/lProcess3"/>
    <dgm:cxn modelId="{6F7197F9-BB67-42B3-A3E2-735872AD2C8E}" type="presParOf" srcId="{571FF22B-333A-E14A-B29F-D6313C574232}" destId="{F2588C93-18A3-8849-BADE-CB3A2CCE3A5C}" srcOrd="4" destOrd="0" presId="urn:microsoft.com/office/officeart/2005/8/layout/lProcess3"/>
    <dgm:cxn modelId="{9A6D9513-1EBE-4C6A-AC6E-6C6B62CF21D8}" type="presParOf" srcId="{CDBAE053-5E25-0B45-A037-1FEB6017D8A6}" destId="{B8D959F0-33D3-8442-BB5B-4AEB905ABA71}" srcOrd="1" destOrd="0" presId="urn:microsoft.com/office/officeart/2005/8/layout/lProcess3"/>
    <dgm:cxn modelId="{B268B64B-1A2B-4602-9963-D425800DE181}" type="presParOf" srcId="{CDBAE053-5E25-0B45-A037-1FEB6017D8A6}" destId="{D0412D98-9816-9D4A-BBAF-5FF2C3476C26}" srcOrd="2" destOrd="0" presId="urn:microsoft.com/office/officeart/2005/8/layout/lProcess3"/>
    <dgm:cxn modelId="{A6744378-79FF-4B21-856F-0C0B9971FCD5}" type="presParOf" srcId="{D0412D98-9816-9D4A-BBAF-5FF2C3476C26}" destId="{184E1E63-D282-F74F-B790-58F2D2D9292A}" srcOrd="0" destOrd="0" presId="urn:microsoft.com/office/officeart/2005/8/layout/lProcess3"/>
    <dgm:cxn modelId="{73FB9441-AED0-4C6B-A6B3-20182A73B93F}" type="presParOf" srcId="{D0412D98-9816-9D4A-BBAF-5FF2C3476C26}" destId="{0C62AF8C-59D2-4833-AA4D-1DA3793DEE69}" srcOrd="1" destOrd="0" presId="urn:microsoft.com/office/officeart/2005/8/layout/lProcess3"/>
    <dgm:cxn modelId="{58E1484B-8DF7-4DB4-8E83-10BDE39FF1CA}" type="presParOf" srcId="{D0412D98-9816-9D4A-BBAF-5FF2C3476C26}" destId="{CE568735-D749-064D-9ADE-5E84B8294D43}" srcOrd="2" destOrd="0" presId="urn:microsoft.com/office/officeart/2005/8/layout/lProcess3"/>
    <dgm:cxn modelId="{F4ABCC24-DBFB-4DEA-B7AA-EFF2FA246DCD}" type="presParOf" srcId="{D0412D98-9816-9D4A-BBAF-5FF2C3476C26}" destId="{6442A2AA-6D71-436E-9DF6-2CA23BD07C6C}" srcOrd="3" destOrd="0" presId="urn:microsoft.com/office/officeart/2005/8/layout/lProcess3"/>
    <dgm:cxn modelId="{58703A0A-1F42-4133-A887-D16B575EF2F4}" type="presParOf" srcId="{D0412D98-9816-9D4A-BBAF-5FF2C3476C26}" destId="{E7942AEB-74F2-44FB-855A-0AA664333E98}" srcOrd="4" destOrd="0" presId="urn:microsoft.com/office/officeart/2005/8/layout/lProcess3"/>
    <dgm:cxn modelId="{7CDD5C75-74F6-4C3E-B5B6-0818209431F7}" type="presParOf" srcId="{CDBAE053-5E25-0B45-A037-1FEB6017D8A6}" destId="{77FC8F7F-CF74-C44E-AA75-1564E887F491}" srcOrd="3" destOrd="0" presId="urn:microsoft.com/office/officeart/2005/8/layout/lProcess3"/>
    <dgm:cxn modelId="{1F5B2636-F1BD-4B35-85A9-1EFC4EDF1E1B}" type="presParOf" srcId="{CDBAE053-5E25-0B45-A037-1FEB6017D8A6}" destId="{33B60079-CF36-8B43-A05B-913851F404A0}" srcOrd="4" destOrd="0" presId="urn:microsoft.com/office/officeart/2005/8/layout/lProcess3"/>
    <dgm:cxn modelId="{D4D6A638-A153-481E-A1C9-0485D5D0A154}" type="presParOf" srcId="{33B60079-CF36-8B43-A05B-913851F404A0}" destId="{67391403-99E9-974D-A043-B380496381D5}" srcOrd="0" destOrd="0" presId="urn:microsoft.com/office/officeart/2005/8/layout/lProcess3"/>
    <dgm:cxn modelId="{6B71F7BC-DFA5-4A6E-9FAE-2CA8973B3FFF}" type="presParOf" srcId="{33B60079-CF36-8B43-A05B-913851F404A0}" destId="{411048EE-16E8-7442-A78D-F5EFC2008616}" srcOrd="1" destOrd="0" presId="urn:microsoft.com/office/officeart/2005/8/layout/lProcess3"/>
    <dgm:cxn modelId="{CE5F034B-0E8C-4C49-A7F4-1D62980DBF9A}" type="presParOf" srcId="{33B60079-CF36-8B43-A05B-913851F404A0}" destId="{944B8F21-D893-7E4C-BB1D-281450827FDB}" srcOrd="2" destOrd="0" presId="urn:microsoft.com/office/officeart/2005/8/layout/lProcess3"/>
    <dgm:cxn modelId="{F42DCB6B-05D8-4EA4-B878-94BB373ECC4C}" type="presParOf" srcId="{33B60079-CF36-8B43-A05B-913851F404A0}" destId="{16A6C935-AF0D-6747-8C7F-D365F7AE15D9}" srcOrd="3" destOrd="0" presId="urn:microsoft.com/office/officeart/2005/8/layout/lProcess3"/>
    <dgm:cxn modelId="{46D59CC4-51EB-42C5-BD26-7DF19BF40128}"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6C220C9A-5783-4F1C-AA55-DB8A92168485}" type="presOf" srcId="{F1BB39D3-5753-D348-9BA2-C6BDA2FAD566}" destId="{67391403-99E9-974D-A043-B380496381D5}"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B03289CB-DA6F-4980-A946-0BF3E4813EC2}" type="presOf" srcId="{904F0A8E-5248-1344-BFE2-293102497BF2}" destId="{F9EA30F1-083A-B940-B62D-BD21D7FB9C50}" srcOrd="0" destOrd="0" presId="urn:microsoft.com/office/officeart/2005/8/layout/lProcess3"/>
    <dgm:cxn modelId="{9523FF70-5434-43A2-9BF2-AFF4FF2DB4CF}" type="presOf" srcId="{1ADD0781-16A7-294C-AB7E-6F61C5287D5E}" destId="{CE568735-D749-064D-9ADE-5E84B8294D43}" srcOrd="0" destOrd="0" presId="urn:microsoft.com/office/officeart/2005/8/layout/lProcess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0CDD5601-1EE5-4A0F-809A-FBCDD3D7B2B3}" type="presOf" srcId="{4305469B-71DB-7D4D-8F16-2D139768FBF6}" destId="{1F1B8F88-1FE6-C04C-9FE2-824BBE078D0D}" srcOrd="0" destOrd="0" presId="urn:microsoft.com/office/officeart/2005/8/layout/lProcess3"/>
    <dgm:cxn modelId="{CAFFCA1B-5C0E-40B7-AF4F-EBA0928D3999}" type="presOf" srcId="{0BE0272D-07D1-48D7-B590-984B27312557}" destId="{E7942AEB-74F2-44FB-855A-0AA664333E98}" srcOrd="0" destOrd="0" presId="urn:microsoft.com/office/officeart/2005/8/layout/lProcess3"/>
    <dgm:cxn modelId="{2183FFB4-BBD9-40FC-9839-8B34903E6029}" type="presOf" srcId="{EE8A1DE2-1E76-BC48-938B-16CFC00B65E6}" destId="{944B8F21-D893-7E4C-BB1D-281450827FDB}" srcOrd="0" destOrd="0" presId="urn:microsoft.com/office/officeart/2005/8/layout/lProcess3"/>
    <dgm:cxn modelId="{52D96358-397C-44B0-B0DD-3EB60A8CCCF3}" type="presOf" srcId="{0ECECB49-C6FC-CA4C-975A-ED3A20706618}" destId="{F2588C93-18A3-8849-BADE-CB3A2CCE3A5C}" srcOrd="0" destOrd="0" presId="urn:microsoft.com/office/officeart/2005/8/layout/lProcess3"/>
    <dgm:cxn modelId="{B3D73ABF-9A84-46D1-8359-18B9DB5D938A}" type="presOf" srcId="{84EBBEAF-276F-CB47-9BB1-5F382184889C}" destId="{9B01CAB8-3F95-ED48-AF44-EB2B487062D3}"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9BD83AD6-C962-46C3-8F9F-5791EDB496AB}" type="presOf" srcId="{E4F91C87-636E-C94C-A52E-14F2218EEAB2}" destId="{184E1E63-D282-F74F-B790-58F2D2D9292A}" srcOrd="0" destOrd="0" presId="urn:microsoft.com/office/officeart/2005/8/layout/lProcess3"/>
    <dgm:cxn modelId="{79CB56BC-7AC5-4304-824E-D2E0C2FC7EC6}" type="presOf" srcId="{C8417BBC-1BBE-2745-BF53-B4736CA1547F}" destId="{CDBAE053-5E25-0B45-A037-1FEB6017D8A6}"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FD5601D3-3645-42BD-B9A7-00F2559AEBE0}" type="presParOf" srcId="{CDBAE053-5E25-0B45-A037-1FEB6017D8A6}" destId="{571FF22B-333A-E14A-B29F-D6313C574232}" srcOrd="0" destOrd="0" presId="urn:microsoft.com/office/officeart/2005/8/layout/lProcess3"/>
    <dgm:cxn modelId="{BD89493D-D448-4FE1-BBE2-01B3C36F7E4C}" type="presParOf" srcId="{571FF22B-333A-E14A-B29F-D6313C574232}" destId="{9B01CAB8-3F95-ED48-AF44-EB2B487062D3}" srcOrd="0" destOrd="0" presId="urn:microsoft.com/office/officeart/2005/8/layout/lProcess3"/>
    <dgm:cxn modelId="{D85F9FD9-F253-4585-8C46-EF6E6724C23E}" type="presParOf" srcId="{571FF22B-333A-E14A-B29F-D6313C574232}" destId="{23C59A53-072F-F241-A42E-B71BEE917F92}" srcOrd="1" destOrd="0" presId="urn:microsoft.com/office/officeart/2005/8/layout/lProcess3"/>
    <dgm:cxn modelId="{2BAAE71C-9D01-4E8F-A6EC-11773ADD793A}" type="presParOf" srcId="{571FF22B-333A-E14A-B29F-D6313C574232}" destId="{F9EA30F1-083A-B940-B62D-BD21D7FB9C50}" srcOrd="2" destOrd="0" presId="urn:microsoft.com/office/officeart/2005/8/layout/lProcess3"/>
    <dgm:cxn modelId="{138B1811-0130-4804-8AC0-EAEDC6B4E0F8}" type="presParOf" srcId="{571FF22B-333A-E14A-B29F-D6313C574232}" destId="{7AF7AEFB-D592-754C-B216-5D5D4E5E82A1}" srcOrd="3" destOrd="0" presId="urn:microsoft.com/office/officeart/2005/8/layout/lProcess3"/>
    <dgm:cxn modelId="{38443B52-22DC-4D73-A53F-60B03C3F8CF3}" type="presParOf" srcId="{571FF22B-333A-E14A-B29F-D6313C574232}" destId="{F2588C93-18A3-8849-BADE-CB3A2CCE3A5C}" srcOrd="4" destOrd="0" presId="urn:microsoft.com/office/officeart/2005/8/layout/lProcess3"/>
    <dgm:cxn modelId="{600C5000-6EE6-48DB-9BE5-788EC98FFEE6}" type="presParOf" srcId="{CDBAE053-5E25-0B45-A037-1FEB6017D8A6}" destId="{B8D959F0-33D3-8442-BB5B-4AEB905ABA71}" srcOrd="1" destOrd="0" presId="urn:microsoft.com/office/officeart/2005/8/layout/lProcess3"/>
    <dgm:cxn modelId="{9045014F-76C0-40C2-9204-DE2818888C19}" type="presParOf" srcId="{CDBAE053-5E25-0B45-A037-1FEB6017D8A6}" destId="{D0412D98-9816-9D4A-BBAF-5FF2C3476C26}" srcOrd="2" destOrd="0" presId="urn:microsoft.com/office/officeart/2005/8/layout/lProcess3"/>
    <dgm:cxn modelId="{943E35B7-2DAA-4784-8242-3017C80E8393}" type="presParOf" srcId="{D0412D98-9816-9D4A-BBAF-5FF2C3476C26}" destId="{184E1E63-D282-F74F-B790-58F2D2D9292A}" srcOrd="0" destOrd="0" presId="urn:microsoft.com/office/officeart/2005/8/layout/lProcess3"/>
    <dgm:cxn modelId="{61796739-EDFA-44CD-A2C0-7D8F9F6DAFAD}" type="presParOf" srcId="{D0412D98-9816-9D4A-BBAF-5FF2C3476C26}" destId="{0C62AF8C-59D2-4833-AA4D-1DA3793DEE69}" srcOrd="1" destOrd="0" presId="urn:microsoft.com/office/officeart/2005/8/layout/lProcess3"/>
    <dgm:cxn modelId="{182BBF72-FF30-4CE7-9714-014826EFC559}" type="presParOf" srcId="{D0412D98-9816-9D4A-BBAF-5FF2C3476C26}" destId="{CE568735-D749-064D-9ADE-5E84B8294D43}" srcOrd="2" destOrd="0" presId="urn:microsoft.com/office/officeart/2005/8/layout/lProcess3"/>
    <dgm:cxn modelId="{6BAF6C82-E439-44AB-99A8-6F148607E87F}" type="presParOf" srcId="{D0412D98-9816-9D4A-BBAF-5FF2C3476C26}" destId="{6442A2AA-6D71-436E-9DF6-2CA23BD07C6C}" srcOrd="3" destOrd="0" presId="urn:microsoft.com/office/officeart/2005/8/layout/lProcess3"/>
    <dgm:cxn modelId="{EA6E8602-CD86-4B75-9DBF-F7AAACBA5023}" type="presParOf" srcId="{D0412D98-9816-9D4A-BBAF-5FF2C3476C26}" destId="{E7942AEB-74F2-44FB-855A-0AA664333E98}" srcOrd="4" destOrd="0" presId="urn:microsoft.com/office/officeart/2005/8/layout/lProcess3"/>
    <dgm:cxn modelId="{BD2966F3-748B-463D-8705-8102A75276E3}" type="presParOf" srcId="{CDBAE053-5E25-0B45-A037-1FEB6017D8A6}" destId="{77FC8F7F-CF74-C44E-AA75-1564E887F491}" srcOrd="3" destOrd="0" presId="urn:microsoft.com/office/officeart/2005/8/layout/lProcess3"/>
    <dgm:cxn modelId="{AA017CA5-5303-48BA-940B-1AC42DC349AB}" type="presParOf" srcId="{CDBAE053-5E25-0B45-A037-1FEB6017D8A6}" destId="{33B60079-CF36-8B43-A05B-913851F404A0}" srcOrd="4" destOrd="0" presId="urn:microsoft.com/office/officeart/2005/8/layout/lProcess3"/>
    <dgm:cxn modelId="{30AA8E67-A23D-4457-BB09-B444CB5EC787}" type="presParOf" srcId="{33B60079-CF36-8B43-A05B-913851F404A0}" destId="{67391403-99E9-974D-A043-B380496381D5}" srcOrd="0" destOrd="0" presId="urn:microsoft.com/office/officeart/2005/8/layout/lProcess3"/>
    <dgm:cxn modelId="{1352856C-ED62-44DF-9D6F-2B2A9C4DC8EE}" type="presParOf" srcId="{33B60079-CF36-8B43-A05B-913851F404A0}" destId="{411048EE-16E8-7442-A78D-F5EFC2008616}" srcOrd="1" destOrd="0" presId="urn:microsoft.com/office/officeart/2005/8/layout/lProcess3"/>
    <dgm:cxn modelId="{2FA84506-2F4F-45B9-AEBB-001FFDB424D5}" type="presParOf" srcId="{33B60079-CF36-8B43-A05B-913851F404A0}" destId="{944B8F21-D893-7E4C-BB1D-281450827FDB}" srcOrd="2" destOrd="0" presId="urn:microsoft.com/office/officeart/2005/8/layout/lProcess3"/>
    <dgm:cxn modelId="{791A96FB-F314-4D8E-A5FC-75428B1EB1DC}" type="presParOf" srcId="{33B60079-CF36-8B43-A05B-913851F404A0}" destId="{16A6C935-AF0D-6747-8C7F-D365F7AE15D9}" srcOrd="3" destOrd="0" presId="urn:microsoft.com/office/officeart/2005/8/layout/lProcess3"/>
    <dgm:cxn modelId="{5C5D71B3-B89D-4E06-B5F3-62D4706C2F3B}"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1ADD0781-16A7-294C-AB7E-6F61C5287D5E}">
      <dgm:prSet phldrT="[Text]"/>
      <dgm:spPr/>
      <dgm:t>
        <a:bodyPr/>
        <a:lstStyle/>
        <a:p>
          <a:r>
            <a:rPr lang="en-US" dirty="0" smtClean="0"/>
            <a:t>Collecting and benchmarking the data</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0BE0272D-07D1-48D7-B590-984B27312557}">
      <dgm:prSet phldrT="[Text]"/>
      <dgm:spPr/>
      <dgm:t>
        <a:bodyPr/>
        <a:lstStyle/>
        <a:p>
          <a:r>
            <a:rPr lang="en-US" dirty="0" smtClean="0"/>
            <a:t>Determine performance gaps and set targets</a:t>
          </a:r>
          <a:endParaRPr lang="en-US" dirty="0"/>
        </a:p>
      </dgm:t>
    </dgm:pt>
    <dgm:pt modelId="{67F542AA-0F0A-4EA6-8FF8-4E5D5D130B67}" type="parTrans" cxnId="{E5D929B4-CEF7-43C6-9308-A4E45E4CC2E7}">
      <dgm:prSet/>
      <dgm:spPr/>
      <dgm:t>
        <a:bodyPr/>
        <a:lstStyle/>
        <a:p>
          <a:endParaRPr lang="en-US"/>
        </a:p>
      </dgm:t>
    </dgm:pt>
    <dgm:pt modelId="{B2DB0DE5-22CA-4B3F-824B-8878E09097B3}" type="sibTrans" cxnId="{E5D929B4-CEF7-43C6-9308-A4E45E4CC2E7}">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0C62AF8C-59D2-4833-AA4D-1DA3793DEE69}" type="pres">
      <dgm:prSet presAssocID="{9366E272-4148-F34B-83DB-EFD94119C819}" presName="parTrans" presStyleCnt="0"/>
      <dgm:spPr/>
    </dgm:pt>
    <dgm:pt modelId="{CE568735-D749-064D-9ADE-5E84B8294D43}" type="pres">
      <dgm:prSet presAssocID="{1ADD0781-16A7-294C-AB7E-6F61C5287D5E}" presName="node" presStyleLbl="alignAccFollowNode1" presStyleIdx="2" presStyleCnt="6" custLinFactNeighborX="6070" custLinFactNeighborY="1021">
        <dgm:presLayoutVars>
          <dgm:bulletEnabled val="1"/>
        </dgm:presLayoutVars>
      </dgm:prSet>
      <dgm:spPr/>
      <dgm:t>
        <a:bodyPr/>
        <a:lstStyle/>
        <a:p>
          <a:endParaRPr lang="en-US"/>
        </a:p>
      </dgm:t>
    </dgm:pt>
    <dgm:pt modelId="{6442A2AA-6D71-436E-9DF6-2CA23BD07C6C}" type="pres">
      <dgm:prSet presAssocID="{727B64B7-53BE-3947-A57D-189254525FD8}" presName="sibTrans" presStyleCnt="0"/>
      <dgm:spPr/>
    </dgm:pt>
    <dgm:pt modelId="{E7942AEB-74F2-44FB-855A-0AA664333E98}" type="pres">
      <dgm:prSet presAssocID="{0BE0272D-07D1-48D7-B590-984B27312557}"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A99D6F02-B024-47A9-9037-8EBABEC33AFC}" type="presOf" srcId="{F1BB39D3-5753-D348-9BA2-C6BDA2FAD566}" destId="{67391403-99E9-974D-A043-B380496381D5}" srcOrd="0" destOrd="0" presId="urn:microsoft.com/office/officeart/2005/8/layout/lProcess3"/>
    <dgm:cxn modelId="{4E78CFDE-447D-4DFA-9D7C-7E71309AEE9F}" type="presOf" srcId="{4305469B-71DB-7D4D-8F16-2D139768FBF6}" destId="{1F1B8F88-1FE6-C04C-9FE2-824BBE078D0D}" srcOrd="0" destOrd="0" presId="urn:microsoft.com/office/officeart/2005/8/layout/lProcess3"/>
    <dgm:cxn modelId="{B68AEC60-7A48-43FC-87F7-9E9C71B4C1C2}" type="presOf" srcId="{0BE0272D-07D1-48D7-B590-984B27312557}" destId="{E7942AEB-74F2-44FB-855A-0AA664333E98}"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84064037-B854-B646-9559-6765ED4803DC}" srcId="{C8417BBC-1BBE-2745-BF53-B4736CA1547F}" destId="{84EBBEAF-276F-CB47-9BB1-5F382184889C}" srcOrd="0" destOrd="0" parTransId="{425D26D5-C61F-1942-91A6-9E1D354469B3}" sibTransId="{C2E84058-438F-8D42-90A1-93C79F48A155}"/>
    <dgm:cxn modelId="{37E23AB6-C27E-594B-A611-B16FBA9DF9D2}" srcId="{84EBBEAF-276F-CB47-9BB1-5F382184889C}" destId="{904F0A8E-5248-1344-BFE2-293102497BF2}" srcOrd="0" destOrd="0" parTransId="{830B1F5C-F964-1B46-8BAF-0164F7C457D1}" sibTransId="{264F4536-5C23-2540-8052-66FE541D8AF5}"/>
    <dgm:cxn modelId="{D773194D-9622-4B09-8C8F-55885F94C1E6}" type="presOf" srcId="{E4F91C87-636E-C94C-A52E-14F2218EEAB2}" destId="{184E1E63-D282-F74F-B790-58F2D2D9292A}" srcOrd="0" destOrd="0" presId="urn:microsoft.com/office/officeart/2005/8/layout/lProcess3"/>
    <dgm:cxn modelId="{F384558C-DB1D-48FF-8628-3A7EAB003AB9}" type="presOf" srcId="{904F0A8E-5248-1344-BFE2-293102497BF2}" destId="{F9EA30F1-083A-B940-B62D-BD21D7FB9C50}" srcOrd="0" destOrd="0" presId="urn:microsoft.com/office/officeart/2005/8/layout/lProcess3"/>
    <dgm:cxn modelId="{3A1D92E4-FC78-4702-BA6C-EBAB5F539EAD}" type="presOf" srcId="{C8417BBC-1BBE-2745-BF53-B4736CA1547F}" destId="{CDBAE053-5E25-0B45-A037-1FEB6017D8A6}" srcOrd="0" destOrd="0" presId="urn:microsoft.com/office/officeart/2005/8/layout/lProcess3"/>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983C56C3-F8B4-4097-A808-ABD8E25D681C}" type="presOf" srcId="{0ECECB49-C6FC-CA4C-975A-ED3A20706618}" destId="{F2588C93-18A3-8849-BADE-CB3A2CCE3A5C}" srcOrd="0" destOrd="0" presId="urn:microsoft.com/office/officeart/2005/8/layout/lProcess3"/>
    <dgm:cxn modelId="{CDCBD6DA-A32E-4EC6-A253-D400765AB764}" type="presOf" srcId="{1ADD0781-16A7-294C-AB7E-6F61C5287D5E}" destId="{CE568735-D749-064D-9ADE-5E84B8294D43}" srcOrd="0" destOrd="0" presId="urn:microsoft.com/office/officeart/2005/8/layout/lProcess3"/>
    <dgm:cxn modelId="{20D6BAC4-4E50-49C1-AAF1-EFE60D81F2C7}" type="presOf" srcId="{84EBBEAF-276F-CB47-9BB1-5F382184889C}" destId="{9B01CAB8-3F95-ED48-AF44-EB2B487062D3}" srcOrd="0" destOrd="0" presId="urn:microsoft.com/office/officeart/2005/8/layout/lProcess3"/>
    <dgm:cxn modelId="{E5D929B4-CEF7-43C6-9308-A4E45E4CC2E7}" srcId="{E4F91C87-636E-C94C-A52E-14F2218EEAB2}" destId="{0BE0272D-07D1-48D7-B590-984B27312557}" srcOrd="1" destOrd="0" parTransId="{67F542AA-0F0A-4EA6-8FF8-4E5D5D130B67}" sibTransId="{B2DB0DE5-22CA-4B3F-824B-8878E09097B3}"/>
    <dgm:cxn modelId="{AA131F5E-39CE-472D-A636-8182D0A2D284}" type="presOf" srcId="{EE8A1DE2-1E76-BC48-938B-16CFC00B65E6}" destId="{944B8F21-D893-7E4C-BB1D-281450827FDB}"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0" destOrd="0" parTransId="{9366E272-4148-F34B-83DB-EFD94119C819}" sibTransId="{727B64B7-53BE-3947-A57D-189254525FD8}"/>
    <dgm:cxn modelId="{982527C0-ACDC-4246-A4E5-EE32D34F298E}" type="presParOf" srcId="{CDBAE053-5E25-0B45-A037-1FEB6017D8A6}" destId="{571FF22B-333A-E14A-B29F-D6313C574232}" srcOrd="0" destOrd="0" presId="urn:microsoft.com/office/officeart/2005/8/layout/lProcess3"/>
    <dgm:cxn modelId="{2AC43844-18AB-4DD1-A5B9-02B1E871B020}" type="presParOf" srcId="{571FF22B-333A-E14A-B29F-D6313C574232}" destId="{9B01CAB8-3F95-ED48-AF44-EB2B487062D3}" srcOrd="0" destOrd="0" presId="urn:microsoft.com/office/officeart/2005/8/layout/lProcess3"/>
    <dgm:cxn modelId="{62A67F4E-9E8C-4AC1-A1F1-9DD6F6941DD4}" type="presParOf" srcId="{571FF22B-333A-E14A-B29F-D6313C574232}" destId="{23C59A53-072F-F241-A42E-B71BEE917F92}" srcOrd="1" destOrd="0" presId="urn:microsoft.com/office/officeart/2005/8/layout/lProcess3"/>
    <dgm:cxn modelId="{78512C6D-25EB-4B3C-9DDE-0309FF98A2D5}" type="presParOf" srcId="{571FF22B-333A-E14A-B29F-D6313C574232}" destId="{F9EA30F1-083A-B940-B62D-BD21D7FB9C50}" srcOrd="2" destOrd="0" presId="urn:microsoft.com/office/officeart/2005/8/layout/lProcess3"/>
    <dgm:cxn modelId="{E6150942-AAA9-47E0-AFF6-D54609201FDC}" type="presParOf" srcId="{571FF22B-333A-E14A-B29F-D6313C574232}" destId="{7AF7AEFB-D592-754C-B216-5D5D4E5E82A1}" srcOrd="3" destOrd="0" presId="urn:microsoft.com/office/officeart/2005/8/layout/lProcess3"/>
    <dgm:cxn modelId="{77DDE394-A3B7-4AB4-99EF-884ACF755579}" type="presParOf" srcId="{571FF22B-333A-E14A-B29F-D6313C574232}" destId="{F2588C93-18A3-8849-BADE-CB3A2CCE3A5C}" srcOrd="4" destOrd="0" presId="urn:microsoft.com/office/officeart/2005/8/layout/lProcess3"/>
    <dgm:cxn modelId="{2452DE28-DA11-4D0C-98CC-3E43A1FFBA96}" type="presParOf" srcId="{CDBAE053-5E25-0B45-A037-1FEB6017D8A6}" destId="{B8D959F0-33D3-8442-BB5B-4AEB905ABA71}" srcOrd="1" destOrd="0" presId="urn:microsoft.com/office/officeart/2005/8/layout/lProcess3"/>
    <dgm:cxn modelId="{FE04ED5D-64B0-4AB7-B145-57C668445EFC}" type="presParOf" srcId="{CDBAE053-5E25-0B45-A037-1FEB6017D8A6}" destId="{D0412D98-9816-9D4A-BBAF-5FF2C3476C26}" srcOrd="2" destOrd="0" presId="urn:microsoft.com/office/officeart/2005/8/layout/lProcess3"/>
    <dgm:cxn modelId="{F3E325B3-7D40-4334-8BEB-99F1490F5552}" type="presParOf" srcId="{D0412D98-9816-9D4A-BBAF-5FF2C3476C26}" destId="{184E1E63-D282-F74F-B790-58F2D2D9292A}" srcOrd="0" destOrd="0" presId="urn:microsoft.com/office/officeart/2005/8/layout/lProcess3"/>
    <dgm:cxn modelId="{FDE8E45E-3AFB-429F-889D-042C383AE480}" type="presParOf" srcId="{D0412D98-9816-9D4A-BBAF-5FF2C3476C26}" destId="{0C62AF8C-59D2-4833-AA4D-1DA3793DEE69}" srcOrd="1" destOrd="0" presId="urn:microsoft.com/office/officeart/2005/8/layout/lProcess3"/>
    <dgm:cxn modelId="{91483837-092F-4FEC-A9AB-F63D76F31C69}" type="presParOf" srcId="{D0412D98-9816-9D4A-BBAF-5FF2C3476C26}" destId="{CE568735-D749-064D-9ADE-5E84B8294D43}" srcOrd="2" destOrd="0" presId="urn:microsoft.com/office/officeart/2005/8/layout/lProcess3"/>
    <dgm:cxn modelId="{FA1EDDCB-FC4E-466D-9B7B-1F5379669C11}" type="presParOf" srcId="{D0412D98-9816-9D4A-BBAF-5FF2C3476C26}" destId="{6442A2AA-6D71-436E-9DF6-2CA23BD07C6C}" srcOrd="3" destOrd="0" presId="urn:microsoft.com/office/officeart/2005/8/layout/lProcess3"/>
    <dgm:cxn modelId="{0158E45D-2118-408B-B483-99CADDB4BA1B}" type="presParOf" srcId="{D0412D98-9816-9D4A-BBAF-5FF2C3476C26}" destId="{E7942AEB-74F2-44FB-855A-0AA664333E98}" srcOrd="4" destOrd="0" presId="urn:microsoft.com/office/officeart/2005/8/layout/lProcess3"/>
    <dgm:cxn modelId="{EBBE1EB9-851A-46A2-8A73-619E81A3615A}" type="presParOf" srcId="{CDBAE053-5E25-0B45-A037-1FEB6017D8A6}" destId="{77FC8F7F-CF74-C44E-AA75-1564E887F491}" srcOrd="3" destOrd="0" presId="urn:microsoft.com/office/officeart/2005/8/layout/lProcess3"/>
    <dgm:cxn modelId="{B2A7EA20-54EB-4131-B009-BE190A4FA883}" type="presParOf" srcId="{CDBAE053-5E25-0B45-A037-1FEB6017D8A6}" destId="{33B60079-CF36-8B43-A05B-913851F404A0}" srcOrd="4" destOrd="0" presId="urn:microsoft.com/office/officeart/2005/8/layout/lProcess3"/>
    <dgm:cxn modelId="{EA19CB1E-E273-45B4-A7FC-58818D2A10BD}" type="presParOf" srcId="{33B60079-CF36-8B43-A05B-913851F404A0}" destId="{67391403-99E9-974D-A043-B380496381D5}" srcOrd="0" destOrd="0" presId="urn:microsoft.com/office/officeart/2005/8/layout/lProcess3"/>
    <dgm:cxn modelId="{C6D529D2-5F99-4D4D-A45C-822DEC24A8E1}" type="presParOf" srcId="{33B60079-CF36-8B43-A05B-913851F404A0}" destId="{411048EE-16E8-7442-A78D-F5EFC2008616}" srcOrd="1" destOrd="0" presId="urn:microsoft.com/office/officeart/2005/8/layout/lProcess3"/>
    <dgm:cxn modelId="{E0CC26E9-9077-4D8A-B6FE-F19C43451F91}" type="presParOf" srcId="{33B60079-CF36-8B43-A05B-913851F404A0}" destId="{944B8F21-D893-7E4C-BB1D-281450827FDB}" srcOrd="2" destOrd="0" presId="urn:microsoft.com/office/officeart/2005/8/layout/lProcess3"/>
    <dgm:cxn modelId="{B54C254D-7836-4C1A-A4BC-441706BEECE2}" type="presParOf" srcId="{33B60079-CF36-8B43-A05B-913851F404A0}" destId="{16A6C935-AF0D-6747-8C7F-D365F7AE15D9}" srcOrd="3" destOrd="0" presId="urn:microsoft.com/office/officeart/2005/8/layout/lProcess3"/>
    <dgm:cxn modelId="{52D14A90-4EFE-462E-B981-0E537C1F5AB2}"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417BBC-1BBE-2745-BF53-B4736CA1547F}" type="doc">
      <dgm:prSet loTypeId="urn:microsoft.com/office/officeart/2005/8/layout/lProcess3" loCatId="" qsTypeId="urn:microsoft.com/office/officeart/2005/8/quickstyle/simple4" qsCatId="simple" csTypeId="urn:microsoft.com/office/officeart/2005/8/colors/accent1_3" csCatId="accent1" phldr="1"/>
      <dgm:spPr/>
      <dgm:t>
        <a:bodyPr/>
        <a:lstStyle/>
        <a:p>
          <a:endParaRPr lang="en-US"/>
        </a:p>
      </dgm:t>
    </dgm:pt>
    <dgm:pt modelId="{84EBBEAF-276F-CB47-9BB1-5F382184889C}">
      <dgm:prSet phldrT="[Text]"/>
      <dgm:spPr/>
      <dgm:t>
        <a:bodyPr/>
        <a:lstStyle/>
        <a:p>
          <a:r>
            <a:rPr lang="en-US" dirty="0" smtClean="0"/>
            <a:t>Planning</a:t>
          </a:r>
          <a:endParaRPr lang="en-US" dirty="0"/>
        </a:p>
      </dgm:t>
    </dgm:pt>
    <dgm:pt modelId="{425D26D5-C61F-1942-91A6-9E1D354469B3}" type="parTrans" cxnId="{84064037-B854-B646-9559-6765ED4803DC}">
      <dgm:prSet/>
      <dgm:spPr/>
      <dgm:t>
        <a:bodyPr/>
        <a:lstStyle/>
        <a:p>
          <a:endParaRPr lang="en-US"/>
        </a:p>
      </dgm:t>
    </dgm:pt>
    <dgm:pt modelId="{C2E84058-438F-8D42-90A1-93C79F48A155}" type="sibTrans" cxnId="{84064037-B854-B646-9559-6765ED4803DC}">
      <dgm:prSet/>
      <dgm:spPr/>
      <dgm:t>
        <a:bodyPr/>
        <a:lstStyle/>
        <a:p>
          <a:endParaRPr lang="en-US"/>
        </a:p>
      </dgm:t>
    </dgm:pt>
    <dgm:pt modelId="{904F0A8E-5248-1344-BFE2-293102497BF2}">
      <dgm:prSet phldrT="[Text]"/>
      <dgm:spPr/>
      <dgm:t>
        <a:bodyPr/>
        <a:lstStyle/>
        <a:p>
          <a:r>
            <a:rPr lang="en-US" dirty="0" smtClean="0"/>
            <a:t>Identify what is to be benchmarked</a:t>
          </a:r>
          <a:endParaRPr lang="en-US" dirty="0"/>
        </a:p>
      </dgm:t>
    </dgm:pt>
    <dgm:pt modelId="{830B1F5C-F964-1B46-8BAF-0164F7C457D1}" type="parTrans" cxnId="{37E23AB6-C27E-594B-A611-B16FBA9DF9D2}">
      <dgm:prSet/>
      <dgm:spPr/>
      <dgm:t>
        <a:bodyPr/>
        <a:lstStyle/>
        <a:p>
          <a:endParaRPr lang="en-US"/>
        </a:p>
      </dgm:t>
    </dgm:pt>
    <dgm:pt modelId="{264F4536-5C23-2540-8052-66FE541D8AF5}" type="sibTrans" cxnId="{37E23AB6-C27E-594B-A611-B16FBA9DF9D2}">
      <dgm:prSet/>
      <dgm:spPr/>
      <dgm:t>
        <a:bodyPr/>
        <a:lstStyle/>
        <a:p>
          <a:endParaRPr lang="en-US"/>
        </a:p>
      </dgm:t>
    </dgm:pt>
    <dgm:pt modelId="{0ECECB49-C6FC-CA4C-975A-ED3A20706618}">
      <dgm:prSet phldrT="[Text]"/>
      <dgm:spPr/>
      <dgm:t>
        <a:bodyPr/>
        <a:lstStyle/>
        <a:p>
          <a:r>
            <a:rPr lang="en-US" dirty="0" smtClean="0"/>
            <a:t>Identify peer institutions</a:t>
          </a:r>
          <a:endParaRPr lang="en-US" dirty="0"/>
        </a:p>
      </dgm:t>
    </dgm:pt>
    <dgm:pt modelId="{EF306128-7CEE-3F41-8EA8-22F62913E162}" type="parTrans" cxnId="{21BB4036-E0CB-F34E-805F-345BE85D8EDE}">
      <dgm:prSet/>
      <dgm:spPr/>
      <dgm:t>
        <a:bodyPr/>
        <a:lstStyle/>
        <a:p>
          <a:endParaRPr lang="en-US"/>
        </a:p>
      </dgm:t>
    </dgm:pt>
    <dgm:pt modelId="{E165FE57-D8AF-3A41-B0D4-F96B381F629C}" type="sibTrans" cxnId="{21BB4036-E0CB-F34E-805F-345BE85D8EDE}">
      <dgm:prSet/>
      <dgm:spPr/>
      <dgm:t>
        <a:bodyPr/>
        <a:lstStyle/>
        <a:p>
          <a:endParaRPr lang="en-US"/>
        </a:p>
      </dgm:t>
    </dgm:pt>
    <dgm:pt modelId="{E4F91C87-636E-C94C-A52E-14F2218EEAB2}">
      <dgm:prSet phldrT="[Text]"/>
      <dgm:spPr/>
      <dgm:t>
        <a:bodyPr/>
        <a:lstStyle/>
        <a:p>
          <a:r>
            <a:rPr lang="en-US" dirty="0" smtClean="0"/>
            <a:t>Analysis</a:t>
          </a:r>
          <a:endParaRPr lang="en-US" dirty="0"/>
        </a:p>
      </dgm:t>
    </dgm:pt>
    <dgm:pt modelId="{4F6A8F45-D0BA-CD47-B392-15F9C2395F60}" type="parTrans" cxnId="{98FB99F0-F9A1-D145-8F35-8B1D4DC6F603}">
      <dgm:prSet/>
      <dgm:spPr/>
      <dgm:t>
        <a:bodyPr/>
        <a:lstStyle/>
        <a:p>
          <a:endParaRPr lang="en-US"/>
        </a:p>
      </dgm:t>
    </dgm:pt>
    <dgm:pt modelId="{0D6A30E2-1563-EC4C-9332-5ACF42AAA28E}" type="sibTrans" cxnId="{98FB99F0-F9A1-D145-8F35-8B1D4DC6F603}">
      <dgm:prSet/>
      <dgm:spPr/>
      <dgm:t>
        <a:bodyPr/>
        <a:lstStyle/>
        <a:p>
          <a:endParaRPr lang="en-US"/>
        </a:p>
      </dgm:t>
    </dgm:pt>
    <dgm:pt modelId="{255F96EB-197E-0B45-9745-69909334135B}">
      <dgm:prSet phldrT="[Text]"/>
      <dgm:spPr/>
      <dgm:t>
        <a:bodyPr/>
        <a:lstStyle/>
        <a:p>
          <a:r>
            <a:rPr lang="en-US" dirty="0" smtClean="0"/>
            <a:t>Collecting and benchmarking the data </a:t>
          </a:r>
          <a:endParaRPr lang="en-US" dirty="0"/>
        </a:p>
      </dgm:t>
    </dgm:pt>
    <dgm:pt modelId="{BCB12A8A-FBAD-534D-B7B7-883379CE166C}" type="parTrans" cxnId="{D108273B-0FA9-B545-9661-0AE90ED23406}">
      <dgm:prSet/>
      <dgm:spPr/>
      <dgm:t>
        <a:bodyPr/>
        <a:lstStyle/>
        <a:p>
          <a:endParaRPr lang="en-US"/>
        </a:p>
      </dgm:t>
    </dgm:pt>
    <dgm:pt modelId="{49A76EE7-BB23-544C-9DB2-3B789DD3C8C2}" type="sibTrans" cxnId="{D108273B-0FA9-B545-9661-0AE90ED23406}">
      <dgm:prSet/>
      <dgm:spPr/>
      <dgm:t>
        <a:bodyPr/>
        <a:lstStyle/>
        <a:p>
          <a:endParaRPr lang="en-US"/>
        </a:p>
      </dgm:t>
    </dgm:pt>
    <dgm:pt modelId="{1ADD0781-16A7-294C-AB7E-6F61C5287D5E}">
      <dgm:prSet phldrT="[Text]"/>
      <dgm:spPr/>
      <dgm:t>
        <a:bodyPr/>
        <a:lstStyle/>
        <a:p>
          <a:r>
            <a:rPr lang="en-US" dirty="0" smtClean="0"/>
            <a:t>Determine performance gaps and set targets</a:t>
          </a:r>
          <a:endParaRPr lang="en-US" dirty="0"/>
        </a:p>
      </dgm:t>
    </dgm:pt>
    <dgm:pt modelId="{9366E272-4148-F34B-83DB-EFD94119C819}" type="parTrans" cxnId="{45E620FD-BB54-C043-83B7-C49019CE9E26}">
      <dgm:prSet/>
      <dgm:spPr/>
      <dgm:t>
        <a:bodyPr/>
        <a:lstStyle/>
        <a:p>
          <a:endParaRPr lang="en-US"/>
        </a:p>
      </dgm:t>
    </dgm:pt>
    <dgm:pt modelId="{727B64B7-53BE-3947-A57D-189254525FD8}" type="sibTrans" cxnId="{45E620FD-BB54-C043-83B7-C49019CE9E26}">
      <dgm:prSet/>
      <dgm:spPr/>
      <dgm:t>
        <a:bodyPr/>
        <a:lstStyle/>
        <a:p>
          <a:endParaRPr lang="en-US"/>
        </a:p>
      </dgm:t>
    </dgm:pt>
    <dgm:pt modelId="{F1BB39D3-5753-D348-9BA2-C6BDA2FAD566}">
      <dgm:prSet phldrT="[Text]"/>
      <dgm:spPr/>
      <dgm:t>
        <a:bodyPr/>
        <a:lstStyle/>
        <a:p>
          <a:r>
            <a:rPr lang="en-US" dirty="0" smtClean="0"/>
            <a:t>Action</a:t>
          </a:r>
          <a:endParaRPr lang="en-US" dirty="0"/>
        </a:p>
      </dgm:t>
    </dgm:pt>
    <dgm:pt modelId="{B8045817-E1FC-234B-AA6B-92D503945E3D}" type="parTrans" cxnId="{48FE4E72-9CEB-D84C-8F46-31731E11BE57}">
      <dgm:prSet/>
      <dgm:spPr/>
      <dgm:t>
        <a:bodyPr/>
        <a:lstStyle/>
        <a:p>
          <a:endParaRPr lang="en-US"/>
        </a:p>
      </dgm:t>
    </dgm:pt>
    <dgm:pt modelId="{973CB9B8-CC62-A740-82D0-664E32CF3BD3}" type="sibTrans" cxnId="{48FE4E72-9CEB-D84C-8F46-31731E11BE57}">
      <dgm:prSet/>
      <dgm:spPr/>
      <dgm:t>
        <a:bodyPr/>
        <a:lstStyle/>
        <a:p>
          <a:endParaRPr lang="en-US"/>
        </a:p>
      </dgm:t>
    </dgm:pt>
    <dgm:pt modelId="{EE8A1DE2-1E76-BC48-938B-16CFC00B65E6}">
      <dgm:prSet phldrT="[Text]"/>
      <dgm:spPr/>
      <dgm:t>
        <a:bodyPr/>
        <a:lstStyle/>
        <a:p>
          <a:r>
            <a:rPr lang="en-US" dirty="0" smtClean="0"/>
            <a:t>Develop action plans</a:t>
          </a:r>
          <a:endParaRPr lang="en-US" dirty="0"/>
        </a:p>
      </dgm:t>
    </dgm:pt>
    <dgm:pt modelId="{F49F08E5-10A3-7C43-B889-D487AC262EB3}" type="parTrans" cxnId="{6D868655-8FE0-044F-AA42-D4BC4C3A924C}">
      <dgm:prSet/>
      <dgm:spPr/>
      <dgm:t>
        <a:bodyPr/>
        <a:lstStyle/>
        <a:p>
          <a:endParaRPr lang="en-US"/>
        </a:p>
      </dgm:t>
    </dgm:pt>
    <dgm:pt modelId="{CD1545D7-98E4-3443-B99B-737B7E0C6881}" type="sibTrans" cxnId="{6D868655-8FE0-044F-AA42-D4BC4C3A924C}">
      <dgm:prSet/>
      <dgm:spPr/>
      <dgm:t>
        <a:bodyPr/>
        <a:lstStyle/>
        <a:p>
          <a:endParaRPr lang="en-US"/>
        </a:p>
      </dgm:t>
    </dgm:pt>
    <dgm:pt modelId="{4305469B-71DB-7D4D-8F16-2D139768FBF6}">
      <dgm:prSet phldrT="[Text]"/>
      <dgm:spPr/>
      <dgm:t>
        <a:bodyPr/>
        <a:lstStyle/>
        <a:p>
          <a:r>
            <a:rPr lang="en-US" dirty="0" smtClean="0"/>
            <a:t>Implement specific actions and monitor progress</a:t>
          </a:r>
          <a:endParaRPr lang="en-US" dirty="0"/>
        </a:p>
      </dgm:t>
    </dgm:pt>
    <dgm:pt modelId="{615B0FAD-40EB-3F4B-90F5-5BB2529C7CC3}" type="parTrans" cxnId="{C65F6C53-2BF8-BD41-B280-0C7EE29FB31F}">
      <dgm:prSet/>
      <dgm:spPr/>
      <dgm:t>
        <a:bodyPr/>
        <a:lstStyle/>
        <a:p>
          <a:endParaRPr lang="en-US"/>
        </a:p>
      </dgm:t>
    </dgm:pt>
    <dgm:pt modelId="{71F496AF-89FF-EA4C-9E95-A2D686BC4698}" type="sibTrans" cxnId="{C65F6C53-2BF8-BD41-B280-0C7EE29FB31F}">
      <dgm:prSet/>
      <dgm:spPr/>
      <dgm:t>
        <a:bodyPr/>
        <a:lstStyle/>
        <a:p>
          <a:endParaRPr lang="en-US"/>
        </a:p>
      </dgm:t>
    </dgm:pt>
    <dgm:pt modelId="{CDBAE053-5E25-0B45-A037-1FEB6017D8A6}" type="pres">
      <dgm:prSet presAssocID="{C8417BBC-1BBE-2745-BF53-B4736CA1547F}" presName="Name0" presStyleCnt="0">
        <dgm:presLayoutVars>
          <dgm:chPref val="3"/>
          <dgm:dir/>
          <dgm:animLvl val="lvl"/>
          <dgm:resizeHandles/>
        </dgm:presLayoutVars>
      </dgm:prSet>
      <dgm:spPr/>
      <dgm:t>
        <a:bodyPr/>
        <a:lstStyle/>
        <a:p>
          <a:endParaRPr lang="en-US"/>
        </a:p>
      </dgm:t>
    </dgm:pt>
    <dgm:pt modelId="{571FF22B-333A-E14A-B29F-D6313C574232}" type="pres">
      <dgm:prSet presAssocID="{84EBBEAF-276F-CB47-9BB1-5F382184889C}" presName="horFlow" presStyleCnt="0"/>
      <dgm:spPr/>
    </dgm:pt>
    <dgm:pt modelId="{9B01CAB8-3F95-ED48-AF44-EB2B487062D3}" type="pres">
      <dgm:prSet presAssocID="{84EBBEAF-276F-CB47-9BB1-5F382184889C}" presName="bigChev" presStyleLbl="node1" presStyleIdx="0" presStyleCnt="3"/>
      <dgm:spPr/>
      <dgm:t>
        <a:bodyPr/>
        <a:lstStyle/>
        <a:p>
          <a:endParaRPr lang="en-US"/>
        </a:p>
      </dgm:t>
    </dgm:pt>
    <dgm:pt modelId="{23C59A53-072F-F241-A42E-B71BEE917F92}" type="pres">
      <dgm:prSet presAssocID="{830B1F5C-F964-1B46-8BAF-0164F7C457D1}" presName="parTrans" presStyleCnt="0"/>
      <dgm:spPr/>
    </dgm:pt>
    <dgm:pt modelId="{F9EA30F1-083A-B940-B62D-BD21D7FB9C50}" type="pres">
      <dgm:prSet presAssocID="{904F0A8E-5248-1344-BFE2-293102497BF2}" presName="node" presStyleLbl="alignAccFollowNode1" presStyleIdx="0" presStyleCnt="6">
        <dgm:presLayoutVars>
          <dgm:bulletEnabled val="1"/>
        </dgm:presLayoutVars>
      </dgm:prSet>
      <dgm:spPr/>
      <dgm:t>
        <a:bodyPr/>
        <a:lstStyle/>
        <a:p>
          <a:endParaRPr lang="en-US"/>
        </a:p>
      </dgm:t>
    </dgm:pt>
    <dgm:pt modelId="{7AF7AEFB-D592-754C-B216-5D5D4E5E82A1}" type="pres">
      <dgm:prSet presAssocID="{264F4536-5C23-2540-8052-66FE541D8AF5}" presName="sibTrans" presStyleCnt="0"/>
      <dgm:spPr/>
    </dgm:pt>
    <dgm:pt modelId="{F2588C93-18A3-8849-BADE-CB3A2CCE3A5C}" type="pres">
      <dgm:prSet presAssocID="{0ECECB49-C6FC-CA4C-975A-ED3A20706618}" presName="node" presStyleLbl="alignAccFollowNode1" presStyleIdx="1" presStyleCnt="6">
        <dgm:presLayoutVars>
          <dgm:bulletEnabled val="1"/>
        </dgm:presLayoutVars>
      </dgm:prSet>
      <dgm:spPr/>
      <dgm:t>
        <a:bodyPr/>
        <a:lstStyle/>
        <a:p>
          <a:endParaRPr lang="en-US"/>
        </a:p>
      </dgm:t>
    </dgm:pt>
    <dgm:pt modelId="{B8D959F0-33D3-8442-BB5B-4AEB905ABA71}" type="pres">
      <dgm:prSet presAssocID="{84EBBEAF-276F-CB47-9BB1-5F382184889C}" presName="vSp" presStyleCnt="0"/>
      <dgm:spPr/>
    </dgm:pt>
    <dgm:pt modelId="{D0412D98-9816-9D4A-BBAF-5FF2C3476C26}" type="pres">
      <dgm:prSet presAssocID="{E4F91C87-636E-C94C-A52E-14F2218EEAB2}" presName="horFlow" presStyleCnt="0"/>
      <dgm:spPr/>
    </dgm:pt>
    <dgm:pt modelId="{184E1E63-D282-F74F-B790-58F2D2D9292A}" type="pres">
      <dgm:prSet presAssocID="{E4F91C87-636E-C94C-A52E-14F2218EEAB2}" presName="bigChev" presStyleLbl="node1" presStyleIdx="1" presStyleCnt="3"/>
      <dgm:spPr/>
      <dgm:t>
        <a:bodyPr/>
        <a:lstStyle/>
        <a:p>
          <a:endParaRPr lang="en-US"/>
        </a:p>
      </dgm:t>
    </dgm:pt>
    <dgm:pt modelId="{634340FE-EF46-9C47-810E-37A5746EFECE}" type="pres">
      <dgm:prSet presAssocID="{BCB12A8A-FBAD-534D-B7B7-883379CE166C}" presName="parTrans" presStyleCnt="0"/>
      <dgm:spPr/>
    </dgm:pt>
    <dgm:pt modelId="{9049D021-9B48-F94B-9EB9-0CBB2D839A4A}" type="pres">
      <dgm:prSet presAssocID="{255F96EB-197E-0B45-9745-69909334135B}" presName="node" presStyleLbl="alignAccFollowNode1" presStyleIdx="2" presStyleCnt="6">
        <dgm:presLayoutVars>
          <dgm:bulletEnabled val="1"/>
        </dgm:presLayoutVars>
      </dgm:prSet>
      <dgm:spPr/>
      <dgm:t>
        <a:bodyPr/>
        <a:lstStyle/>
        <a:p>
          <a:endParaRPr lang="en-US"/>
        </a:p>
      </dgm:t>
    </dgm:pt>
    <dgm:pt modelId="{351CC6B1-CC72-4C42-92CE-26AFBE898164}" type="pres">
      <dgm:prSet presAssocID="{49A76EE7-BB23-544C-9DB2-3B789DD3C8C2}" presName="sibTrans" presStyleCnt="0"/>
      <dgm:spPr/>
    </dgm:pt>
    <dgm:pt modelId="{CE568735-D749-064D-9ADE-5E84B8294D43}" type="pres">
      <dgm:prSet presAssocID="{1ADD0781-16A7-294C-AB7E-6F61C5287D5E}" presName="node" presStyleLbl="alignAccFollowNode1" presStyleIdx="3" presStyleCnt="6">
        <dgm:presLayoutVars>
          <dgm:bulletEnabled val="1"/>
        </dgm:presLayoutVars>
      </dgm:prSet>
      <dgm:spPr/>
      <dgm:t>
        <a:bodyPr/>
        <a:lstStyle/>
        <a:p>
          <a:endParaRPr lang="en-US"/>
        </a:p>
      </dgm:t>
    </dgm:pt>
    <dgm:pt modelId="{77FC8F7F-CF74-C44E-AA75-1564E887F491}" type="pres">
      <dgm:prSet presAssocID="{E4F91C87-636E-C94C-A52E-14F2218EEAB2}" presName="vSp" presStyleCnt="0"/>
      <dgm:spPr/>
    </dgm:pt>
    <dgm:pt modelId="{33B60079-CF36-8B43-A05B-913851F404A0}" type="pres">
      <dgm:prSet presAssocID="{F1BB39D3-5753-D348-9BA2-C6BDA2FAD566}" presName="horFlow" presStyleCnt="0"/>
      <dgm:spPr/>
    </dgm:pt>
    <dgm:pt modelId="{67391403-99E9-974D-A043-B380496381D5}" type="pres">
      <dgm:prSet presAssocID="{F1BB39D3-5753-D348-9BA2-C6BDA2FAD566}" presName="bigChev" presStyleLbl="node1" presStyleIdx="2" presStyleCnt="3"/>
      <dgm:spPr/>
      <dgm:t>
        <a:bodyPr/>
        <a:lstStyle/>
        <a:p>
          <a:endParaRPr lang="en-US"/>
        </a:p>
      </dgm:t>
    </dgm:pt>
    <dgm:pt modelId="{411048EE-16E8-7442-A78D-F5EFC2008616}" type="pres">
      <dgm:prSet presAssocID="{F49F08E5-10A3-7C43-B889-D487AC262EB3}" presName="parTrans" presStyleCnt="0"/>
      <dgm:spPr/>
    </dgm:pt>
    <dgm:pt modelId="{944B8F21-D893-7E4C-BB1D-281450827FDB}" type="pres">
      <dgm:prSet presAssocID="{EE8A1DE2-1E76-BC48-938B-16CFC00B65E6}" presName="node" presStyleLbl="alignAccFollowNode1" presStyleIdx="4" presStyleCnt="6">
        <dgm:presLayoutVars>
          <dgm:bulletEnabled val="1"/>
        </dgm:presLayoutVars>
      </dgm:prSet>
      <dgm:spPr/>
      <dgm:t>
        <a:bodyPr/>
        <a:lstStyle/>
        <a:p>
          <a:endParaRPr lang="en-US"/>
        </a:p>
      </dgm:t>
    </dgm:pt>
    <dgm:pt modelId="{16A6C935-AF0D-6747-8C7F-D365F7AE15D9}" type="pres">
      <dgm:prSet presAssocID="{CD1545D7-98E4-3443-B99B-737B7E0C6881}" presName="sibTrans" presStyleCnt="0"/>
      <dgm:spPr/>
    </dgm:pt>
    <dgm:pt modelId="{1F1B8F88-1FE6-C04C-9FE2-824BBE078D0D}" type="pres">
      <dgm:prSet presAssocID="{4305469B-71DB-7D4D-8F16-2D139768FBF6}" presName="node" presStyleLbl="alignAccFollowNode1" presStyleIdx="5" presStyleCnt="6">
        <dgm:presLayoutVars>
          <dgm:bulletEnabled val="1"/>
        </dgm:presLayoutVars>
      </dgm:prSet>
      <dgm:spPr/>
      <dgm:t>
        <a:bodyPr/>
        <a:lstStyle/>
        <a:p>
          <a:endParaRPr lang="en-US"/>
        </a:p>
      </dgm:t>
    </dgm:pt>
  </dgm:ptLst>
  <dgm:cxnLst>
    <dgm:cxn modelId="{D96926BC-240A-4DCA-86A8-BFC892CB9988}" type="presOf" srcId="{904F0A8E-5248-1344-BFE2-293102497BF2}" destId="{F9EA30F1-083A-B940-B62D-BD21D7FB9C50}" srcOrd="0" destOrd="0" presId="urn:microsoft.com/office/officeart/2005/8/layout/lProcess3"/>
    <dgm:cxn modelId="{39EFC293-B796-4A31-841C-CA00A6213482}" type="presOf" srcId="{84EBBEAF-276F-CB47-9BB1-5F382184889C}" destId="{9B01CAB8-3F95-ED48-AF44-EB2B487062D3}" srcOrd="0" destOrd="0" presId="urn:microsoft.com/office/officeart/2005/8/layout/lProcess3"/>
    <dgm:cxn modelId="{479A6E86-A670-47E4-9212-3B36816ED98A}" type="presOf" srcId="{F1BB39D3-5753-D348-9BA2-C6BDA2FAD566}" destId="{67391403-99E9-974D-A043-B380496381D5}" srcOrd="0" destOrd="0" presId="urn:microsoft.com/office/officeart/2005/8/layout/lProcess3"/>
    <dgm:cxn modelId="{D050F64E-233A-49A0-AA73-B2930A002B41}" type="presOf" srcId="{0ECECB49-C6FC-CA4C-975A-ED3A20706618}" destId="{F2588C93-18A3-8849-BADE-CB3A2CCE3A5C}" srcOrd="0" destOrd="0" presId="urn:microsoft.com/office/officeart/2005/8/layout/lProcess3"/>
    <dgm:cxn modelId="{48FE4E72-9CEB-D84C-8F46-31731E11BE57}" srcId="{C8417BBC-1BBE-2745-BF53-B4736CA1547F}" destId="{F1BB39D3-5753-D348-9BA2-C6BDA2FAD566}" srcOrd="2" destOrd="0" parTransId="{B8045817-E1FC-234B-AA6B-92D503945E3D}" sibTransId="{973CB9B8-CC62-A740-82D0-664E32CF3BD3}"/>
    <dgm:cxn modelId="{84064037-B854-B646-9559-6765ED4803DC}" srcId="{C8417BBC-1BBE-2745-BF53-B4736CA1547F}" destId="{84EBBEAF-276F-CB47-9BB1-5F382184889C}" srcOrd="0" destOrd="0" parTransId="{425D26D5-C61F-1942-91A6-9E1D354469B3}" sibTransId="{C2E84058-438F-8D42-90A1-93C79F48A155}"/>
    <dgm:cxn modelId="{2C73BFF5-EA8E-4BA7-A5B0-E77BCCE07B31}" type="presOf" srcId="{E4F91C87-636E-C94C-A52E-14F2218EEAB2}" destId="{184E1E63-D282-F74F-B790-58F2D2D9292A}" srcOrd="0" destOrd="0" presId="urn:microsoft.com/office/officeart/2005/8/layout/lProcess3"/>
    <dgm:cxn modelId="{37E23AB6-C27E-594B-A611-B16FBA9DF9D2}" srcId="{84EBBEAF-276F-CB47-9BB1-5F382184889C}" destId="{904F0A8E-5248-1344-BFE2-293102497BF2}" srcOrd="0" destOrd="0" parTransId="{830B1F5C-F964-1B46-8BAF-0164F7C457D1}" sibTransId="{264F4536-5C23-2540-8052-66FE541D8AF5}"/>
    <dgm:cxn modelId="{D108273B-0FA9-B545-9661-0AE90ED23406}" srcId="{E4F91C87-636E-C94C-A52E-14F2218EEAB2}" destId="{255F96EB-197E-0B45-9745-69909334135B}" srcOrd="0" destOrd="0" parTransId="{BCB12A8A-FBAD-534D-B7B7-883379CE166C}" sibTransId="{49A76EE7-BB23-544C-9DB2-3B789DD3C8C2}"/>
    <dgm:cxn modelId="{98FB99F0-F9A1-D145-8F35-8B1D4DC6F603}" srcId="{C8417BBC-1BBE-2745-BF53-B4736CA1547F}" destId="{E4F91C87-636E-C94C-A52E-14F2218EEAB2}" srcOrd="1" destOrd="0" parTransId="{4F6A8F45-D0BA-CD47-B392-15F9C2395F60}" sibTransId="{0D6A30E2-1563-EC4C-9332-5ACF42AAA28E}"/>
    <dgm:cxn modelId="{21BB4036-E0CB-F34E-805F-345BE85D8EDE}" srcId="{84EBBEAF-276F-CB47-9BB1-5F382184889C}" destId="{0ECECB49-C6FC-CA4C-975A-ED3A20706618}" srcOrd="1" destOrd="0" parTransId="{EF306128-7CEE-3F41-8EA8-22F62913E162}" sibTransId="{E165FE57-D8AF-3A41-B0D4-F96B381F629C}"/>
    <dgm:cxn modelId="{302A2B73-0C40-483F-8767-4C609BDE6CD0}" type="presOf" srcId="{4305469B-71DB-7D4D-8F16-2D139768FBF6}" destId="{1F1B8F88-1FE6-C04C-9FE2-824BBE078D0D}" srcOrd="0" destOrd="0" presId="urn:microsoft.com/office/officeart/2005/8/layout/lProcess3"/>
    <dgm:cxn modelId="{2DFC4B31-F2B5-4899-ADC5-FFBE571DC713}" type="presOf" srcId="{EE8A1DE2-1E76-BC48-938B-16CFC00B65E6}" destId="{944B8F21-D893-7E4C-BB1D-281450827FDB}" srcOrd="0" destOrd="0" presId="urn:microsoft.com/office/officeart/2005/8/layout/lProcess3"/>
    <dgm:cxn modelId="{B7A578AD-C723-49BB-838D-43167D3FDACA}" type="presOf" srcId="{C8417BBC-1BBE-2745-BF53-B4736CA1547F}" destId="{CDBAE053-5E25-0B45-A037-1FEB6017D8A6}" srcOrd="0" destOrd="0" presId="urn:microsoft.com/office/officeart/2005/8/layout/lProcess3"/>
    <dgm:cxn modelId="{11860AD6-19E9-425E-8240-5CD0C0BCC10A}" type="presOf" srcId="{1ADD0781-16A7-294C-AB7E-6F61C5287D5E}" destId="{CE568735-D749-064D-9ADE-5E84B8294D43}" srcOrd="0" destOrd="0" presId="urn:microsoft.com/office/officeart/2005/8/layout/lProcess3"/>
    <dgm:cxn modelId="{C65F6C53-2BF8-BD41-B280-0C7EE29FB31F}" srcId="{F1BB39D3-5753-D348-9BA2-C6BDA2FAD566}" destId="{4305469B-71DB-7D4D-8F16-2D139768FBF6}" srcOrd="1" destOrd="0" parTransId="{615B0FAD-40EB-3F4B-90F5-5BB2529C7CC3}" sibTransId="{71F496AF-89FF-EA4C-9E95-A2D686BC4698}"/>
    <dgm:cxn modelId="{F9B70F7E-1125-471A-9AAC-6D408AE4E7D8}" type="presOf" srcId="{255F96EB-197E-0B45-9745-69909334135B}" destId="{9049D021-9B48-F94B-9EB9-0CBB2D839A4A}" srcOrd="0" destOrd="0" presId="urn:microsoft.com/office/officeart/2005/8/layout/lProcess3"/>
    <dgm:cxn modelId="{6D868655-8FE0-044F-AA42-D4BC4C3A924C}" srcId="{F1BB39D3-5753-D348-9BA2-C6BDA2FAD566}" destId="{EE8A1DE2-1E76-BC48-938B-16CFC00B65E6}" srcOrd="0" destOrd="0" parTransId="{F49F08E5-10A3-7C43-B889-D487AC262EB3}" sibTransId="{CD1545D7-98E4-3443-B99B-737B7E0C6881}"/>
    <dgm:cxn modelId="{45E620FD-BB54-C043-83B7-C49019CE9E26}" srcId="{E4F91C87-636E-C94C-A52E-14F2218EEAB2}" destId="{1ADD0781-16A7-294C-AB7E-6F61C5287D5E}" srcOrd="1" destOrd="0" parTransId="{9366E272-4148-F34B-83DB-EFD94119C819}" sibTransId="{727B64B7-53BE-3947-A57D-189254525FD8}"/>
    <dgm:cxn modelId="{E4E3BED2-83C4-4092-B1D3-5146F0C3DE72}" type="presParOf" srcId="{CDBAE053-5E25-0B45-A037-1FEB6017D8A6}" destId="{571FF22B-333A-E14A-B29F-D6313C574232}" srcOrd="0" destOrd="0" presId="urn:microsoft.com/office/officeart/2005/8/layout/lProcess3"/>
    <dgm:cxn modelId="{9B073974-E0B3-446C-A335-F9530B26CEA2}" type="presParOf" srcId="{571FF22B-333A-E14A-B29F-D6313C574232}" destId="{9B01CAB8-3F95-ED48-AF44-EB2B487062D3}" srcOrd="0" destOrd="0" presId="urn:microsoft.com/office/officeart/2005/8/layout/lProcess3"/>
    <dgm:cxn modelId="{1A2BD204-798D-48B2-8954-7D36EA271BAD}" type="presParOf" srcId="{571FF22B-333A-E14A-B29F-D6313C574232}" destId="{23C59A53-072F-F241-A42E-B71BEE917F92}" srcOrd="1" destOrd="0" presId="urn:microsoft.com/office/officeart/2005/8/layout/lProcess3"/>
    <dgm:cxn modelId="{3BF82E7F-B22C-4DAB-8A53-758D11806C81}" type="presParOf" srcId="{571FF22B-333A-E14A-B29F-D6313C574232}" destId="{F9EA30F1-083A-B940-B62D-BD21D7FB9C50}" srcOrd="2" destOrd="0" presId="urn:microsoft.com/office/officeart/2005/8/layout/lProcess3"/>
    <dgm:cxn modelId="{ABBF1F7E-5076-4E80-A2E1-FD0ADB9A2222}" type="presParOf" srcId="{571FF22B-333A-E14A-B29F-D6313C574232}" destId="{7AF7AEFB-D592-754C-B216-5D5D4E5E82A1}" srcOrd="3" destOrd="0" presId="urn:microsoft.com/office/officeart/2005/8/layout/lProcess3"/>
    <dgm:cxn modelId="{B273358A-2930-40D0-948B-9ED867928B87}" type="presParOf" srcId="{571FF22B-333A-E14A-B29F-D6313C574232}" destId="{F2588C93-18A3-8849-BADE-CB3A2CCE3A5C}" srcOrd="4" destOrd="0" presId="urn:microsoft.com/office/officeart/2005/8/layout/lProcess3"/>
    <dgm:cxn modelId="{0B4F7057-1BFC-46F5-BDF4-8B7A7CA1BD1D}" type="presParOf" srcId="{CDBAE053-5E25-0B45-A037-1FEB6017D8A6}" destId="{B8D959F0-33D3-8442-BB5B-4AEB905ABA71}" srcOrd="1" destOrd="0" presId="urn:microsoft.com/office/officeart/2005/8/layout/lProcess3"/>
    <dgm:cxn modelId="{F8E8F529-A4E3-4F5A-A8D7-2458C9C67865}" type="presParOf" srcId="{CDBAE053-5E25-0B45-A037-1FEB6017D8A6}" destId="{D0412D98-9816-9D4A-BBAF-5FF2C3476C26}" srcOrd="2" destOrd="0" presId="urn:microsoft.com/office/officeart/2005/8/layout/lProcess3"/>
    <dgm:cxn modelId="{29FA04AE-34C3-42DF-AE29-0D1A1E68C822}" type="presParOf" srcId="{D0412D98-9816-9D4A-BBAF-5FF2C3476C26}" destId="{184E1E63-D282-F74F-B790-58F2D2D9292A}" srcOrd="0" destOrd="0" presId="urn:microsoft.com/office/officeart/2005/8/layout/lProcess3"/>
    <dgm:cxn modelId="{1865A9C9-3420-4938-AA17-C9BCD7AFD5D3}" type="presParOf" srcId="{D0412D98-9816-9D4A-BBAF-5FF2C3476C26}" destId="{634340FE-EF46-9C47-810E-37A5746EFECE}" srcOrd="1" destOrd="0" presId="urn:microsoft.com/office/officeart/2005/8/layout/lProcess3"/>
    <dgm:cxn modelId="{4DBCD36C-55B8-42DD-96F0-96703EEDB2AA}" type="presParOf" srcId="{D0412D98-9816-9D4A-BBAF-5FF2C3476C26}" destId="{9049D021-9B48-F94B-9EB9-0CBB2D839A4A}" srcOrd="2" destOrd="0" presId="urn:microsoft.com/office/officeart/2005/8/layout/lProcess3"/>
    <dgm:cxn modelId="{018D1AD4-F8A4-4D38-BA69-6DB43A5B2253}" type="presParOf" srcId="{D0412D98-9816-9D4A-BBAF-5FF2C3476C26}" destId="{351CC6B1-CC72-4C42-92CE-26AFBE898164}" srcOrd="3" destOrd="0" presId="urn:microsoft.com/office/officeart/2005/8/layout/lProcess3"/>
    <dgm:cxn modelId="{E35A4A44-A6AE-49B2-AE3F-1BF453C8304F}" type="presParOf" srcId="{D0412D98-9816-9D4A-BBAF-5FF2C3476C26}" destId="{CE568735-D749-064D-9ADE-5E84B8294D43}" srcOrd="4" destOrd="0" presId="urn:microsoft.com/office/officeart/2005/8/layout/lProcess3"/>
    <dgm:cxn modelId="{B53ACCC6-18F2-4928-847B-D2F88DF6FCDF}" type="presParOf" srcId="{CDBAE053-5E25-0B45-A037-1FEB6017D8A6}" destId="{77FC8F7F-CF74-C44E-AA75-1564E887F491}" srcOrd="3" destOrd="0" presId="urn:microsoft.com/office/officeart/2005/8/layout/lProcess3"/>
    <dgm:cxn modelId="{F2BBA04F-6F1A-4A6F-A8F0-6F4BCC86AEE8}" type="presParOf" srcId="{CDBAE053-5E25-0B45-A037-1FEB6017D8A6}" destId="{33B60079-CF36-8B43-A05B-913851F404A0}" srcOrd="4" destOrd="0" presId="urn:microsoft.com/office/officeart/2005/8/layout/lProcess3"/>
    <dgm:cxn modelId="{085E074C-479C-4688-AB9D-9ABAF09EBC1A}" type="presParOf" srcId="{33B60079-CF36-8B43-A05B-913851F404A0}" destId="{67391403-99E9-974D-A043-B380496381D5}" srcOrd="0" destOrd="0" presId="urn:microsoft.com/office/officeart/2005/8/layout/lProcess3"/>
    <dgm:cxn modelId="{CA3A4638-82A3-4861-981B-FDFE4C025987}" type="presParOf" srcId="{33B60079-CF36-8B43-A05B-913851F404A0}" destId="{411048EE-16E8-7442-A78D-F5EFC2008616}" srcOrd="1" destOrd="0" presId="urn:microsoft.com/office/officeart/2005/8/layout/lProcess3"/>
    <dgm:cxn modelId="{86FF7E9C-6BDE-4469-848F-62A0F5335C14}" type="presParOf" srcId="{33B60079-CF36-8B43-A05B-913851F404A0}" destId="{944B8F21-D893-7E4C-BB1D-281450827FDB}" srcOrd="2" destOrd="0" presId="urn:microsoft.com/office/officeart/2005/8/layout/lProcess3"/>
    <dgm:cxn modelId="{FF209AE6-8216-4480-9DE4-74558C13DBF2}" type="presParOf" srcId="{33B60079-CF36-8B43-A05B-913851F404A0}" destId="{16A6C935-AF0D-6747-8C7F-D365F7AE15D9}" srcOrd="3" destOrd="0" presId="urn:microsoft.com/office/officeart/2005/8/layout/lProcess3"/>
    <dgm:cxn modelId="{82838B61-29A7-4076-82FD-DD788C8FEDBB}" type="presParOf" srcId="{33B60079-CF36-8B43-A05B-913851F404A0}" destId="{1F1B8F88-1FE6-C04C-9FE2-824BBE078D0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313438" y="585"/>
          <a:ext cx="3212827" cy="1285130"/>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Planning</a:t>
          </a:r>
          <a:endParaRPr lang="en-US" sz="4200" kern="1200" dirty="0"/>
        </a:p>
      </dsp:txBody>
      <dsp:txXfrm>
        <a:off x="956003" y="585"/>
        <a:ext cx="1927697" cy="1285130"/>
      </dsp:txXfrm>
    </dsp:sp>
    <dsp:sp modelId="{F9EA30F1-083A-B940-B62D-BD21D7FB9C50}">
      <dsp:nvSpPr>
        <dsp:cNvPr id="0" name=""/>
        <dsp:cNvSpPr/>
      </dsp:nvSpPr>
      <dsp:spPr>
        <a:xfrm>
          <a:off x="3108598"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what is to be benchmarked</a:t>
          </a:r>
          <a:endParaRPr lang="en-US" sz="1800" kern="1200" dirty="0"/>
        </a:p>
      </dsp:txBody>
      <dsp:txXfrm>
        <a:off x="3641927" y="109821"/>
        <a:ext cx="1599988" cy="1066658"/>
      </dsp:txXfrm>
    </dsp:sp>
    <dsp:sp modelId="{F2588C93-18A3-8849-BADE-CB3A2CCE3A5C}">
      <dsp:nvSpPr>
        <dsp:cNvPr id="0" name=""/>
        <dsp:cNvSpPr/>
      </dsp:nvSpPr>
      <dsp:spPr>
        <a:xfrm>
          <a:off x="5401914"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peer institutions</a:t>
          </a:r>
          <a:endParaRPr lang="en-US" sz="1800" kern="1200" dirty="0"/>
        </a:p>
      </dsp:txBody>
      <dsp:txXfrm>
        <a:off x="5935243" y="109821"/>
        <a:ext cx="1599988" cy="1066658"/>
      </dsp:txXfrm>
    </dsp:sp>
    <dsp:sp modelId="{184E1E63-D282-F74F-B790-58F2D2D9292A}">
      <dsp:nvSpPr>
        <dsp:cNvPr id="0" name=""/>
        <dsp:cNvSpPr/>
      </dsp:nvSpPr>
      <dsp:spPr>
        <a:xfrm>
          <a:off x="313438" y="1465634"/>
          <a:ext cx="3212827" cy="1285130"/>
        </a:xfrm>
        <a:prstGeom prst="chevron">
          <a:avLst/>
        </a:prstGeom>
        <a:gradFill rotWithShape="0">
          <a:gsLst>
            <a:gs pos="0">
              <a:schemeClr val="accent1">
                <a:shade val="80000"/>
                <a:hueOff val="253462"/>
                <a:satOff val="-1057"/>
                <a:lumOff val="16151"/>
                <a:alphaOff val="0"/>
                <a:shade val="51000"/>
                <a:satMod val="130000"/>
              </a:schemeClr>
            </a:gs>
            <a:gs pos="80000">
              <a:schemeClr val="accent1">
                <a:shade val="80000"/>
                <a:hueOff val="253462"/>
                <a:satOff val="-1057"/>
                <a:lumOff val="16151"/>
                <a:alphaOff val="0"/>
                <a:shade val="93000"/>
                <a:satMod val="130000"/>
              </a:schemeClr>
            </a:gs>
            <a:gs pos="100000">
              <a:schemeClr val="accent1">
                <a:shade val="80000"/>
                <a:hueOff val="253462"/>
                <a:satOff val="-1057"/>
                <a:lumOff val="161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Analysis</a:t>
          </a:r>
          <a:endParaRPr lang="en-US" sz="4200" kern="1200" dirty="0"/>
        </a:p>
      </dsp:txBody>
      <dsp:txXfrm>
        <a:off x="956003" y="1465634"/>
        <a:ext cx="1927697" cy="1285130"/>
      </dsp:txXfrm>
    </dsp:sp>
    <dsp:sp modelId="{CE568735-D749-064D-9ADE-5E84B8294D43}">
      <dsp:nvSpPr>
        <dsp:cNvPr id="0" name=""/>
        <dsp:cNvSpPr/>
      </dsp:nvSpPr>
      <dsp:spPr>
        <a:xfrm>
          <a:off x="3131259" y="158576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Collecting and benchmarking the data</a:t>
          </a:r>
          <a:endParaRPr lang="en-US" sz="1800" kern="1200" dirty="0"/>
        </a:p>
      </dsp:txBody>
      <dsp:txXfrm>
        <a:off x="3664588" y="1585761"/>
        <a:ext cx="1599988" cy="1066658"/>
      </dsp:txXfrm>
    </dsp:sp>
    <dsp:sp modelId="{E7942AEB-74F2-44FB-855A-0AA664333E98}">
      <dsp:nvSpPr>
        <dsp:cNvPr id="0" name=""/>
        <dsp:cNvSpPr/>
      </dsp:nvSpPr>
      <dsp:spPr>
        <a:xfrm>
          <a:off x="5401914" y="1574870"/>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Determine performance gaps and set targets</a:t>
          </a:r>
          <a:endParaRPr lang="en-US" sz="1800" kern="1200" dirty="0"/>
        </a:p>
      </dsp:txBody>
      <dsp:txXfrm>
        <a:off x="5935243" y="1574870"/>
        <a:ext cx="1599988" cy="1066658"/>
      </dsp:txXfrm>
    </dsp:sp>
    <dsp:sp modelId="{67391403-99E9-974D-A043-B380496381D5}">
      <dsp:nvSpPr>
        <dsp:cNvPr id="0" name=""/>
        <dsp:cNvSpPr/>
      </dsp:nvSpPr>
      <dsp:spPr>
        <a:xfrm>
          <a:off x="313438" y="2930683"/>
          <a:ext cx="3212827" cy="1285130"/>
        </a:xfrm>
        <a:prstGeom prst="chevron">
          <a:avLst/>
        </a:prstGeom>
        <a:gradFill rotWithShape="0">
          <a:gsLst>
            <a:gs pos="0">
              <a:schemeClr val="accent1">
                <a:shade val="80000"/>
                <a:hueOff val="506924"/>
                <a:satOff val="-2114"/>
                <a:lumOff val="32303"/>
                <a:alphaOff val="0"/>
                <a:shade val="51000"/>
                <a:satMod val="130000"/>
              </a:schemeClr>
            </a:gs>
            <a:gs pos="80000">
              <a:schemeClr val="accent1">
                <a:shade val="80000"/>
                <a:hueOff val="506924"/>
                <a:satOff val="-2114"/>
                <a:lumOff val="32303"/>
                <a:alphaOff val="0"/>
                <a:shade val="93000"/>
                <a:satMod val="130000"/>
              </a:schemeClr>
            </a:gs>
            <a:gs pos="100000">
              <a:schemeClr val="accent1">
                <a:shade val="80000"/>
                <a:hueOff val="506924"/>
                <a:satOff val="-2114"/>
                <a:lumOff val="3230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Action</a:t>
          </a:r>
          <a:endParaRPr lang="en-US" sz="4200" kern="1200" dirty="0"/>
        </a:p>
      </dsp:txBody>
      <dsp:txXfrm>
        <a:off x="956003" y="2930683"/>
        <a:ext cx="1927697" cy="1285130"/>
      </dsp:txXfrm>
    </dsp:sp>
    <dsp:sp modelId="{944B8F21-D893-7E4C-BB1D-281450827FDB}">
      <dsp:nvSpPr>
        <dsp:cNvPr id="0" name=""/>
        <dsp:cNvSpPr/>
      </dsp:nvSpPr>
      <dsp:spPr>
        <a:xfrm>
          <a:off x="3108598"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Develop action plans</a:t>
          </a:r>
          <a:endParaRPr lang="en-US" sz="1800" kern="1200" dirty="0"/>
        </a:p>
      </dsp:txBody>
      <dsp:txXfrm>
        <a:off x="3641927" y="3039919"/>
        <a:ext cx="1599988" cy="1066658"/>
      </dsp:txXfrm>
    </dsp:sp>
    <dsp:sp modelId="{1F1B8F88-1FE6-C04C-9FE2-824BBE078D0D}">
      <dsp:nvSpPr>
        <dsp:cNvPr id="0" name=""/>
        <dsp:cNvSpPr/>
      </dsp:nvSpPr>
      <dsp:spPr>
        <a:xfrm>
          <a:off x="5401914"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Implement specific actions and monitor progress</a:t>
          </a:r>
          <a:endParaRPr lang="en-US" sz="1800" kern="1200" dirty="0"/>
        </a:p>
      </dsp:txBody>
      <dsp:txXfrm>
        <a:off x="5935243" y="3039919"/>
        <a:ext cx="1599988" cy="1066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313438" y="585"/>
          <a:ext cx="3212827" cy="1285130"/>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Planning</a:t>
          </a:r>
          <a:endParaRPr lang="en-US" sz="4200" kern="1200" dirty="0"/>
        </a:p>
      </dsp:txBody>
      <dsp:txXfrm>
        <a:off x="956003" y="585"/>
        <a:ext cx="1927697" cy="1285130"/>
      </dsp:txXfrm>
    </dsp:sp>
    <dsp:sp modelId="{F9EA30F1-083A-B940-B62D-BD21D7FB9C50}">
      <dsp:nvSpPr>
        <dsp:cNvPr id="0" name=""/>
        <dsp:cNvSpPr/>
      </dsp:nvSpPr>
      <dsp:spPr>
        <a:xfrm>
          <a:off x="3108598"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what is to be benchmarked</a:t>
          </a:r>
          <a:endParaRPr lang="en-US" sz="1800" kern="1200" dirty="0"/>
        </a:p>
      </dsp:txBody>
      <dsp:txXfrm>
        <a:off x="3641927" y="109821"/>
        <a:ext cx="1599988" cy="1066658"/>
      </dsp:txXfrm>
    </dsp:sp>
    <dsp:sp modelId="{F2588C93-18A3-8849-BADE-CB3A2CCE3A5C}">
      <dsp:nvSpPr>
        <dsp:cNvPr id="0" name=""/>
        <dsp:cNvSpPr/>
      </dsp:nvSpPr>
      <dsp:spPr>
        <a:xfrm>
          <a:off x="5401914"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peer institutions</a:t>
          </a:r>
          <a:endParaRPr lang="en-US" sz="1800" kern="1200" dirty="0"/>
        </a:p>
      </dsp:txBody>
      <dsp:txXfrm>
        <a:off x="5935243" y="109821"/>
        <a:ext cx="1599988" cy="1066658"/>
      </dsp:txXfrm>
    </dsp:sp>
    <dsp:sp modelId="{184E1E63-D282-F74F-B790-58F2D2D9292A}">
      <dsp:nvSpPr>
        <dsp:cNvPr id="0" name=""/>
        <dsp:cNvSpPr/>
      </dsp:nvSpPr>
      <dsp:spPr>
        <a:xfrm>
          <a:off x="313438" y="1465634"/>
          <a:ext cx="3212827" cy="1285130"/>
        </a:xfrm>
        <a:prstGeom prst="chevron">
          <a:avLst/>
        </a:prstGeom>
        <a:gradFill rotWithShape="0">
          <a:gsLst>
            <a:gs pos="0">
              <a:schemeClr val="accent1">
                <a:shade val="80000"/>
                <a:hueOff val="253462"/>
                <a:satOff val="-1057"/>
                <a:lumOff val="16151"/>
                <a:alphaOff val="0"/>
                <a:shade val="51000"/>
                <a:satMod val="130000"/>
              </a:schemeClr>
            </a:gs>
            <a:gs pos="80000">
              <a:schemeClr val="accent1">
                <a:shade val="80000"/>
                <a:hueOff val="253462"/>
                <a:satOff val="-1057"/>
                <a:lumOff val="16151"/>
                <a:alphaOff val="0"/>
                <a:shade val="93000"/>
                <a:satMod val="130000"/>
              </a:schemeClr>
            </a:gs>
            <a:gs pos="100000">
              <a:schemeClr val="accent1">
                <a:shade val="80000"/>
                <a:hueOff val="253462"/>
                <a:satOff val="-1057"/>
                <a:lumOff val="161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Analysis</a:t>
          </a:r>
          <a:endParaRPr lang="en-US" sz="4200" kern="1200" dirty="0"/>
        </a:p>
      </dsp:txBody>
      <dsp:txXfrm>
        <a:off x="956003" y="1465634"/>
        <a:ext cx="1927697" cy="1285130"/>
      </dsp:txXfrm>
    </dsp:sp>
    <dsp:sp modelId="{CE568735-D749-064D-9ADE-5E84B8294D43}">
      <dsp:nvSpPr>
        <dsp:cNvPr id="0" name=""/>
        <dsp:cNvSpPr/>
      </dsp:nvSpPr>
      <dsp:spPr>
        <a:xfrm>
          <a:off x="3131259" y="158576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Collecting and benchmarking the data</a:t>
          </a:r>
          <a:endParaRPr lang="en-US" sz="1800" kern="1200" dirty="0"/>
        </a:p>
      </dsp:txBody>
      <dsp:txXfrm>
        <a:off x="3664588" y="1585761"/>
        <a:ext cx="1599988" cy="1066658"/>
      </dsp:txXfrm>
    </dsp:sp>
    <dsp:sp modelId="{E7942AEB-74F2-44FB-855A-0AA664333E98}">
      <dsp:nvSpPr>
        <dsp:cNvPr id="0" name=""/>
        <dsp:cNvSpPr/>
      </dsp:nvSpPr>
      <dsp:spPr>
        <a:xfrm>
          <a:off x="5401914" y="1574870"/>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Determine performance gaps and set targets</a:t>
          </a:r>
          <a:endParaRPr lang="en-US" sz="1800" kern="1200" dirty="0"/>
        </a:p>
      </dsp:txBody>
      <dsp:txXfrm>
        <a:off x="5935243" y="1574870"/>
        <a:ext cx="1599988" cy="1066658"/>
      </dsp:txXfrm>
    </dsp:sp>
    <dsp:sp modelId="{67391403-99E9-974D-A043-B380496381D5}">
      <dsp:nvSpPr>
        <dsp:cNvPr id="0" name=""/>
        <dsp:cNvSpPr/>
      </dsp:nvSpPr>
      <dsp:spPr>
        <a:xfrm>
          <a:off x="313438" y="2930683"/>
          <a:ext cx="3212827" cy="1285130"/>
        </a:xfrm>
        <a:prstGeom prst="chevron">
          <a:avLst/>
        </a:prstGeom>
        <a:gradFill rotWithShape="0">
          <a:gsLst>
            <a:gs pos="0">
              <a:schemeClr val="accent1">
                <a:shade val="80000"/>
                <a:hueOff val="506924"/>
                <a:satOff val="-2114"/>
                <a:lumOff val="32303"/>
                <a:alphaOff val="0"/>
                <a:shade val="51000"/>
                <a:satMod val="130000"/>
              </a:schemeClr>
            </a:gs>
            <a:gs pos="80000">
              <a:schemeClr val="accent1">
                <a:shade val="80000"/>
                <a:hueOff val="506924"/>
                <a:satOff val="-2114"/>
                <a:lumOff val="32303"/>
                <a:alphaOff val="0"/>
                <a:shade val="93000"/>
                <a:satMod val="130000"/>
              </a:schemeClr>
            </a:gs>
            <a:gs pos="100000">
              <a:schemeClr val="accent1">
                <a:shade val="80000"/>
                <a:hueOff val="506924"/>
                <a:satOff val="-2114"/>
                <a:lumOff val="3230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Action</a:t>
          </a:r>
          <a:endParaRPr lang="en-US" sz="4200" kern="1200" dirty="0"/>
        </a:p>
      </dsp:txBody>
      <dsp:txXfrm>
        <a:off x="956003" y="2930683"/>
        <a:ext cx="1927697" cy="1285130"/>
      </dsp:txXfrm>
    </dsp:sp>
    <dsp:sp modelId="{944B8F21-D893-7E4C-BB1D-281450827FDB}">
      <dsp:nvSpPr>
        <dsp:cNvPr id="0" name=""/>
        <dsp:cNvSpPr/>
      </dsp:nvSpPr>
      <dsp:spPr>
        <a:xfrm>
          <a:off x="3108598"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Develop action plans</a:t>
          </a:r>
          <a:endParaRPr lang="en-US" sz="1800" kern="1200" dirty="0"/>
        </a:p>
      </dsp:txBody>
      <dsp:txXfrm>
        <a:off x="3641927" y="3039919"/>
        <a:ext cx="1599988" cy="1066658"/>
      </dsp:txXfrm>
    </dsp:sp>
    <dsp:sp modelId="{1F1B8F88-1FE6-C04C-9FE2-824BBE078D0D}">
      <dsp:nvSpPr>
        <dsp:cNvPr id="0" name=""/>
        <dsp:cNvSpPr/>
      </dsp:nvSpPr>
      <dsp:spPr>
        <a:xfrm>
          <a:off x="5401914"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Implement specific actions and monitor progress</a:t>
          </a:r>
          <a:endParaRPr lang="en-US" sz="1800" kern="1200" dirty="0"/>
        </a:p>
      </dsp:txBody>
      <dsp:txXfrm>
        <a:off x="5935243" y="3039919"/>
        <a:ext cx="1599988" cy="1066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313438" y="585"/>
          <a:ext cx="3212827" cy="1285130"/>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Planning</a:t>
          </a:r>
          <a:endParaRPr lang="en-US" sz="4200" kern="1200" dirty="0"/>
        </a:p>
      </dsp:txBody>
      <dsp:txXfrm>
        <a:off x="956003" y="585"/>
        <a:ext cx="1927697" cy="1285130"/>
      </dsp:txXfrm>
    </dsp:sp>
    <dsp:sp modelId="{F9EA30F1-083A-B940-B62D-BD21D7FB9C50}">
      <dsp:nvSpPr>
        <dsp:cNvPr id="0" name=""/>
        <dsp:cNvSpPr/>
      </dsp:nvSpPr>
      <dsp:spPr>
        <a:xfrm>
          <a:off x="3108598"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what is to be benchmarked</a:t>
          </a:r>
          <a:endParaRPr lang="en-US" sz="1800" kern="1200" dirty="0"/>
        </a:p>
      </dsp:txBody>
      <dsp:txXfrm>
        <a:off x="3641927" y="109821"/>
        <a:ext cx="1599988" cy="1066658"/>
      </dsp:txXfrm>
    </dsp:sp>
    <dsp:sp modelId="{F2588C93-18A3-8849-BADE-CB3A2CCE3A5C}">
      <dsp:nvSpPr>
        <dsp:cNvPr id="0" name=""/>
        <dsp:cNvSpPr/>
      </dsp:nvSpPr>
      <dsp:spPr>
        <a:xfrm>
          <a:off x="5401914" y="10982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Identify peer institutions</a:t>
          </a:r>
          <a:endParaRPr lang="en-US" sz="1800" kern="1200" dirty="0"/>
        </a:p>
      </dsp:txBody>
      <dsp:txXfrm>
        <a:off x="5935243" y="109821"/>
        <a:ext cx="1599988" cy="1066658"/>
      </dsp:txXfrm>
    </dsp:sp>
    <dsp:sp modelId="{184E1E63-D282-F74F-B790-58F2D2D9292A}">
      <dsp:nvSpPr>
        <dsp:cNvPr id="0" name=""/>
        <dsp:cNvSpPr/>
      </dsp:nvSpPr>
      <dsp:spPr>
        <a:xfrm>
          <a:off x="313438" y="1465634"/>
          <a:ext cx="3212827" cy="1285130"/>
        </a:xfrm>
        <a:prstGeom prst="chevron">
          <a:avLst/>
        </a:prstGeom>
        <a:gradFill rotWithShape="0">
          <a:gsLst>
            <a:gs pos="0">
              <a:schemeClr val="accent1">
                <a:shade val="80000"/>
                <a:hueOff val="253462"/>
                <a:satOff val="-1057"/>
                <a:lumOff val="16151"/>
                <a:alphaOff val="0"/>
                <a:shade val="51000"/>
                <a:satMod val="130000"/>
              </a:schemeClr>
            </a:gs>
            <a:gs pos="80000">
              <a:schemeClr val="accent1">
                <a:shade val="80000"/>
                <a:hueOff val="253462"/>
                <a:satOff val="-1057"/>
                <a:lumOff val="16151"/>
                <a:alphaOff val="0"/>
                <a:shade val="93000"/>
                <a:satMod val="130000"/>
              </a:schemeClr>
            </a:gs>
            <a:gs pos="100000">
              <a:schemeClr val="accent1">
                <a:shade val="80000"/>
                <a:hueOff val="253462"/>
                <a:satOff val="-1057"/>
                <a:lumOff val="161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Analysis</a:t>
          </a:r>
          <a:endParaRPr lang="en-US" sz="4200" kern="1200" dirty="0"/>
        </a:p>
      </dsp:txBody>
      <dsp:txXfrm>
        <a:off x="956003" y="1465634"/>
        <a:ext cx="1927697" cy="1285130"/>
      </dsp:txXfrm>
    </dsp:sp>
    <dsp:sp modelId="{CE568735-D749-064D-9ADE-5E84B8294D43}">
      <dsp:nvSpPr>
        <dsp:cNvPr id="0" name=""/>
        <dsp:cNvSpPr/>
      </dsp:nvSpPr>
      <dsp:spPr>
        <a:xfrm>
          <a:off x="3131259" y="1585761"/>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Collecting and benchmarking the data</a:t>
          </a:r>
          <a:endParaRPr lang="en-US" sz="1800" kern="1200" dirty="0"/>
        </a:p>
      </dsp:txBody>
      <dsp:txXfrm>
        <a:off x="3664588" y="1585761"/>
        <a:ext cx="1599988" cy="1066658"/>
      </dsp:txXfrm>
    </dsp:sp>
    <dsp:sp modelId="{E7942AEB-74F2-44FB-855A-0AA664333E98}">
      <dsp:nvSpPr>
        <dsp:cNvPr id="0" name=""/>
        <dsp:cNvSpPr/>
      </dsp:nvSpPr>
      <dsp:spPr>
        <a:xfrm>
          <a:off x="5401914" y="1574870"/>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Determine performance gaps and set targets</a:t>
          </a:r>
          <a:endParaRPr lang="en-US" sz="1800" kern="1200" dirty="0"/>
        </a:p>
      </dsp:txBody>
      <dsp:txXfrm>
        <a:off x="5935243" y="1574870"/>
        <a:ext cx="1599988" cy="1066658"/>
      </dsp:txXfrm>
    </dsp:sp>
    <dsp:sp modelId="{67391403-99E9-974D-A043-B380496381D5}">
      <dsp:nvSpPr>
        <dsp:cNvPr id="0" name=""/>
        <dsp:cNvSpPr/>
      </dsp:nvSpPr>
      <dsp:spPr>
        <a:xfrm>
          <a:off x="313438" y="2930683"/>
          <a:ext cx="3212827" cy="1285130"/>
        </a:xfrm>
        <a:prstGeom prst="chevron">
          <a:avLst/>
        </a:prstGeom>
        <a:gradFill rotWithShape="0">
          <a:gsLst>
            <a:gs pos="0">
              <a:schemeClr val="accent1">
                <a:shade val="80000"/>
                <a:hueOff val="506924"/>
                <a:satOff val="-2114"/>
                <a:lumOff val="32303"/>
                <a:alphaOff val="0"/>
                <a:shade val="51000"/>
                <a:satMod val="130000"/>
              </a:schemeClr>
            </a:gs>
            <a:gs pos="80000">
              <a:schemeClr val="accent1">
                <a:shade val="80000"/>
                <a:hueOff val="506924"/>
                <a:satOff val="-2114"/>
                <a:lumOff val="32303"/>
                <a:alphaOff val="0"/>
                <a:shade val="93000"/>
                <a:satMod val="130000"/>
              </a:schemeClr>
            </a:gs>
            <a:gs pos="100000">
              <a:schemeClr val="accent1">
                <a:shade val="80000"/>
                <a:hueOff val="506924"/>
                <a:satOff val="-2114"/>
                <a:lumOff val="3230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en-US" sz="4200" kern="1200" dirty="0" smtClean="0"/>
            <a:t>Action</a:t>
          </a:r>
          <a:endParaRPr lang="en-US" sz="4200" kern="1200" dirty="0"/>
        </a:p>
      </dsp:txBody>
      <dsp:txXfrm>
        <a:off x="956003" y="2930683"/>
        <a:ext cx="1927697" cy="1285130"/>
      </dsp:txXfrm>
    </dsp:sp>
    <dsp:sp modelId="{944B8F21-D893-7E4C-BB1D-281450827FDB}">
      <dsp:nvSpPr>
        <dsp:cNvPr id="0" name=""/>
        <dsp:cNvSpPr/>
      </dsp:nvSpPr>
      <dsp:spPr>
        <a:xfrm>
          <a:off x="3108598"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Develop action plans</a:t>
          </a:r>
          <a:endParaRPr lang="en-US" sz="1800" kern="1200" dirty="0"/>
        </a:p>
      </dsp:txBody>
      <dsp:txXfrm>
        <a:off x="3641927" y="3039919"/>
        <a:ext cx="1599988" cy="1066658"/>
      </dsp:txXfrm>
    </dsp:sp>
    <dsp:sp modelId="{1F1B8F88-1FE6-C04C-9FE2-824BBE078D0D}">
      <dsp:nvSpPr>
        <dsp:cNvPr id="0" name=""/>
        <dsp:cNvSpPr/>
      </dsp:nvSpPr>
      <dsp:spPr>
        <a:xfrm>
          <a:off x="5401914" y="3039919"/>
          <a:ext cx="2666646" cy="106665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Implement specific actions and monitor progress</a:t>
          </a:r>
          <a:endParaRPr lang="en-US" sz="1800" kern="1200" dirty="0"/>
        </a:p>
      </dsp:txBody>
      <dsp:txXfrm>
        <a:off x="5935243" y="3039919"/>
        <a:ext cx="1599988" cy="1066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1CAB8-3F95-ED48-AF44-EB2B487062D3}">
      <dsp:nvSpPr>
        <dsp:cNvPr id="0" name=""/>
        <dsp:cNvSpPr/>
      </dsp:nvSpPr>
      <dsp:spPr>
        <a:xfrm>
          <a:off x="70939" y="1324"/>
          <a:ext cx="2379335" cy="951734"/>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smtClean="0"/>
            <a:t>Planning</a:t>
          </a:r>
          <a:endParaRPr lang="en-US" sz="3100" kern="1200" dirty="0"/>
        </a:p>
      </dsp:txBody>
      <dsp:txXfrm>
        <a:off x="546806" y="1324"/>
        <a:ext cx="1427601" cy="951734"/>
      </dsp:txXfrm>
    </dsp:sp>
    <dsp:sp modelId="{F9EA30F1-083A-B940-B62D-BD21D7FB9C50}">
      <dsp:nvSpPr>
        <dsp:cNvPr id="0" name=""/>
        <dsp:cNvSpPr/>
      </dsp:nvSpPr>
      <dsp:spPr>
        <a:xfrm>
          <a:off x="2140961" y="82221"/>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Identify what is to be benchmarked</a:t>
          </a:r>
          <a:endParaRPr lang="en-US" sz="1300" kern="1200" dirty="0"/>
        </a:p>
      </dsp:txBody>
      <dsp:txXfrm>
        <a:off x="2535931" y="82221"/>
        <a:ext cx="1184909" cy="789939"/>
      </dsp:txXfrm>
    </dsp:sp>
    <dsp:sp modelId="{F2588C93-18A3-8849-BADE-CB3A2CCE3A5C}">
      <dsp:nvSpPr>
        <dsp:cNvPr id="0" name=""/>
        <dsp:cNvSpPr/>
      </dsp:nvSpPr>
      <dsp:spPr>
        <a:xfrm>
          <a:off x="3839331" y="82221"/>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Identify peer institutions</a:t>
          </a:r>
          <a:endParaRPr lang="en-US" sz="1300" kern="1200" dirty="0"/>
        </a:p>
      </dsp:txBody>
      <dsp:txXfrm>
        <a:off x="4234301" y="82221"/>
        <a:ext cx="1184909" cy="789939"/>
      </dsp:txXfrm>
    </dsp:sp>
    <dsp:sp modelId="{184E1E63-D282-F74F-B790-58F2D2D9292A}">
      <dsp:nvSpPr>
        <dsp:cNvPr id="0" name=""/>
        <dsp:cNvSpPr/>
      </dsp:nvSpPr>
      <dsp:spPr>
        <a:xfrm>
          <a:off x="70939" y="1086301"/>
          <a:ext cx="2379335" cy="951734"/>
        </a:xfrm>
        <a:prstGeom prst="chevron">
          <a:avLst/>
        </a:prstGeom>
        <a:gradFill rotWithShape="0">
          <a:gsLst>
            <a:gs pos="0">
              <a:schemeClr val="accent1">
                <a:shade val="80000"/>
                <a:hueOff val="253462"/>
                <a:satOff val="-1057"/>
                <a:lumOff val="16151"/>
                <a:alphaOff val="0"/>
                <a:shade val="51000"/>
                <a:satMod val="130000"/>
              </a:schemeClr>
            </a:gs>
            <a:gs pos="80000">
              <a:schemeClr val="accent1">
                <a:shade val="80000"/>
                <a:hueOff val="253462"/>
                <a:satOff val="-1057"/>
                <a:lumOff val="16151"/>
                <a:alphaOff val="0"/>
                <a:shade val="93000"/>
                <a:satMod val="130000"/>
              </a:schemeClr>
            </a:gs>
            <a:gs pos="100000">
              <a:schemeClr val="accent1">
                <a:shade val="80000"/>
                <a:hueOff val="253462"/>
                <a:satOff val="-1057"/>
                <a:lumOff val="161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smtClean="0"/>
            <a:t>Analysis</a:t>
          </a:r>
          <a:endParaRPr lang="en-US" sz="3100" kern="1200" dirty="0"/>
        </a:p>
      </dsp:txBody>
      <dsp:txXfrm>
        <a:off x="546806" y="1086301"/>
        <a:ext cx="1427601" cy="951734"/>
      </dsp:txXfrm>
    </dsp:sp>
    <dsp:sp modelId="{9049D021-9B48-F94B-9EB9-0CBB2D839A4A}">
      <dsp:nvSpPr>
        <dsp:cNvPr id="0" name=""/>
        <dsp:cNvSpPr/>
      </dsp:nvSpPr>
      <dsp:spPr>
        <a:xfrm>
          <a:off x="2140961" y="1167198"/>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Collecting and benchmarking the data </a:t>
          </a:r>
          <a:endParaRPr lang="en-US" sz="1300" kern="1200" dirty="0"/>
        </a:p>
      </dsp:txBody>
      <dsp:txXfrm>
        <a:off x="2535931" y="1167198"/>
        <a:ext cx="1184909" cy="789939"/>
      </dsp:txXfrm>
    </dsp:sp>
    <dsp:sp modelId="{CE568735-D749-064D-9ADE-5E84B8294D43}">
      <dsp:nvSpPr>
        <dsp:cNvPr id="0" name=""/>
        <dsp:cNvSpPr/>
      </dsp:nvSpPr>
      <dsp:spPr>
        <a:xfrm>
          <a:off x="3839331" y="1167198"/>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Determine performance gaps and set targets</a:t>
          </a:r>
          <a:endParaRPr lang="en-US" sz="1300" kern="1200" dirty="0"/>
        </a:p>
      </dsp:txBody>
      <dsp:txXfrm>
        <a:off x="4234301" y="1167198"/>
        <a:ext cx="1184909" cy="789939"/>
      </dsp:txXfrm>
    </dsp:sp>
    <dsp:sp modelId="{67391403-99E9-974D-A043-B380496381D5}">
      <dsp:nvSpPr>
        <dsp:cNvPr id="0" name=""/>
        <dsp:cNvSpPr/>
      </dsp:nvSpPr>
      <dsp:spPr>
        <a:xfrm>
          <a:off x="70939" y="2171278"/>
          <a:ext cx="2379335" cy="951734"/>
        </a:xfrm>
        <a:prstGeom prst="chevron">
          <a:avLst/>
        </a:prstGeom>
        <a:gradFill rotWithShape="0">
          <a:gsLst>
            <a:gs pos="0">
              <a:schemeClr val="accent1">
                <a:shade val="80000"/>
                <a:hueOff val="506924"/>
                <a:satOff val="-2114"/>
                <a:lumOff val="32303"/>
                <a:alphaOff val="0"/>
                <a:shade val="51000"/>
                <a:satMod val="130000"/>
              </a:schemeClr>
            </a:gs>
            <a:gs pos="80000">
              <a:schemeClr val="accent1">
                <a:shade val="80000"/>
                <a:hueOff val="506924"/>
                <a:satOff val="-2114"/>
                <a:lumOff val="32303"/>
                <a:alphaOff val="0"/>
                <a:shade val="93000"/>
                <a:satMod val="130000"/>
              </a:schemeClr>
            </a:gs>
            <a:gs pos="100000">
              <a:schemeClr val="accent1">
                <a:shade val="80000"/>
                <a:hueOff val="506924"/>
                <a:satOff val="-2114"/>
                <a:lumOff val="3230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en-US" sz="3100" kern="1200" dirty="0" smtClean="0"/>
            <a:t>Action</a:t>
          </a:r>
          <a:endParaRPr lang="en-US" sz="3100" kern="1200" dirty="0"/>
        </a:p>
      </dsp:txBody>
      <dsp:txXfrm>
        <a:off x="546806" y="2171278"/>
        <a:ext cx="1427601" cy="951734"/>
      </dsp:txXfrm>
    </dsp:sp>
    <dsp:sp modelId="{944B8F21-D893-7E4C-BB1D-281450827FDB}">
      <dsp:nvSpPr>
        <dsp:cNvPr id="0" name=""/>
        <dsp:cNvSpPr/>
      </dsp:nvSpPr>
      <dsp:spPr>
        <a:xfrm>
          <a:off x="2140961" y="2252175"/>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Develop action plans</a:t>
          </a:r>
          <a:endParaRPr lang="en-US" sz="1300" kern="1200" dirty="0"/>
        </a:p>
      </dsp:txBody>
      <dsp:txXfrm>
        <a:off x="2535931" y="2252175"/>
        <a:ext cx="1184909" cy="789939"/>
      </dsp:txXfrm>
    </dsp:sp>
    <dsp:sp modelId="{1F1B8F88-1FE6-C04C-9FE2-824BBE078D0D}">
      <dsp:nvSpPr>
        <dsp:cNvPr id="0" name=""/>
        <dsp:cNvSpPr/>
      </dsp:nvSpPr>
      <dsp:spPr>
        <a:xfrm>
          <a:off x="3839331" y="2252175"/>
          <a:ext cx="1974848" cy="789939"/>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sz="1300" kern="1200" dirty="0" smtClean="0"/>
            <a:t>Implement specific actions and monitor progress</a:t>
          </a:r>
          <a:endParaRPr lang="en-US" sz="1300" kern="1200" dirty="0"/>
        </a:p>
      </dsp:txBody>
      <dsp:txXfrm>
        <a:off x="4234301" y="2252175"/>
        <a:ext cx="1184909" cy="7899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C5FC99-196D-8F4E-92EB-F84EAC2DF64F}" type="datetimeFigureOut">
              <a:rPr lang="en-US"/>
              <a:pPr/>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8B709D-947A-F94F-A821-1E96C1923B12}" type="slidenum">
              <a:rPr lang="en-US"/>
              <a:pPr/>
              <a:t>‹#›</a:t>
            </a:fld>
            <a:endParaRPr lang="en-US"/>
          </a:p>
        </p:txBody>
      </p:sp>
    </p:spTree>
    <p:extLst>
      <p:ext uri="{BB962C8B-B14F-4D97-AF65-F5344CB8AC3E}">
        <p14:creationId xmlns:p14="http://schemas.microsoft.com/office/powerpoint/2010/main" val="773873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ccbp.or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ostandproductivity.org/"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orkforceproject.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maximizingresources.or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csse.or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ruffalonl.com/"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nces.ed.gov/ipeds/datacenter"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theideacenter.org/"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vfa.aacc.nche.edu/Pages/default.aspx"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gallup.com/"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www.purdue.edu/purduemoves/" TargetMode="External"/><Relationship Id="rId4" Type="http://schemas.openxmlformats.org/officeDocument/2006/relationships/hyperlink" Target="http://www.luminafoundation.org/"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research.aaup.org/"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pqc.org/"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apqc.org/knowledge-base/documents/apqc-process-classification-framework-pcf-education-excel-version-70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All but 3 states have cut higher education funding  which means many colleges are facing cuts in staff and faculty and programs</a:t>
            </a:r>
          </a:p>
          <a:p>
            <a:r>
              <a:rPr lang="en-US" sz="1200" kern="1200" dirty="0" smtClean="0">
                <a:solidFill>
                  <a:schemeClr val="tx1"/>
                </a:solidFill>
                <a:effectLst/>
                <a:latin typeface="+mn-lt"/>
                <a:ea typeface="ＭＳ Ｐゴシック" charset="0"/>
                <a:cs typeface="+mn-cs"/>
              </a:rPr>
              <a:t>Thus an emphasis on improvement initiatives is rampant in community colleges.  Guided Pathway initiatives, Achieving the Dream, Complete College America, Lumina Foundation’s Goal 2025, Bill &amp; Melinda Gates Foundation’s Postsecondary Success, State Performance Funding models and regional accrediting organizations have all joined in the battle to find ways for community colleges to improve their student success performance metrics. A major component of these improvement initiatives is the ability to compare one’s institution with national data or with data from similar peers.</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a:t>
            </a:fld>
            <a:endParaRPr lang="en-US"/>
          </a:p>
        </p:txBody>
      </p:sp>
    </p:spTree>
    <p:extLst>
      <p:ext uri="{BB962C8B-B14F-4D97-AF65-F5344CB8AC3E}">
        <p14:creationId xmlns:p14="http://schemas.microsoft.com/office/powerpoint/2010/main" val="391178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Benchmarking</a:t>
            </a:r>
            <a:r>
              <a:rPr lang="en-US" baseline="0" dirty="0" smtClean="0"/>
              <a:t> Steps:  </a:t>
            </a:r>
            <a:endParaRPr lang="en-US" dirty="0" smtClean="0"/>
          </a:p>
          <a:p>
            <a:r>
              <a:rPr lang="en-US" dirty="0" smtClean="0"/>
              <a:t>We</a:t>
            </a:r>
            <a:r>
              <a:rPr lang="en-US" baseline="0" dirty="0" smtClean="0"/>
              <a:t> have identified a problem and identified the data element that needs to be benchmarked.  Now where do we find the data.</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13</a:t>
            </a:fld>
            <a:endParaRPr lang="en-US"/>
          </a:p>
        </p:txBody>
      </p:sp>
    </p:spTree>
    <p:extLst>
      <p:ext uri="{BB962C8B-B14F-4D97-AF65-F5344CB8AC3E}">
        <p14:creationId xmlns:p14="http://schemas.microsoft.com/office/powerpoint/2010/main" val="136294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E1C1D2-305A-43BB-83F8-1403B9BEF5CA}" type="slidenum">
              <a:rPr lang="en-US" altLang="en-US" sz="1200" smtClean="0"/>
              <a:pPr/>
              <a:t>14</a:t>
            </a:fld>
            <a:endParaRPr lang="en-US" altLang="en-US" sz="1200" smtClean="0"/>
          </a:p>
        </p:txBody>
      </p:sp>
    </p:spTree>
    <p:extLst>
      <p:ext uri="{BB962C8B-B14F-4D97-AF65-F5344CB8AC3E}">
        <p14:creationId xmlns:p14="http://schemas.microsoft.com/office/powerpoint/2010/main" val="221660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cover some of the issues involved in doing</a:t>
            </a:r>
            <a:r>
              <a:rPr lang="en-US" baseline="0" dirty="0" smtClean="0"/>
              <a:t> your own benchmarking projects later.</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16</a:t>
            </a:fld>
            <a:endParaRPr lang="en-US"/>
          </a:p>
        </p:txBody>
      </p:sp>
    </p:spTree>
    <p:extLst>
      <p:ext uri="{BB962C8B-B14F-4D97-AF65-F5344CB8AC3E}">
        <p14:creationId xmlns:p14="http://schemas.microsoft.com/office/powerpoint/2010/main" val="314557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17</a:t>
            </a:fld>
            <a:endParaRPr lang="en-US"/>
          </a:p>
        </p:txBody>
      </p:sp>
    </p:spTree>
    <p:extLst>
      <p:ext uri="{BB962C8B-B14F-4D97-AF65-F5344CB8AC3E}">
        <p14:creationId xmlns:p14="http://schemas.microsoft.com/office/powerpoint/2010/main" val="155209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always hear the phrase,</a:t>
            </a:r>
            <a:r>
              <a:rPr lang="en-US" baseline="0" dirty="0" smtClean="0"/>
              <a:t> I want Apple to Apple comparisons.  I don’t know what this means.  No two apples are the same, no two colleges are the same.  </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19</a:t>
            </a:fld>
            <a:endParaRPr lang="en-US"/>
          </a:p>
        </p:txBody>
      </p:sp>
    </p:spTree>
    <p:extLst>
      <p:ext uri="{BB962C8B-B14F-4D97-AF65-F5344CB8AC3E}">
        <p14:creationId xmlns:p14="http://schemas.microsoft.com/office/powerpoint/2010/main" val="358163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 for  similar missions, processes (such as admissions), and intended outcomes.  </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20</a:t>
            </a:fld>
            <a:endParaRPr lang="en-US"/>
          </a:p>
        </p:txBody>
      </p:sp>
    </p:spTree>
    <p:extLst>
      <p:ext uri="{BB962C8B-B14F-4D97-AF65-F5344CB8AC3E}">
        <p14:creationId xmlns:p14="http://schemas.microsoft.com/office/powerpoint/2010/main" val="326936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hear the excuse, there</a:t>
            </a:r>
            <a:r>
              <a:rPr lang="en-US" baseline="0" dirty="0" smtClean="0"/>
              <a:t> isn’t another college just like us.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21</a:t>
            </a:fld>
            <a:endParaRPr lang="en-US"/>
          </a:p>
        </p:txBody>
      </p:sp>
    </p:spTree>
    <p:extLst>
      <p:ext uri="{BB962C8B-B14F-4D97-AF65-F5344CB8AC3E}">
        <p14:creationId xmlns:p14="http://schemas.microsoft.com/office/powerpoint/2010/main" val="385113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22</a:t>
            </a:fld>
            <a:endParaRPr lang="en-US"/>
          </a:p>
        </p:txBody>
      </p:sp>
    </p:spTree>
    <p:extLst>
      <p:ext uri="{BB962C8B-B14F-4D97-AF65-F5344CB8AC3E}">
        <p14:creationId xmlns:p14="http://schemas.microsoft.com/office/powerpoint/2010/main" val="239069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that your</a:t>
            </a:r>
            <a:r>
              <a:rPr lang="en-US" baseline="0" dirty="0" smtClean="0"/>
              <a:t> selection criterial match the benchmarking you are looking at.</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23</a:t>
            </a:fld>
            <a:endParaRPr lang="en-US"/>
          </a:p>
        </p:txBody>
      </p:sp>
    </p:spTree>
    <p:extLst>
      <p:ext uri="{BB962C8B-B14F-4D97-AF65-F5344CB8AC3E}">
        <p14:creationId xmlns:p14="http://schemas.microsoft.com/office/powerpoint/2010/main" val="3270766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not need to use the same peer group for everything.  Give some examples.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24</a:t>
            </a:fld>
            <a:endParaRPr lang="en-US"/>
          </a:p>
        </p:txBody>
      </p:sp>
    </p:spTree>
    <p:extLst>
      <p:ext uri="{BB962C8B-B14F-4D97-AF65-F5344CB8AC3E}">
        <p14:creationId xmlns:p14="http://schemas.microsoft.com/office/powerpoint/2010/main" val="390121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we going to accomplish this?  How can we track</a:t>
            </a:r>
            <a:r>
              <a:rPr lang="en-US" baseline="0" dirty="0" smtClean="0"/>
              <a:t> our progress towards this goal? How can we measure how well our college is doing compared to others?  How do we provide credible answers to trustees, state boards, legislators and funders to demonstrate our progress?  Where can we find data to use to enhance our decision-making so we know we are doing the “right things” to increase success?</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a:t>
            </a:fld>
            <a:endParaRPr lang="en-US"/>
          </a:p>
        </p:txBody>
      </p:sp>
    </p:spTree>
    <p:extLst>
      <p:ext uri="{BB962C8B-B14F-4D97-AF65-F5344CB8AC3E}">
        <p14:creationId xmlns:p14="http://schemas.microsoft.com/office/powerpoint/2010/main" val="3121739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25</a:t>
            </a:fld>
            <a:endParaRPr lang="en-US"/>
          </a:p>
        </p:txBody>
      </p:sp>
    </p:spTree>
    <p:extLst>
      <p:ext uri="{BB962C8B-B14F-4D97-AF65-F5344CB8AC3E}">
        <p14:creationId xmlns:p14="http://schemas.microsoft.com/office/powerpoint/2010/main" val="43201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28</a:t>
            </a:fld>
            <a:endParaRPr lang="en-US"/>
          </a:p>
        </p:txBody>
      </p:sp>
    </p:spTree>
    <p:extLst>
      <p:ext uri="{BB962C8B-B14F-4D97-AF65-F5344CB8AC3E}">
        <p14:creationId xmlns:p14="http://schemas.microsoft.com/office/powerpoint/2010/main" val="257571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little</a:t>
            </a:r>
            <a:r>
              <a:rPr lang="en-US" baseline="0" dirty="0" smtClean="0"/>
              <a:t> caution – most benchmarking data is self-reported.  </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35</a:t>
            </a:fld>
            <a:endParaRPr lang="en-US"/>
          </a:p>
        </p:txBody>
      </p:sp>
    </p:spTree>
    <p:extLst>
      <p:ext uri="{BB962C8B-B14F-4D97-AF65-F5344CB8AC3E}">
        <p14:creationId xmlns:p14="http://schemas.microsoft.com/office/powerpoint/2010/main" val="233608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37</a:t>
            </a:fld>
            <a:endParaRPr lang="en-US"/>
          </a:p>
        </p:txBody>
      </p:sp>
    </p:spTree>
    <p:extLst>
      <p:ext uri="{BB962C8B-B14F-4D97-AF65-F5344CB8AC3E}">
        <p14:creationId xmlns:p14="http://schemas.microsoft.com/office/powerpoint/2010/main" val="217215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Benchmarking</a:t>
            </a:r>
            <a:r>
              <a:rPr lang="en-US" baseline="0" dirty="0" smtClean="0"/>
              <a:t> Steps:  </a:t>
            </a:r>
            <a:endParaRPr lang="en-US" dirty="0" smtClean="0"/>
          </a:p>
          <a:p>
            <a:r>
              <a:rPr lang="en-US" dirty="0" smtClean="0"/>
              <a:t>The</a:t>
            </a:r>
            <a:r>
              <a:rPr lang="en-US" baseline="0" dirty="0" smtClean="0"/>
              <a:t> Actions step usually starts with Integration:  Communicating the findings to others at your college, gaining acceptance of the reports.</a:t>
            </a:r>
          </a:p>
          <a:p>
            <a:r>
              <a:rPr lang="en-US" baseline="0" dirty="0" smtClean="0"/>
              <a:t>Establish goals based on the data and then develop your actions plans.  </a:t>
            </a:r>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38</a:t>
            </a:fld>
            <a:endParaRPr lang="en-US"/>
          </a:p>
        </p:txBody>
      </p:sp>
    </p:spTree>
    <p:extLst>
      <p:ext uri="{BB962C8B-B14F-4D97-AF65-F5344CB8AC3E}">
        <p14:creationId xmlns:p14="http://schemas.microsoft.com/office/powerpoint/2010/main" val="223762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If this is your college</a:t>
            </a:r>
            <a:r>
              <a:rPr lang="en-US" baseline="0" dirty="0" smtClean="0"/>
              <a:t> how do you answer this question? </a:t>
            </a:r>
            <a:r>
              <a:rPr lang="en-US" dirty="0" smtClean="0"/>
              <a:t>Do we spend enough on professional development/faculty</a:t>
            </a:r>
            <a:r>
              <a:rPr lang="en-US" baseline="0" dirty="0" smtClean="0"/>
              <a:t> &amp; staff training?  What would you propose?</a:t>
            </a:r>
          </a:p>
          <a:p>
            <a:r>
              <a:rPr lang="en-US" baseline="0" dirty="0" smtClean="0"/>
              <a:t/>
            </a:r>
            <a:br>
              <a:rPr lang="en-US" baseline="0" dirty="0" smtClean="0"/>
            </a:br>
            <a:r>
              <a:rPr lang="en-US" baseline="0" dirty="0" smtClean="0"/>
              <a:t>I might suggest we look at training expenditures and our status with our accreditors?  How many faculty do we have out of compliance?  Was this because we weren’t providing enough assistance?  I might also look at this in relationship to faculty and staff satisfaction and engagement?  </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41</a:t>
            </a:fld>
            <a:endParaRPr lang="en-US"/>
          </a:p>
        </p:txBody>
      </p:sp>
    </p:spTree>
    <p:extLst>
      <p:ext uri="{BB962C8B-B14F-4D97-AF65-F5344CB8AC3E}">
        <p14:creationId xmlns:p14="http://schemas.microsoft.com/office/powerpoint/2010/main" val="2870131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How are we doing at recruiting</a:t>
            </a:r>
            <a:r>
              <a:rPr lang="en-US" baseline="0" dirty="0" smtClean="0"/>
              <a:t> minority employees?  </a:t>
            </a:r>
          </a:p>
          <a:p>
            <a:r>
              <a:rPr lang="en-US" baseline="0" dirty="0" smtClean="0"/>
              <a:t>What kinds of decisions might this information impact?</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42</a:t>
            </a:fld>
            <a:endParaRPr lang="en-US"/>
          </a:p>
        </p:txBody>
      </p:sp>
    </p:spTree>
    <p:extLst>
      <p:ext uri="{BB962C8B-B14F-4D97-AF65-F5344CB8AC3E}">
        <p14:creationId xmlns:p14="http://schemas.microsoft.com/office/powerpoint/2010/main" val="102704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compared only to the National Median, response might be “But that includes a lot of</a:t>
            </a:r>
            <a:r>
              <a:rPr lang="en-US" baseline="0" dirty="0" smtClean="0"/>
              <a:t> small rural colleges that aren’t like us at all”.  So add in the peer group of colleges like us and what does it show? (note scale on this chart is done to highlight the differences).</a:t>
            </a:r>
          </a:p>
          <a:p>
            <a:endParaRPr lang="en-US" baseline="0" dirty="0" smtClean="0"/>
          </a:p>
          <a:p>
            <a:r>
              <a:rPr lang="en-US" dirty="0" smtClean="0"/>
              <a:t>If this is your college what does it</a:t>
            </a:r>
            <a:r>
              <a:rPr lang="en-US" baseline="0" dirty="0" smtClean="0"/>
              <a:t> imply for decision-making?</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43</a:t>
            </a:fld>
            <a:endParaRPr lang="en-US"/>
          </a:p>
        </p:txBody>
      </p:sp>
    </p:spTree>
    <p:extLst>
      <p:ext uri="{BB962C8B-B14F-4D97-AF65-F5344CB8AC3E}">
        <p14:creationId xmlns:p14="http://schemas.microsoft.com/office/powerpoint/2010/main" val="3985105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my college what do I need to do?  What do</a:t>
            </a:r>
            <a:r>
              <a:rPr lang="en-US" baseline="0" dirty="0" smtClean="0"/>
              <a:t> I need to concentrate on?  What other data do I need to look at?</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44</a:t>
            </a:fld>
            <a:endParaRPr lang="en-US"/>
          </a:p>
        </p:txBody>
      </p:sp>
    </p:spTree>
    <p:extLst>
      <p:ext uri="{BB962C8B-B14F-4D97-AF65-F5344CB8AC3E}">
        <p14:creationId xmlns:p14="http://schemas.microsoft.com/office/powerpoint/2010/main" val="3755894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p>
          <a:p>
            <a:r>
              <a:rPr lang="en-US" dirty="0" smtClean="0"/>
              <a:t>Question:  If we increase</a:t>
            </a:r>
            <a:r>
              <a:rPr lang="en-US" baseline="0" dirty="0" smtClean="0"/>
              <a:t> or put more money into our instructional costs will that increase our persistence rates.  </a:t>
            </a:r>
          </a:p>
          <a:p>
            <a:r>
              <a:rPr lang="en-US" baseline="0" dirty="0" smtClean="0"/>
              <a:t>If this is my college what does that tell me?  What kinds of decisions does it help me make?</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45</a:t>
            </a:fld>
            <a:endParaRPr lang="en-US"/>
          </a:p>
        </p:txBody>
      </p:sp>
    </p:spTree>
    <p:extLst>
      <p:ext uri="{BB962C8B-B14F-4D97-AF65-F5344CB8AC3E}">
        <p14:creationId xmlns:p14="http://schemas.microsoft.com/office/powerpoint/2010/main" val="49780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tool that can</a:t>
            </a:r>
            <a:r>
              <a:rPr lang="en-US" baseline="0" dirty="0" smtClean="0"/>
              <a:t> be used is benchmarking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With all of the challenges</a:t>
            </a:r>
            <a:r>
              <a:rPr lang="en-US" sz="1200" kern="1200" baseline="0" dirty="0" smtClean="0">
                <a:solidFill>
                  <a:schemeClr val="tx1"/>
                </a:solidFill>
                <a:effectLst/>
                <a:latin typeface="+mn-lt"/>
                <a:ea typeface="ＭＳ Ｐゴシック" charset="0"/>
                <a:cs typeface="+mn-cs"/>
              </a:rPr>
              <a:t> there is a strong </a:t>
            </a:r>
            <a:r>
              <a:rPr lang="en-US" sz="1200" kern="1200" dirty="0" smtClean="0">
                <a:solidFill>
                  <a:schemeClr val="tx1"/>
                </a:solidFill>
                <a:effectLst/>
                <a:latin typeface="+mn-lt"/>
                <a:ea typeface="ＭＳ Ｐゴシック" charset="0"/>
                <a:cs typeface="+mn-cs"/>
              </a:rPr>
              <a:t>emphasis on improvement initiatives in community colleges.  Guided Pathway initiatives, Achieving the Dream, Complete College America, Lumina Foundation’s Goal 2025, Bill &amp; Melinda Gates Foundation’s Postsecondary Success, State Performance Funding models and regional accrediting organizations have all joined in the battle to find ways for community colleges to improve their student success performance metrics. A major component of these improvement initiatives is the ability to compare one’s institution with national data or with data from similar peers.</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a:t>
            </a:fld>
            <a:endParaRPr lang="en-US"/>
          </a:p>
        </p:txBody>
      </p:sp>
    </p:spTree>
    <p:extLst>
      <p:ext uri="{BB962C8B-B14F-4D97-AF65-F5344CB8AC3E}">
        <p14:creationId xmlns:p14="http://schemas.microsoft.com/office/powerpoint/2010/main" val="3809057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that is my college what kind of decisions</a:t>
            </a:r>
            <a:r>
              <a:rPr lang="en-US" baseline="0" dirty="0" smtClean="0"/>
              <a:t> do I need to make?</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46</a:t>
            </a:fld>
            <a:endParaRPr lang="en-US"/>
          </a:p>
        </p:txBody>
      </p:sp>
    </p:spTree>
    <p:extLst>
      <p:ext uri="{BB962C8B-B14F-4D97-AF65-F5344CB8AC3E}">
        <p14:creationId xmlns:p14="http://schemas.microsoft.com/office/powerpoint/2010/main" val="198378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a:t>
            </a:r>
            <a:r>
              <a:rPr lang="en-US" baseline="0" dirty="0" smtClean="0"/>
              <a:t> participation</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50</a:t>
            </a:fld>
            <a:endParaRPr lang="en-US"/>
          </a:p>
        </p:txBody>
      </p:sp>
    </p:spTree>
    <p:extLst>
      <p:ext uri="{BB962C8B-B14F-4D97-AF65-F5344CB8AC3E}">
        <p14:creationId xmlns:p14="http://schemas.microsoft.com/office/powerpoint/2010/main" val="917341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going to discuss these extensively – they</a:t>
            </a:r>
            <a:r>
              <a:rPr lang="en-US" baseline="0" dirty="0" smtClean="0"/>
              <a:t> are just reference tools for the participants.</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51</a:t>
            </a:fld>
            <a:endParaRPr lang="en-US"/>
          </a:p>
        </p:txBody>
      </p:sp>
    </p:spTree>
    <p:extLst>
      <p:ext uri="{BB962C8B-B14F-4D97-AF65-F5344CB8AC3E}">
        <p14:creationId xmlns:p14="http://schemas.microsoft.com/office/powerpoint/2010/main" val="3563369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 your</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52</a:t>
            </a:fld>
            <a:endParaRPr lang="en-US"/>
          </a:p>
        </p:txBody>
      </p:sp>
    </p:spTree>
    <p:extLst>
      <p:ext uri="{BB962C8B-B14F-4D97-AF65-F5344CB8AC3E}">
        <p14:creationId xmlns:p14="http://schemas.microsoft.com/office/powerpoint/2010/main" val="3741704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National Community College Benchmark Project</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The Benchmarking Institute’s premier project is the National Community College Benchmark Project (NCCBP) (</a:t>
            </a:r>
            <a:r>
              <a:rPr lang="en-US" sz="1200" u="sng" kern="1200" dirty="0" smtClean="0">
                <a:solidFill>
                  <a:schemeClr val="tx1"/>
                </a:solidFill>
                <a:effectLst/>
                <a:latin typeface="+mn-lt"/>
                <a:ea typeface="ＭＳ Ｐゴシック" charset="0"/>
                <a:cs typeface="+mn-cs"/>
                <a:hlinkClick r:id="rId3"/>
              </a:rPr>
              <a:t>https://nccbp.org</a:t>
            </a:r>
            <a:r>
              <a:rPr lang="en-US" sz="1200" kern="1200" dirty="0" smtClean="0">
                <a:solidFill>
                  <a:schemeClr val="tx1"/>
                </a:solidFill>
                <a:effectLst/>
                <a:latin typeface="+mn-lt"/>
                <a:ea typeface="ＭＳ Ｐゴシック" charset="0"/>
                <a:cs typeface="+mn-cs"/>
              </a:rPr>
              <a:t>).  This project was started in 2004 and collects data annually from over 250 community colleges.  The NCCBP was the first community college benchmark project to provide an overview of many of the functions of the college with over 155 benchmarks.  With over a decade of data, it is one of the most trusted sources to provide credible answers to trustees, state boards, legislators, and college leadership, as well as being the most-used benchmarking tool for community college institutional researchers.  </a:t>
            </a:r>
          </a:p>
          <a:p>
            <a:r>
              <a:rPr lang="en-US" sz="1200" kern="1200" dirty="0" smtClean="0">
                <a:solidFill>
                  <a:schemeClr val="tx1"/>
                </a:solidFill>
                <a:effectLst/>
                <a:latin typeface="+mn-lt"/>
                <a:ea typeface="ＭＳ Ｐゴシック" charset="0"/>
                <a:cs typeface="+mn-cs"/>
              </a:rPr>
              <a:t>With detailed information on completion (both degrees and certificates) and transfers for both full-time and part-time students it gives a more complete view of community college student success.  Retention, persistence, and success rates for both developmental and college-level courses are included along with distance learning outcomes, and student satisfaction and engagement.  Job market information and other institutional effectiveness measures are also included.</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56</a:t>
            </a:fld>
            <a:endParaRPr lang="en-US"/>
          </a:p>
        </p:txBody>
      </p:sp>
    </p:spTree>
    <p:extLst>
      <p:ext uri="{BB962C8B-B14F-4D97-AF65-F5344CB8AC3E}">
        <p14:creationId xmlns:p14="http://schemas.microsoft.com/office/powerpoint/2010/main" val="775666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Cost and Productivity Project (</a:t>
            </a:r>
            <a:r>
              <a:rPr lang="en-US" sz="1200" b="1" u="sng" kern="1200" dirty="0" smtClean="0">
                <a:solidFill>
                  <a:schemeClr val="tx1"/>
                </a:solidFill>
                <a:effectLst/>
                <a:latin typeface="+mn-lt"/>
                <a:ea typeface="ＭＳ Ｐゴシック" charset="0"/>
                <a:cs typeface="+mn-cs"/>
                <a:hlinkClick r:id="rId3"/>
              </a:rPr>
              <a:t>https://costandproductivity.org/</a:t>
            </a:r>
            <a:r>
              <a:rPr lang="en-US" sz="1200" b="1" kern="1200" dirty="0" smtClean="0">
                <a:solidFill>
                  <a:schemeClr val="tx1"/>
                </a:solidFill>
                <a:effectLst/>
                <a:latin typeface="+mn-lt"/>
                <a:ea typeface="ＭＳ Ｐゴシック" charset="0"/>
                <a:cs typeface="+mn-cs"/>
              </a:rPr>
              <a:t>)</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This FIPSE funding established the Cost and Productivity Project (originally known as The Kansas Study) which provides CIP code discipline-level data and benchmarks on instructional costs, faculty workloads, and student-faculty ratios  https://costandproductivity.org/.  Benchmarks are used for staffing plans, decisions about faculty positions, academic program planning and assessment, new program planning decision-making and compliance for accreditation purposes.  </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57</a:t>
            </a:fld>
            <a:endParaRPr lang="en-US"/>
          </a:p>
        </p:txBody>
      </p:sp>
    </p:spTree>
    <p:extLst>
      <p:ext uri="{BB962C8B-B14F-4D97-AF65-F5344CB8AC3E}">
        <p14:creationId xmlns:p14="http://schemas.microsoft.com/office/powerpoint/2010/main" val="2257934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Non-credit Education and Workforce Training Benchmark Project</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In 2016 the Benchmarking Institute redesigned its Workforce Training Benchmarking Project to include additional metrics for community colleges’ continuing education divisions.  (</a:t>
            </a:r>
            <a:r>
              <a:rPr lang="en-US" sz="1200" u="sng" kern="1200" dirty="0" smtClean="0">
                <a:solidFill>
                  <a:schemeClr val="tx1"/>
                </a:solidFill>
                <a:effectLst/>
                <a:latin typeface="+mn-lt"/>
                <a:ea typeface="ＭＳ Ｐゴシック" charset="0"/>
                <a:cs typeface="+mn-cs"/>
                <a:hlinkClick r:id="rId3"/>
              </a:rPr>
              <a:t>http://workforceproject.org/</a:t>
            </a:r>
            <a:r>
              <a:rPr lang="en-US" sz="1200" kern="1200" dirty="0" smtClean="0">
                <a:solidFill>
                  <a:schemeClr val="tx1"/>
                </a:solidFill>
                <a:effectLst/>
                <a:latin typeface="+mn-lt"/>
                <a:ea typeface="ＭＳ Ｐゴシック" charset="0"/>
                <a:cs typeface="+mn-cs"/>
              </a:rPr>
              <a:t>) The Non-credit Education and Workforce Training Benchmark Project provides community colleges with national benchmarks to demonstrate efficiency in non-credit workforce, contract training and other continuing education non-credit courses.   The project includes benchmarks on enrollment, retention, staffing, revenue, expenditures, operating margins, satisfaction and credentials awarded.</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58</a:t>
            </a:fld>
            <a:endParaRPr lang="en-US"/>
          </a:p>
        </p:txBody>
      </p:sp>
    </p:spTree>
    <p:extLst>
      <p:ext uri="{BB962C8B-B14F-4D97-AF65-F5344CB8AC3E}">
        <p14:creationId xmlns:p14="http://schemas.microsoft.com/office/powerpoint/2010/main" val="3137618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Maximizing Resources for Student Success</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Established in 2013 with funding from the Bill &amp; Melinda Gates Foundation, and in partnership with the American Institutes for Research (AIR) and the National Center for Higher Education Management Systems (NCHEMS), Maximizing Resources for Student Success is the first national costs and outcomes benchmark project for community colleges. (</a:t>
            </a:r>
            <a:r>
              <a:rPr lang="en-US" sz="1200" u="sng" kern="1200" dirty="0" smtClean="0">
                <a:solidFill>
                  <a:schemeClr val="tx1"/>
                </a:solidFill>
                <a:effectLst/>
                <a:latin typeface="+mn-lt"/>
                <a:ea typeface="ＭＳ Ｐゴシック" charset="0"/>
                <a:cs typeface="+mn-cs"/>
                <a:hlinkClick r:id="rId3"/>
              </a:rPr>
              <a:t>https://maximizingresources.org</a:t>
            </a:r>
            <a:r>
              <a:rPr lang="en-US" sz="1200" kern="1200" dirty="0" smtClean="0">
                <a:solidFill>
                  <a:schemeClr val="tx1"/>
                </a:solidFill>
                <a:effectLst/>
                <a:latin typeface="+mn-lt"/>
                <a:ea typeface="ＭＳ Ｐゴシック" charset="0"/>
                <a:cs typeface="+mn-cs"/>
              </a:rPr>
              <a:t>)  The project tracks both instructional costs and student services costs by activity.  Under instruction, activities costs are divided into program development, course development, teaching, tutoring, advising, academic service, assessment and grading and professional development.  Student services includes admissions, recruitment, advising, counseling, career services, financial aid, student records (registrar), tutoring, testing services, co-curricular activities, veterans’ services, disability services, instructional technology support, library services and experiential education.</a:t>
            </a:r>
          </a:p>
          <a:p>
            <a:r>
              <a:rPr lang="en-US" sz="1200" kern="1200" dirty="0" smtClean="0">
                <a:solidFill>
                  <a:schemeClr val="tx1"/>
                </a:solidFill>
                <a:effectLst/>
                <a:latin typeface="+mn-lt"/>
                <a:ea typeface="ＭＳ Ｐゴシック" charset="0"/>
                <a:cs typeface="+mn-cs"/>
              </a:rPr>
              <a:t>Using a simplified Activity Based Costing model the study helps community colleges gain a clear picture of costs and outcomes by college division.  It allows comparisons with national data and peer institutions and was designed to help colleges reallocate funds to better support their priorities and student success.  </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59</a:t>
            </a:fld>
            <a:endParaRPr lang="en-US"/>
          </a:p>
        </p:txBody>
      </p:sp>
    </p:spTree>
    <p:extLst>
      <p:ext uri="{BB962C8B-B14F-4D97-AF65-F5344CB8AC3E}">
        <p14:creationId xmlns:p14="http://schemas.microsoft.com/office/powerpoint/2010/main" val="2634178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ＭＳ Ｐゴシック" charset="0"/>
                <a:cs typeface="+mn-cs"/>
              </a:rPr>
              <a:t>Community College Survey of Student Engagement</a:t>
            </a:r>
          </a:p>
          <a:p>
            <a:r>
              <a:rPr lang="en-US" sz="1200" kern="1200" dirty="0" smtClean="0">
                <a:solidFill>
                  <a:schemeClr val="tx1"/>
                </a:solidFill>
                <a:effectLst/>
                <a:latin typeface="+mn-lt"/>
                <a:ea typeface="ＭＳ Ｐゴシック" charset="0"/>
                <a:cs typeface="+mn-cs"/>
              </a:rPr>
              <a:t>The Community College Survey of Student Engagement (CCSSE) measures the extent to which students in community colleges are engaged in the life of the campus.  CCSSE was established in 2001 and has identified five benchmarks, each including a cluster of individual items, which are major indicators of the colleges’ success in engaging its students.  The benchmarks are:</a:t>
            </a:r>
          </a:p>
          <a:p>
            <a:pPr lvl="0"/>
            <a:r>
              <a:rPr lang="en-US" sz="1200" kern="1200" dirty="0" smtClean="0">
                <a:solidFill>
                  <a:schemeClr val="tx1"/>
                </a:solidFill>
                <a:effectLst/>
                <a:latin typeface="+mn-lt"/>
                <a:ea typeface="ＭＳ Ｐゴシック" charset="0"/>
                <a:cs typeface="+mn-cs"/>
              </a:rPr>
              <a:t>Active and Collaborative Learning</a:t>
            </a:r>
          </a:p>
          <a:p>
            <a:pPr lvl="0"/>
            <a:r>
              <a:rPr lang="en-US" sz="1200" kern="1200" dirty="0" smtClean="0">
                <a:solidFill>
                  <a:schemeClr val="tx1"/>
                </a:solidFill>
                <a:effectLst/>
                <a:latin typeface="+mn-lt"/>
                <a:ea typeface="ＭＳ Ｐゴシック" charset="0"/>
                <a:cs typeface="+mn-cs"/>
              </a:rPr>
              <a:t>Student Effort</a:t>
            </a:r>
          </a:p>
          <a:p>
            <a:pPr lvl="0"/>
            <a:r>
              <a:rPr lang="en-US" sz="1200" kern="1200" dirty="0" smtClean="0">
                <a:solidFill>
                  <a:schemeClr val="tx1"/>
                </a:solidFill>
                <a:effectLst/>
                <a:latin typeface="+mn-lt"/>
                <a:ea typeface="ＭＳ Ｐゴシック" charset="0"/>
                <a:cs typeface="+mn-cs"/>
              </a:rPr>
              <a:t>Academic Challenge</a:t>
            </a:r>
          </a:p>
          <a:p>
            <a:pPr lvl="0"/>
            <a:r>
              <a:rPr lang="en-US" sz="1200" kern="1200" dirty="0" smtClean="0">
                <a:solidFill>
                  <a:schemeClr val="tx1"/>
                </a:solidFill>
                <a:effectLst/>
                <a:latin typeface="+mn-lt"/>
                <a:ea typeface="ＭＳ Ｐゴシック" charset="0"/>
                <a:cs typeface="+mn-cs"/>
              </a:rPr>
              <a:t>Student-Faculty Interaction</a:t>
            </a:r>
          </a:p>
          <a:p>
            <a:pPr lvl="0"/>
            <a:r>
              <a:rPr lang="en-US" sz="1200" kern="1200" dirty="0" smtClean="0">
                <a:solidFill>
                  <a:schemeClr val="tx1"/>
                </a:solidFill>
                <a:effectLst/>
                <a:latin typeface="+mn-lt"/>
                <a:ea typeface="ＭＳ Ｐゴシック" charset="0"/>
                <a:cs typeface="+mn-cs"/>
              </a:rPr>
              <a:t>Support for Learners</a:t>
            </a:r>
          </a:p>
          <a:p>
            <a:r>
              <a:rPr lang="en-US" sz="1200" kern="1200" dirty="0" smtClean="0">
                <a:solidFill>
                  <a:schemeClr val="tx1"/>
                </a:solidFill>
                <a:effectLst/>
                <a:latin typeface="+mn-lt"/>
                <a:ea typeface="ＭＳ Ｐゴシック" charset="0"/>
                <a:cs typeface="+mn-cs"/>
              </a:rPr>
              <a:t>The CCSSE requires about 30 minutes to complete and can be administered in paper/pencil or web-based format.  The administering college receives a report that allows comparison of college data with the national database and also with other peer groups of CCSSE participants.  Data are provided separately for full-time and part-time students, and for students who have completed more or less than 24 SCH.  Interactive peer analysis is available to all member colleges at </a:t>
            </a:r>
            <a:r>
              <a:rPr lang="en-US" sz="1200" u="sng" kern="1200" dirty="0" smtClean="0">
                <a:solidFill>
                  <a:schemeClr val="tx1"/>
                </a:solidFill>
                <a:effectLst/>
                <a:latin typeface="+mn-lt"/>
                <a:ea typeface="ＭＳ Ｐゴシック" charset="0"/>
                <a:cs typeface="+mn-cs"/>
                <a:hlinkClick r:id="rId3"/>
              </a:rPr>
              <a:t>http://www.ccsse.org</a:t>
            </a:r>
            <a:r>
              <a:rPr lang="en-US" sz="1200" kern="1200" dirty="0" smtClean="0">
                <a:solidFill>
                  <a:schemeClr val="tx1"/>
                </a:solidFill>
                <a:effectLst/>
                <a:latin typeface="+mn-lt"/>
                <a:ea typeface="ＭＳ Ｐゴシック" charset="0"/>
                <a:cs typeface="+mn-cs"/>
              </a:rPr>
              <a:t>.  Each year the CCSSE includes questions about a special focus area – part-</a:t>
            </a:r>
            <a:r>
              <a:rPr lang="en-US" sz="1200" kern="1200" dirty="0" err="1" smtClean="0">
                <a:solidFill>
                  <a:schemeClr val="tx1"/>
                </a:solidFill>
                <a:effectLst/>
                <a:latin typeface="+mn-lt"/>
                <a:ea typeface="ＭＳ Ｐゴシック" charset="0"/>
                <a:cs typeface="+mn-cs"/>
              </a:rPr>
              <a:t>timeness</a:t>
            </a:r>
            <a:r>
              <a:rPr lang="en-US" sz="1200" kern="1200" dirty="0" smtClean="0">
                <a:solidFill>
                  <a:schemeClr val="tx1"/>
                </a:solidFill>
                <a:effectLst/>
                <a:latin typeface="+mn-lt"/>
                <a:ea typeface="ＭＳ Ｐゴシック" charset="0"/>
                <a:cs typeface="+mn-cs"/>
              </a:rPr>
              <a:t> in 2016 and academic advising and planning in 2017.  The CCSSE survey is a versatile, research-based tool appropriate for multiple uses. It addition to being used as a benchmarking tool, it has diagnostic and monitoring capabilities. </a:t>
            </a:r>
          </a:p>
          <a:p>
            <a:r>
              <a:rPr lang="en-US" sz="1200" kern="1200" dirty="0" smtClean="0">
                <a:solidFill>
                  <a:schemeClr val="tx1"/>
                </a:solidFill>
                <a:effectLst/>
                <a:latin typeface="+mn-lt"/>
                <a:ea typeface="ＭＳ Ｐゴシック" charset="0"/>
                <a:cs typeface="+mn-cs"/>
              </a:rPr>
              <a:t>The CCSSE website provides sample surveys and a wealth of resources and research about the importance of student engagement for student success and retention.  CCSSE also offers a Faculty survey and the Survey of Entering Students Engagement (SENSE).  SENSE assesses students’ engagement in the college campus during the first three weeks of their first semester.</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60</a:t>
            </a:fld>
            <a:endParaRPr lang="en-US"/>
          </a:p>
        </p:txBody>
      </p:sp>
    </p:spTree>
    <p:extLst>
      <p:ext uri="{BB962C8B-B14F-4D97-AF65-F5344CB8AC3E}">
        <p14:creationId xmlns:p14="http://schemas.microsoft.com/office/powerpoint/2010/main" val="1517485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Ruffalo Noel Levitz  </a:t>
            </a:r>
          </a:p>
          <a:p>
            <a:r>
              <a:rPr lang="en-US" sz="1200" kern="1200" dirty="0" smtClean="0">
                <a:solidFill>
                  <a:schemeClr val="tx1"/>
                </a:solidFill>
                <a:effectLst/>
                <a:latin typeface="+mn-lt"/>
                <a:ea typeface="ＭＳ Ｐゴシック" charset="0"/>
                <a:cs typeface="+mn-cs"/>
              </a:rPr>
              <a:t>Ruffalo Noel Levitz offers a variety of surveys with multiple scales for assessing the perceptions of enrolled college and university students.  Specific target population surveys include the adult learner and online learners.  The comprehensive Student Satisfaction Inventory (SSI) has 12 scales on topics such as the effectiveness of Academic Advising, Instruction, Registration, Admissions and Financial Aid.  There is also a companion instrument, the Institutional Priorities Survey, to capture the campus personnel perception of the student experience. A College Employee Satisfaction Survey (CESS) is also available for campus climate assessments.  The Ruffalo Noel Levitz surveys require approximately 15-20 minutes to complete and can be administered in a web-based format or by paper/pencil.  Ruffalo Noel Levitz publishes an annual </a:t>
            </a:r>
            <a:r>
              <a:rPr lang="en-US" sz="1200" i="1" kern="1200" dirty="0" smtClean="0">
                <a:solidFill>
                  <a:schemeClr val="tx1"/>
                </a:solidFill>
                <a:effectLst/>
                <a:latin typeface="+mn-lt"/>
                <a:ea typeface="ＭＳ Ｐゴシック" charset="0"/>
                <a:cs typeface="+mn-cs"/>
              </a:rPr>
              <a:t>National Student Satisfaction and Priorities Report </a:t>
            </a:r>
            <a:r>
              <a:rPr lang="en-US" sz="1200" kern="1200" dirty="0" smtClean="0">
                <a:solidFill>
                  <a:schemeClr val="tx1"/>
                </a:solidFill>
                <a:effectLst/>
                <a:latin typeface="+mn-lt"/>
                <a:ea typeface="ＭＳ Ｐゴシック" charset="0"/>
                <a:cs typeface="+mn-cs"/>
              </a:rPr>
              <a:t>to use for benchmarking purposes.  Conferences and consulting opportunities on a variety of college recruiting and student success issues are available through the organization.  The website at </a:t>
            </a:r>
            <a:r>
              <a:rPr lang="en-US" sz="1200" u="sng" kern="1200" dirty="0" smtClean="0">
                <a:solidFill>
                  <a:schemeClr val="tx1"/>
                </a:solidFill>
                <a:effectLst/>
                <a:latin typeface="+mn-lt"/>
                <a:ea typeface="ＭＳ Ｐゴシック" charset="0"/>
                <a:cs typeface="+mn-cs"/>
                <a:hlinkClick r:id="rId3"/>
              </a:rPr>
              <a:t>https://www.RuffaloNL.com/</a:t>
            </a:r>
            <a:r>
              <a:rPr lang="en-US" sz="1200" kern="1200" dirty="0" smtClean="0">
                <a:solidFill>
                  <a:schemeClr val="tx1"/>
                </a:solidFill>
                <a:effectLst/>
                <a:latin typeface="+mn-lt"/>
                <a:ea typeface="ＭＳ Ｐゴシック" charset="0"/>
                <a:cs typeface="+mn-cs"/>
              </a:rPr>
              <a:t> includes information about available services and sample surveys.</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61</a:t>
            </a:fld>
            <a:endParaRPr lang="en-US"/>
          </a:p>
        </p:txBody>
      </p:sp>
    </p:spTree>
    <p:extLst>
      <p:ext uri="{BB962C8B-B14F-4D97-AF65-F5344CB8AC3E}">
        <p14:creationId xmlns:p14="http://schemas.microsoft.com/office/powerpoint/2010/main" val="229083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of comparison for purposes of assessment and innovation.</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7</a:t>
            </a:fld>
            <a:endParaRPr lang="en-US"/>
          </a:p>
        </p:txBody>
      </p:sp>
    </p:spTree>
    <p:extLst>
      <p:ext uri="{BB962C8B-B14F-4D97-AF65-F5344CB8AC3E}">
        <p14:creationId xmlns:p14="http://schemas.microsoft.com/office/powerpoint/2010/main" val="3385627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Integrated Postsecondary Education Data System</a:t>
            </a:r>
          </a:p>
          <a:p>
            <a:r>
              <a:rPr lang="en-US" sz="1200" kern="1200" dirty="0" smtClean="0">
                <a:solidFill>
                  <a:schemeClr val="tx1"/>
                </a:solidFill>
                <a:effectLst/>
                <a:latin typeface="+mn-lt"/>
                <a:ea typeface="ＭＳ Ｐゴシック" charset="0"/>
                <a:cs typeface="+mn-cs"/>
              </a:rPr>
              <a:t>In addition to these three survey measures of student satisfaction, benchmarking tools are now available for the Integrated Postsecondary Education Data System (IPEDS).  IPEDS is the largest single data base in higher education since it includes all postsecondary education providers of Title IV funds in the United States.  The IPEDS surveys include institutional-level benchmarking opportunities on enrollment, program completion, faculty and staff, and financial indicators at the institutional level.  An individual institution can establish one or more peer groups, either by name or institutional characteristic, and make interactive comparisons at the IPEDS website on a number of institutional measures, including student financial aid, finances, admissions, and enrollments.  Trend data comparisons are also available.  The Executive Peer Tool makes it easy to benchmark on the most commonly-requested indicators and in-depth comparisons are also possible at </a:t>
            </a:r>
            <a:r>
              <a:rPr lang="en-US" sz="1200" u="sng" kern="1200" dirty="0" smtClean="0">
                <a:solidFill>
                  <a:schemeClr val="tx1"/>
                </a:solidFill>
                <a:effectLst/>
                <a:latin typeface="+mn-lt"/>
                <a:ea typeface="ＭＳ Ｐゴシック" charset="0"/>
                <a:cs typeface="+mn-cs"/>
                <a:hlinkClick r:id="rId3"/>
              </a:rPr>
              <a:t>http://www.nces.ed.gov/ipeds/datacenter</a:t>
            </a:r>
            <a:r>
              <a:rPr lang="en-US" sz="1200" kern="1200" dirty="0" smtClean="0">
                <a:solidFill>
                  <a:schemeClr val="tx1"/>
                </a:solidFill>
                <a:effectLst/>
                <a:latin typeface="+mn-lt"/>
                <a:ea typeface="ＭＳ Ｐゴシック" charset="0"/>
                <a:cs typeface="+mn-cs"/>
              </a:rPr>
              <a:t>.</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62</a:t>
            </a:fld>
            <a:endParaRPr lang="en-US"/>
          </a:p>
        </p:txBody>
      </p:sp>
    </p:spTree>
    <p:extLst>
      <p:ext uri="{BB962C8B-B14F-4D97-AF65-F5344CB8AC3E}">
        <p14:creationId xmlns:p14="http://schemas.microsoft.com/office/powerpoint/2010/main" val="2267363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Individual Development and Educational Assessment Center</a:t>
            </a:r>
          </a:p>
          <a:p>
            <a:r>
              <a:rPr lang="en-US" sz="1200" kern="1200" dirty="0" smtClean="0">
                <a:solidFill>
                  <a:schemeClr val="tx1"/>
                </a:solidFill>
                <a:effectLst/>
                <a:latin typeface="+mn-lt"/>
                <a:ea typeface="ＭＳ Ｐゴシック" charset="0"/>
                <a:cs typeface="+mn-cs"/>
              </a:rPr>
              <a:t>One tool offered through the Individual Development and Educational Assessment (IDEA) Center (</a:t>
            </a:r>
            <a:r>
              <a:rPr lang="en-US" sz="1200" u="sng" kern="1200" dirty="0" smtClean="0">
                <a:solidFill>
                  <a:schemeClr val="tx1"/>
                </a:solidFill>
                <a:effectLst/>
                <a:latin typeface="+mn-lt"/>
                <a:ea typeface="ＭＳ Ｐゴシック" charset="0"/>
                <a:cs typeface="+mn-cs"/>
                <a:hlinkClick r:id="rId3"/>
              </a:rPr>
              <a:t>http://www.theideacenter.org</a:t>
            </a:r>
            <a:r>
              <a:rPr lang="en-US" sz="1200" u="sng" kern="1200" dirty="0" smtClean="0">
                <a:solidFill>
                  <a:schemeClr val="tx1"/>
                </a:solidFill>
                <a:effectLst/>
                <a:latin typeface="+mn-lt"/>
                <a:ea typeface="ＭＳ Ｐゴシック" charset="0"/>
                <a:cs typeface="+mn-cs"/>
              </a:rPr>
              <a:t>)</a:t>
            </a:r>
            <a:r>
              <a:rPr lang="en-US" sz="1200" kern="1200" dirty="0" smtClean="0">
                <a:solidFill>
                  <a:schemeClr val="tx1"/>
                </a:solidFill>
                <a:effectLst/>
                <a:latin typeface="+mn-lt"/>
                <a:ea typeface="ＭＳ Ｐゴシック" charset="0"/>
                <a:cs typeface="+mn-cs"/>
              </a:rPr>
              <a:t> is an instrument for the student evaluation of instruction.  IDEA’s Student Ratings of Instruction (SRI) is designed to help institutions translate course evaluations into actionable steps to improve learning.  The instrument provides faculty members with feedback at the course level about the progress their students believe they have made on course objectives considered important by the faculty member.  The course-level analysis that the instructor receives for each courses includes comparative data for the individual course, the college as a whole, and the IDEA database in the faculty member’s discipline.  </a:t>
            </a:r>
          </a:p>
          <a:p>
            <a:r>
              <a:rPr lang="en-US" sz="1200" kern="1200" dirty="0" smtClean="0">
                <a:solidFill>
                  <a:schemeClr val="tx1"/>
                </a:solidFill>
                <a:effectLst/>
                <a:latin typeface="+mn-lt"/>
                <a:ea typeface="ＭＳ Ｐゴシック" charset="0"/>
                <a:cs typeface="+mn-cs"/>
              </a:rPr>
              <a:t>The SRI has four major components:  Diagnostic Feedback, Learning Essentials, Teaching Essentials and Instant Feedback.  Each of these components have their own survey, three end-of-terms ones and one anytime version.  IDEA also offers a Feedback System for Administrators and a Feedback System for Chair allowing colleges to benchmarking these typically overlooked areas.</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63</a:t>
            </a:fld>
            <a:endParaRPr lang="en-US"/>
          </a:p>
        </p:txBody>
      </p:sp>
    </p:spTree>
    <p:extLst>
      <p:ext uri="{BB962C8B-B14F-4D97-AF65-F5344CB8AC3E}">
        <p14:creationId xmlns:p14="http://schemas.microsoft.com/office/powerpoint/2010/main" val="4189386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0"/>
                <a:cs typeface="+mn-cs"/>
              </a:rPr>
              <a:t>Voluntary Framework for Accountability</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In 2014 the American Association of Community Colleges introduced the Voluntary Framework for Accountability (VFA). (</a:t>
            </a:r>
            <a:r>
              <a:rPr lang="en-US" sz="1200" u="sng" kern="1200" dirty="0" smtClean="0">
                <a:solidFill>
                  <a:schemeClr val="tx1"/>
                </a:solidFill>
                <a:effectLst/>
                <a:latin typeface="+mn-lt"/>
                <a:ea typeface="ＭＳ Ｐゴシック" charset="0"/>
                <a:cs typeface="+mn-cs"/>
                <a:hlinkClick r:id="rId3"/>
              </a:rPr>
              <a:t>http://vfa.aacc.nche.edu/Pages/default.aspx</a:t>
            </a:r>
            <a:r>
              <a:rPr lang="en-US" sz="1200" kern="1200" dirty="0" smtClean="0">
                <a:solidFill>
                  <a:schemeClr val="tx1"/>
                </a:solidFill>
                <a:effectLst/>
                <a:latin typeface="+mn-lt"/>
                <a:ea typeface="ＭＳ Ｐゴシック" charset="0"/>
                <a:cs typeface="+mn-cs"/>
              </a:rPr>
              <a:t>)  The VFA was designed to measure student progress, pre-collegiate preparation, academic progress and momentum points, completion and transfer measures and workforce outcomes for career and technical education with a view as a tool for policy.  The VFA focuses not only on the data needs of the community colleges, but also looks at federal, state, and local needs for data to inform policy decisions.  The VFA provides community colleges with the ability to demonstrate their commitment to their academic mission. </a:t>
            </a:r>
          </a:p>
          <a:p>
            <a:r>
              <a:rPr lang="en-US" sz="1200" kern="1200" dirty="0" smtClean="0">
                <a:solidFill>
                  <a:schemeClr val="tx1"/>
                </a:solidFill>
                <a:effectLst/>
                <a:latin typeface="+mn-lt"/>
                <a:ea typeface="ＭＳ Ｐゴシック" charset="0"/>
                <a:cs typeface="+mn-cs"/>
              </a:rPr>
              <a:t>The VFA has a multiple data collections systems:  colleges can upload raw student-level data; they can input data into online forms; or they can work locally on CSV files which are then uploaded to the VFA web-portal.  In January 2017, AACC will launch a new pricing structure for the VFA, with two tiers of service.  Tier One services will be included as part of a college’s AACC membership and is gives a college outcomes reports based on its own data.  Institutional profiles and outcomes metrics are public and available on the VFA website.</a:t>
            </a:r>
          </a:p>
          <a:p>
            <a:r>
              <a:rPr lang="en-US" sz="1200" kern="1200" dirty="0" smtClean="0">
                <a:solidFill>
                  <a:schemeClr val="tx1"/>
                </a:solidFill>
                <a:effectLst/>
                <a:latin typeface="+mn-lt"/>
                <a:ea typeface="ＭＳ Ｐゴシック" charset="0"/>
                <a:cs typeface="+mn-cs"/>
              </a:rPr>
              <a:t>Tier Two service is a paid benchmarking data tool allowing institutions to compare themselves with other colleges. This tool can be used to do deeper analysis and allows access to data dashboards.  </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64</a:t>
            </a:fld>
            <a:endParaRPr lang="en-US"/>
          </a:p>
        </p:txBody>
      </p:sp>
    </p:spTree>
    <p:extLst>
      <p:ext uri="{BB962C8B-B14F-4D97-AF65-F5344CB8AC3E}">
        <p14:creationId xmlns:p14="http://schemas.microsoft.com/office/powerpoint/2010/main" val="631544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mn-lt"/>
                <a:ea typeface="ＭＳ Ｐゴシック" charset="0"/>
                <a:cs typeface="+mn-cs"/>
              </a:rPr>
              <a:t>Purdue University, in partnership with </a:t>
            </a:r>
            <a:r>
              <a:rPr lang="en-US" sz="1200" b="0" i="0" u="sng" kern="1200" dirty="0" smtClean="0">
                <a:solidFill>
                  <a:schemeClr val="tx1"/>
                </a:solidFill>
                <a:effectLst/>
                <a:latin typeface="+mn-lt"/>
                <a:ea typeface="ＭＳ Ｐゴシック" charset="0"/>
                <a:cs typeface="+mn-cs"/>
                <a:hlinkClick r:id="rId3"/>
              </a:rPr>
              <a:t>Gallup</a:t>
            </a:r>
            <a:r>
              <a:rPr lang="en-US" sz="1200" b="0" i="0" kern="1200" dirty="0" smtClean="0">
                <a:solidFill>
                  <a:schemeClr val="tx1"/>
                </a:solidFill>
                <a:effectLst/>
                <a:latin typeface="+mn-lt"/>
                <a:ea typeface="ＭＳ Ｐゴシック" charset="0"/>
                <a:cs typeface="+mn-cs"/>
              </a:rPr>
              <a:t> and </a:t>
            </a:r>
            <a:r>
              <a:rPr lang="en-US" sz="1200" b="0" i="0" u="sng" kern="1200" dirty="0" smtClean="0">
                <a:solidFill>
                  <a:schemeClr val="tx1"/>
                </a:solidFill>
                <a:effectLst/>
                <a:latin typeface="+mn-lt"/>
                <a:ea typeface="ＭＳ Ｐゴシック" charset="0"/>
                <a:cs typeface="+mn-cs"/>
                <a:hlinkClick r:id="rId4"/>
              </a:rPr>
              <a:t>Lumina Foundation</a:t>
            </a:r>
            <a:r>
              <a:rPr lang="en-US" sz="1200" b="0" i="0" kern="1200" dirty="0" smtClean="0">
                <a:solidFill>
                  <a:schemeClr val="tx1"/>
                </a:solidFill>
                <a:effectLst/>
                <a:latin typeface="+mn-lt"/>
                <a:ea typeface="ＭＳ Ｐゴシック" charset="0"/>
                <a:cs typeface="+mn-cs"/>
              </a:rPr>
              <a:t>, released the inaugural Gallup-Purdue Index in May 2014. It is the largest representative study of college graduates in U.S. history.</a:t>
            </a:r>
          </a:p>
          <a:p>
            <a:r>
              <a:rPr lang="en-US" sz="1200" b="0" i="0" kern="1200" dirty="0" smtClean="0">
                <a:solidFill>
                  <a:schemeClr val="tx1"/>
                </a:solidFill>
                <a:effectLst/>
                <a:latin typeface="+mn-lt"/>
                <a:ea typeface="ＭＳ Ｐゴシック" charset="0"/>
                <a:cs typeface="+mn-cs"/>
              </a:rPr>
              <a:t>"Our survey clearly indicated that it wasn't so much where you go to college as much as it is how you go to college — what you extract from the campus experience. Students and their families are making a significant investment in college, and it should be done with eyes wide open."</a:t>
            </a:r>
          </a:p>
          <a:p>
            <a:r>
              <a:rPr lang="en-US" sz="1200" b="0" i="0" kern="1200" dirty="0" smtClean="0">
                <a:solidFill>
                  <a:schemeClr val="tx1"/>
                </a:solidFill>
                <a:effectLst/>
                <a:latin typeface="+mn-lt"/>
                <a:ea typeface="ＭＳ Ｐゴシック" charset="0"/>
                <a:cs typeface="+mn-cs"/>
              </a:rPr>
              <a:t>Mitch Daniels, President </a:t>
            </a:r>
            <a:br>
              <a:rPr lang="en-US" sz="1200" b="0" i="0" kern="1200" dirty="0" smtClean="0">
                <a:solidFill>
                  <a:schemeClr val="tx1"/>
                </a:solidFill>
                <a:effectLst/>
                <a:latin typeface="+mn-lt"/>
                <a:ea typeface="ＭＳ Ｐゴシック" charset="0"/>
                <a:cs typeface="+mn-cs"/>
              </a:rPr>
            </a:br>
            <a:r>
              <a:rPr lang="en-US" sz="1200" b="0" i="0" kern="1200" dirty="0" smtClean="0">
                <a:solidFill>
                  <a:schemeClr val="tx1"/>
                </a:solidFill>
                <a:effectLst/>
                <a:latin typeface="+mn-lt"/>
                <a:ea typeface="ＭＳ Ｐゴシック" charset="0"/>
                <a:cs typeface="+mn-cs"/>
              </a:rPr>
              <a:t>Purdue University</a:t>
            </a:r>
          </a:p>
          <a:p>
            <a:r>
              <a:rPr lang="en-US" sz="1200" b="0" i="0" kern="1200" dirty="0" smtClean="0">
                <a:solidFill>
                  <a:schemeClr val="tx1"/>
                </a:solidFill>
                <a:effectLst/>
                <a:latin typeface="+mn-lt"/>
                <a:ea typeface="ＭＳ Ｐゴシック" charset="0"/>
                <a:cs typeface="+mn-cs"/>
              </a:rPr>
              <a:t>The Gallup-Purdue Index measures the most important outcomes of higher education — Great Jobs, Great Lives — and provides higher education leaders with productive insights for meaningful performance improvements. The initiative aims to create a national movement toward a new set of measures, created by and for higher education, and to help foster a new level of accountability for the sector.</a:t>
            </a:r>
          </a:p>
          <a:p>
            <a:r>
              <a:rPr lang="en-US" sz="1200" b="0" i="0" kern="1200" dirty="0" smtClean="0">
                <a:solidFill>
                  <a:schemeClr val="tx1"/>
                </a:solidFill>
                <a:effectLst/>
                <a:latin typeface="+mn-lt"/>
                <a:ea typeface="ＭＳ Ｐゴシック" charset="0"/>
                <a:cs typeface="+mn-cs"/>
              </a:rPr>
              <a:t>Purdue is charting a path of innovation, achievement and growth through its </a:t>
            </a:r>
            <a:r>
              <a:rPr lang="en-US" sz="1200" b="0" i="0" u="sng" kern="1200" dirty="0" smtClean="0">
                <a:solidFill>
                  <a:schemeClr val="tx1"/>
                </a:solidFill>
                <a:effectLst/>
                <a:latin typeface="+mn-lt"/>
                <a:ea typeface="ＭＳ Ｐゴシック" charset="0"/>
                <a:cs typeface="+mn-cs"/>
                <a:hlinkClick r:id="rId5"/>
              </a:rPr>
              <a:t>Purdue Moves</a:t>
            </a:r>
            <a:r>
              <a:rPr lang="en-US" sz="1200" b="0" i="0" kern="1200" dirty="0" smtClean="0">
                <a:solidFill>
                  <a:schemeClr val="tx1"/>
                </a:solidFill>
                <a:effectLst/>
                <a:latin typeface="+mn-lt"/>
                <a:ea typeface="ＭＳ Ｐゴシック" charset="0"/>
                <a:cs typeface="+mn-cs"/>
              </a:rPr>
              <a:t> initiative — leveraging our historic strengths within new organizational frameworks that harness the unstoppable power of this University. Based on the results of the Gallup-Purdue Index, Purdue is changing the student experience with greater focus on faculty-student interaction, increased internships, on-the-job training and experiential learning, and creative use of technology.</a:t>
            </a:r>
          </a:p>
          <a:p>
            <a:r>
              <a:rPr lang="en-US" sz="1200" b="0" i="0" kern="1200" dirty="0" smtClean="0">
                <a:solidFill>
                  <a:schemeClr val="tx1"/>
                </a:solidFill>
                <a:effectLst/>
                <a:latin typeface="+mn-lt"/>
                <a:ea typeface="ＭＳ Ｐゴシック" charset="0"/>
                <a:cs typeface="+mn-cs"/>
              </a:rPr>
              <a:t/>
            </a:r>
            <a:br>
              <a:rPr lang="en-US" sz="1200" b="0" i="0" kern="1200" dirty="0" smtClean="0">
                <a:solidFill>
                  <a:schemeClr val="tx1"/>
                </a:solidFill>
                <a:effectLst/>
                <a:latin typeface="+mn-lt"/>
                <a:ea typeface="ＭＳ Ｐゴシック" charset="0"/>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65</a:t>
            </a:fld>
            <a:endParaRPr lang="en-US"/>
          </a:p>
        </p:txBody>
      </p:sp>
    </p:spTree>
    <p:extLst>
      <p:ext uri="{BB962C8B-B14F-4D97-AF65-F5344CB8AC3E}">
        <p14:creationId xmlns:p14="http://schemas.microsoft.com/office/powerpoint/2010/main" val="3883557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ＭＳ Ｐゴシック" charset="0"/>
                <a:cs typeface="+mn-cs"/>
              </a:rPr>
              <a:t>NACUBO Benchmarking Tool</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The National Association of Colleges and University Business Officers (NACUBO) has an online benchmarking tool that is complimentary for their members.  It includes data from multiple research and benchmarking studies conducted by NACUBO and includes both community colleges and 4-year institutions.  Currently the tool includes data from the 2015 NACUBO Tuition Discounting Study, the 2015 NACUBO </a:t>
            </a:r>
            <a:r>
              <a:rPr lang="en-US" sz="1200" kern="1200" dirty="0" err="1" smtClean="0">
                <a:solidFill>
                  <a:schemeClr val="tx1"/>
                </a:solidFill>
                <a:effectLst/>
                <a:latin typeface="+mn-lt"/>
                <a:ea typeface="ＭＳ Ｐゴシック" charset="0"/>
                <a:cs typeface="+mn-cs"/>
              </a:rPr>
              <a:t>Commonfund</a:t>
            </a:r>
            <a:r>
              <a:rPr lang="en-US" sz="1200" kern="1200" dirty="0" smtClean="0">
                <a:solidFill>
                  <a:schemeClr val="tx1"/>
                </a:solidFill>
                <a:effectLst/>
                <a:latin typeface="+mn-lt"/>
                <a:ea typeface="ＭＳ Ｐゴシック" charset="0"/>
                <a:cs typeface="+mn-cs"/>
              </a:rPr>
              <a:t> Study of Endowments, </a:t>
            </a:r>
          </a:p>
          <a:p>
            <a:r>
              <a:rPr lang="en-US" sz="1200" kern="1200" dirty="0" smtClean="0">
                <a:solidFill>
                  <a:schemeClr val="tx1"/>
                </a:solidFill>
                <a:effectLst/>
                <a:latin typeface="+mn-lt"/>
                <a:ea typeface="ＭＳ Ｐゴシック" charset="0"/>
                <a:cs typeface="+mn-cs"/>
              </a:rPr>
              <a:t>and the 2015 NACUBO Student Financial Services Survey.</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66</a:t>
            </a:fld>
            <a:endParaRPr lang="en-US"/>
          </a:p>
        </p:txBody>
      </p:sp>
    </p:spTree>
    <p:extLst>
      <p:ext uri="{BB962C8B-B14F-4D97-AF65-F5344CB8AC3E}">
        <p14:creationId xmlns:p14="http://schemas.microsoft.com/office/powerpoint/2010/main" val="1571811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ＭＳ Ｐゴシック" charset="0"/>
                <a:cs typeface="+mn-cs"/>
              </a:rPr>
              <a:t>American Association of University Professors Faculty Compensation Survey</a:t>
            </a:r>
            <a:endParaRPr lang="en-US" sz="12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The American Association of University Professors (AAUP) has been conducting its Faculty Compensation Survey (FCS) since 1948 and collects data on both full-time and part-time faculty salaries and benefits.  The survey is open to both two- and four-year US institutions and annually collects data on over 375,000 faculty members.  It serves as a great source of benchmarking data on salaries and benefits for community colleges. (</a:t>
            </a:r>
            <a:r>
              <a:rPr lang="en-US" sz="1200" u="sng" kern="1200" dirty="0" smtClean="0">
                <a:solidFill>
                  <a:schemeClr val="tx1"/>
                </a:solidFill>
                <a:effectLst/>
                <a:latin typeface="+mn-lt"/>
                <a:ea typeface="ＭＳ Ｐゴシック" charset="0"/>
                <a:cs typeface="+mn-cs"/>
                <a:hlinkClick r:id="rId3"/>
              </a:rPr>
              <a:t>https://research.aaup.org</a:t>
            </a:r>
            <a:r>
              <a:rPr lang="en-US" sz="1200" kern="1200" dirty="0" smtClean="0">
                <a:solidFill>
                  <a:schemeClr val="tx1"/>
                </a:solidFill>
                <a:effectLst/>
                <a:latin typeface="+mn-lt"/>
                <a:ea typeface="ＭＳ Ｐゴシック" charset="0"/>
                <a:cs typeface="+mn-cs"/>
              </a:rPr>
              <a:t>)</a:t>
            </a:r>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67</a:t>
            </a:fld>
            <a:endParaRPr lang="en-US"/>
          </a:p>
        </p:txBody>
      </p:sp>
    </p:spTree>
    <p:extLst>
      <p:ext uri="{BB962C8B-B14F-4D97-AF65-F5344CB8AC3E}">
        <p14:creationId xmlns:p14="http://schemas.microsoft.com/office/powerpoint/2010/main" val="16903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effectLst/>
                <a:latin typeface="+mn-lt"/>
                <a:ea typeface="ＭＳ Ｐゴシック" charset="0"/>
                <a:cs typeface="+mn-cs"/>
              </a:rPr>
              <a:t>American Productivity and Quality Center – Open Standards Benchmarking Collaborative</a:t>
            </a:r>
          </a:p>
          <a:p>
            <a:r>
              <a:rPr lang="en-US" sz="1200" kern="1200" dirty="0" smtClean="0">
                <a:solidFill>
                  <a:schemeClr val="tx1"/>
                </a:solidFill>
                <a:effectLst/>
                <a:latin typeface="+mn-lt"/>
                <a:ea typeface="ＭＳ Ｐゴシック" charset="0"/>
                <a:cs typeface="+mn-cs"/>
              </a:rPr>
              <a:t>The American Productivity and Quality Center</a:t>
            </a:r>
            <a:r>
              <a:rPr lang="en-US" sz="1200" b="1" kern="120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provides its Open Standards Benchmarking </a:t>
            </a:r>
            <a:r>
              <a:rPr lang="en-US" sz="1200" kern="1200" dirty="0" err="1" smtClean="0">
                <a:solidFill>
                  <a:schemeClr val="tx1"/>
                </a:solidFill>
                <a:effectLst/>
                <a:latin typeface="+mn-lt"/>
                <a:ea typeface="ＭＳ Ｐゴシック" charset="0"/>
                <a:cs typeface="+mn-cs"/>
              </a:rPr>
              <a:t>Collaborative</a:t>
            </a:r>
            <a:r>
              <a:rPr lang="en-US" sz="1200" kern="1200" baseline="30000" dirty="0" err="1" smtClean="0">
                <a:solidFill>
                  <a:schemeClr val="tx1"/>
                </a:solidFill>
                <a:effectLst/>
                <a:latin typeface="+mn-lt"/>
                <a:ea typeface="ＭＳ Ｐゴシック" charset="0"/>
                <a:cs typeface="+mn-cs"/>
              </a:rPr>
              <a:t>SM</a:t>
            </a:r>
            <a:r>
              <a:rPr lang="en-US" sz="1200" kern="1200" dirty="0" smtClean="0">
                <a:solidFill>
                  <a:schemeClr val="tx1"/>
                </a:solidFill>
                <a:effectLst/>
                <a:latin typeface="+mn-lt"/>
                <a:ea typeface="ＭＳ Ｐゴシック" charset="0"/>
                <a:cs typeface="+mn-cs"/>
              </a:rPr>
              <a:t> (OSBC) research process.  The OSBC database contains over 1,200 performance metrics across multiple business functions and includes data from more than 7,000 global submissions, allowing participating institutions to compare their operations and outcomes to peers worldwide (</a:t>
            </a:r>
            <a:r>
              <a:rPr lang="en-US" sz="1200" u="sng" kern="1200" dirty="0" smtClean="0">
                <a:solidFill>
                  <a:schemeClr val="tx1"/>
                </a:solidFill>
                <a:effectLst/>
                <a:latin typeface="+mn-lt"/>
                <a:ea typeface="ＭＳ Ｐゴシック" charset="0"/>
                <a:cs typeface="+mn-cs"/>
                <a:hlinkClick r:id="rId3"/>
              </a:rPr>
              <a:t>www.apqc.org</a:t>
            </a:r>
            <a:r>
              <a:rPr lang="en-US" sz="1200" kern="1200" dirty="0" smtClean="0">
                <a:solidFill>
                  <a:schemeClr val="tx1"/>
                </a:solidFill>
                <a:effectLst/>
                <a:latin typeface="+mn-lt"/>
                <a:ea typeface="ＭＳ Ｐゴシック" charset="0"/>
                <a:cs typeface="+mn-cs"/>
              </a:rPr>
              <a:t>).  APQC recognizes that for some industries performance metrics and processes may not be relevant and has released industry-specific frameworks.  The APQC Process Classification Framework (PCF) for Education was published in 2016 (</a:t>
            </a:r>
            <a:r>
              <a:rPr lang="en-US" sz="1200" u="sng" kern="1200" dirty="0" smtClean="0">
                <a:solidFill>
                  <a:schemeClr val="tx1"/>
                </a:solidFill>
                <a:effectLst/>
                <a:latin typeface="+mn-lt"/>
                <a:ea typeface="ＭＳ Ｐゴシック" charset="0"/>
                <a:cs typeface="+mn-cs"/>
                <a:hlinkClick r:id="rId4"/>
              </a:rPr>
              <a:t>https://www.apqc.org/knowledge-base/documents/apqc-process-classification-framework-pcf-education-excel-version-704</a:t>
            </a:r>
            <a:r>
              <a:rPr lang="en-US" sz="1200" kern="1200" dirty="0" smtClean="0">
                <a:solidFill>
                  <a:schemeClr val="tx1"/>
                </a:solidFill>
                <a:effectLst/>
                <a:latin typeface="+mn-lt"/>
                <a:ea typeface="ＭＳ Ｐゴシック" charset="0"/>
                <a:cs typeface="+mn-cs"/>
              </a:rPr>
              <a:t>) and is an Excel spreadsheet that includes a hierarchical system of processes specific to higher education.  At the highest level their system includes the following categories with numerous processes under each category:  </a:t>
            </a:r>
          </a:p>
          <a:p>
            <a:pPr lvl="0"/>
            <a:r>
              <a:rPr lang="en-US" sz="1200" kern="1200" dirty="0" smtClean="0">
                <a:solidFill>
                  <a:schemeClr val="tx1"/>
                </a:solidFill>
                <a:effectLst/>
                <a:latin typeface="+mn-lt"/>
                <a:ea typeface="ＭＳ Ｐゴシック" charset="0"/>
                <a:cs typeface="+mn-cs"/>
              </a:rPr>
              <a:t>Develop District Vision and Strategy</a:t>
            </a:r>
          </a:p>
          <a:p>
            <a:pPr lvl="0"/>
            <a:r>
              <a:rPr lang="en-US" sz="1200" kern="1200" dirty="0" smtClean="0">
                <a:solidFill>
                  <a:schemeClr val="tx1"/>
                </a:solidFill>
                <a:effectLst/>
                <a:latin typeface="+mn-lt"/>
                <a:ea typeface="ＭＳ Ｐゴシック" charset="0"/>
                <a:cs typeface="+mn-cs"/>
              </a:rPr>
              <a:t>Develop, Deliver, and Assess Curriculum, Assessment, and Instruction</a:t>
            </a:r>
          </a:p>
          <a:p>
            <a:pPr lvl="0"/>
            <a:r>
              <a:rPr lang="en-US" sz="1200" kern="1200" dirty="0" smtClean="0">
                <a:solidFill>
                  <a:schemeClr val="tx1"/>
                </a:solidFill>
                <a:effectLst/>
                <a:latin typeface="+mn-lt"/>
                <a:ea typeface="ＭＳ Ｐゴシック" charset="0"/>
                <a:cs typeface="+mn-cs"/>
              </a:rPr>
              <a:t>Design and Deliver Student Support Services</a:t>
            </a:r>
          </a:p>
          <a:p>
            <a:pPr lvl="0"/>
            <a:r>
              <a:rPr lang="en-US" sz="1200" kern="1200" dirty="0" smtClean="0">
                <a:solidFill>
                  <a:schemeClr val="tx1"/>
                </a:solidFill>
                <a:effectLst/>
                <a:latin typeface="+mn-lt"/>
                <a:ea typeface="ＭＳ Ｐゴシック" charset="0"/>
                <a:cs typeface="+mn-cs"/>
              </a:rPr>
              <a:t>Design and Manage Operations</a:t>
            </a:r>
          </a:p>
          <a:p>
            <a:pPr lvl="0"/>
            <a:r>
              <a:rPr lang="en-US" sz="1200" kern="1200" dirty="0" smtClean="0">
                <a:solidFill>
                  <a:schemeClr val="tx1"/>
                </a:solidFill>
                <a:effectLst/>
                <a:latin typeface="+mn-lt"/>
                <a:ea typeface="ＭＳ Ｐゴシック" charset="0"/>
                <a:cs typeface="+mn-cs"/>
              </a:rPr>
              <a:t>Manage Student and Stakeholder Relationship and Engagement</a:t>
            </a:r>
          </a:p>
          <a:p>
            <a:pPr lvl="0"/>
            <a:r>
              <a:rPr lang="en-US" sz="1200" kern="1200" dirty="0" smtClean="0">
                <a:solidFill>
                  <a:schemeClr val="tx1"/>
                </a:solidFill>
                <a:effectLst/>
                <a:latin typeface="+mn-lt"/>
                <a:ea typeface="ＭＳ Ｐゴシック" charset="0"/>
                <a:cs typeface="+mn-cs"/>
              </a:rPr>
              <a:t>Develop and Manage Human Capital</a:t>
            </a:r>
          </a:p>
          <a:p>
            <a:pPr lvl="0"/>
            <a:r>
              <a:rPr lang="en-US" sz="1200" kern="1200" dirty="0" smtClean="0">
                <a:solidFill>
                  <a:schemeClr val="tx1"/>
                </a:solidFill>
                <a:effectLst/>
                <a:latin typeface="+mn-lt"/>
                <a:ea typeface="ＭＳ Ｐゴシック" charset="0"/>
                <a:cs typeface="+mn-cs"/>
              </a:rPr>
              <a:t>Manage Information Technology</a:t>
            </a:r>
          </a:p>
          <a:p>
            <a:pPr lvl="0"/>
            <a:r>
              <a:rPr lang="en-US" sz="1200" kern="1200" dirty="0" smtClean="0">
                <a:solidFill>
                  <a:schemeClr val="tx1"/>
                </a:solidFill>
                <a:effectLst/>
                <a:latin typeface="+mn-lt"/>
                <a:ea typeface="ＭＳ Ｐゴシック" charset="0"/>
                <a:cs typeface="+mn-cs"/>
              </a:rPr>
              <a:t>Manage Financial Resources</a:t>
            </a:r>
          </a:p>
          <a:p>
            <a:pPr lvl="0"/>
            <a:r>
              <a:rPr lang="en-US" sz="1200" kern="1200" dirty="0" smtClean="0">
                <a:solidFill>
                  <a:schemeClr val="tx1"/>
                </a:solidFill>
                <a:effectLst/>
                <a:latin typeface="+mn-lt"/>
                <a:ea typeface="ＭＳ Ｐゴシック" charset="0"/>
                <a:cs typeface="+mn-cs"/>
              </a:rPr>
              <a:t>Acquire, Construct, and Manage Facilities</a:t>
            </a:r>
          </a:p>
          <a:p>
            <a:pPr lvl="0"/>
            <a:r>
              <a:rPr lang="en-US" sz="1200" kern="1200" dirty="0" smtClean="0">
                <a:solidFill>
                  <a:schemeClr val="tx1"/>
                </a:solidFill>
                <a:effectLst/>
                <a:latin typeface="+mn-lt"/>
                <a:ea typeface="ＭＳ Ｐゴシック" charset="0"/>
                <a:cs typeface="+mn-cs"/>
              </a:rPr>
              <a:t>Manage Enterprise Risk, Compliance, and Continuity of Operations (Resiliency)</a:t>
            </a:r>
          </a:p>
          <a:p>
            <a:pPr lvl="0"/>
            <a:r>
              <a:rPr lang="en-US" sz="1200" kern="1200" dirty="0" smtClean="0">
                <a:solidFill>
                  <a:schemeClr val="tx1"/>
                </a:solidFill>
                <a:effectLst/>
                <a:latin typeface="+mn-lt"/>
                <a:ea typeface="ＭＳ Ｐゴシック" charset="0"/>
                <a:cs typeface="+mn-cs"/>
              </a:rPr>
              <a:t>Manage External Relationships</a:t>
            </a:r>
          </a:p>
          <a:p>
            <a:pPr lvl="0"/>
            <a:r>
              <a:rPr lang="en-US" sz="1200" kern="1200" dirty="0" smtClean="0">
                <a:solidFill>
                  <a:schemeClr val="tx1"/>
                </a:solidFill>
                <a:effectLst/>
                <a:latin typeface="+mn-lt"/>
                <a:ea typeface="ＭＳ Ｐゴシック" charset="0"/>
                <a:cs typeface="+mn-cs"/>
              </a:rPr>
              <a:t>Develop and Manage District Capabilities</a:t>
            </a:r>
          </a:p>
          <a:p>
            <a:r>
              <a:rPr lang="en-US" sz="1200" kern="1200" dirty="0" smtClean="0">
                <a:solidFill>
                  <a:schemeClr val="tx1"/>
                </a:solidFill>
                <a:effectLst/>
                <a:latin typeface="+mn-lt"/>
                <a:ea typeface="ＭＳ Ｐゴシック" charset="0"/>
                <a:cs typeface="+mn-cs"/>
              </a:rPr>
              <a:t>At this time the OSBC database contains very few metrics that are associated with the education processes listed in the Education PCF.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68</a:t>
            </a:fld>
            <a:endParaRPr lang="en-US"/>
          </a:p>
        </p:txBody>
      </p:sp>
    </p:spTree>
    <p:extLst>
      <p:ext uri="{BB962C8B-B14F-4D97-AF65-F5344CB8AC3E}">
        <p14:creationId xmlns:p14="http://schemas.microsoft.com/office/powerpoint/2010/main" val="161990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about farmers meeting to benchmark.</a:t>
            </a:r>
            <a:r>
              <a:rPr lang="en-US" baseline="0" dirty="0" smtClean="0"/>
              <a:t>   Other option is to participate in or use National databases.</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8</a:t>
            </a:fld>
            <a:endParaRPr lang="en-US"/>
          </a:p>
        </p:txBody>
      </p:sp>
    </p:spTree>
    <p:extLst>
      <p:ext uri="{BB962C8B-B14F-4D97-AF65-F5344CB8AC3E}">
        <p14:creationId xmlns:p14="http://schemas.microsoft.com/office/powerpoint/2010/main" val="299815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looks good in formal wear.  Brad Pitt        No matter which format you use it needs to be a Deliberate systematic process</a:t>
            </a:r>
            <a:r>
              <a:rPr lang="en-US" baseline="0" dirty="0" smtClean="0"/>
              <a:t> process.  Tracking of results. Repeating after changes are made.</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9</a:t>
            </a:fld>
            <a:endParaRPr lang="en-US"/>
          </a:p>
        </p:txBody>
      </p:sp>
    </p:spTree>
    <p:extLst>
      <p:ext uri="{BB962C8B-B14F-4D97-AF65-F5344CB8AC3E}">
        <p14:creationId xmlns:p14="http://schemas.microsoft.com/office/powerpoint/2010/main" val="334316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Internal – might be program reviews,</a:t>
            </a:r>
            <a:r>
              <a:rPr lang="en-US" baseline="0" dirty="0" smtClean="0">
                <a:latin typeface="Calibri" charset="0"/>
              </a:rPr>
              <a:t> looking at the cost per credit hour of various programs at your college</a:t>
            </a:r>
          </a:p>
          <a:p>
            <a:pPr eaLnBrk="1" hangingPunct="1">
              <a:spcBef>
                <a:spcPct val="0"/>
              </a:spcBef>
            </a:pPr>
            <a:r>
              <a:rPr lang="en-US" baseline="0" dirty="0" smtClean="0">
                <a:latin typeface="Calibri" charset="0"/>
              </a:rPr>
              <a:t>Generic – looking at HR staffing and costs per headcount at other organizations, businesses </a:t>
            </a:r>
          </a:p>
          <a:p>
            <a:pPr eaLnBrk="1" hangingPunct="1">
              <a:spcBef>
                <a:spcPct val="0"/>
              </a:spcBef>
            </a:pPr>
            <a:r>
              <a:rPr lang="en-US" baseline="0" dirty="0" smtClean="0">
                <a:latin typeface="Calibri" charset="0"/>
              </a:rPr>
              <a:t>Competitive – looking at other colleges</a:t>
            </a:r>
            <a:endParaRPr lang="en-US" dirty="0">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629927-531A-A448-817C-B7094716F2DF}" type="slidenum">
              <a:rPr lang="en-US"/>
              <a:pPr eaLnBrk="1" hangingPunct="1"/>
              <a:t>10</a:t>
            </a:fld>
            <a:endParaRPr lang="en-US"/>
          </a:p>
        </p:txBody>
      </p:sp>
    </p:spTree>
    <p:extLst>
      <p:ext uri="{BB962C8B-B14F-4D97-AF65-F5344CB8AC3E}">
        <p14:creationId xmlns:p14="http://schemas.microsoft.com/office/powerpoint/2010/main" val="204776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Considered</a:t>
            </a:r>
            <a:r>
              <a:rPr lang="en-US" baseline="0" dirty="0" smtClean="0"/>
              <a:t> one of the main tools for continuous quality improvement</a:t>
            </a:r>
          </a:p>
          <a:p>
            <a:pPr marL="228600" indent="-228600">
              <a:buAutoNum type="arabicPeriod"/>
            </a:pPr>
            <a:r>
              <a:rPr lang="en-US" dirty="0" smtClean="0"/>
              <a:t>Where you stand in comparison to others or where you stand in</a:t>
            </a:r>
            <a:r>
              <a:rPr lang="en-US" baseline="0" dirty="0" smtClean="0"/>
              <a:t> terms of your KPIs</a:t>
            </a:r>
            <a:endParaRPr lang="en-US" dirty="0" smtClean="0"/>
          </a:p>
          <a:p>
            <a:pPr marL="228600" indent="-228600">
              <a:buAutoNum type="arabicPeriod"/>
            </a:pPr>
            <a:r>
              <a:rPr lang="en-US" dirty="0" smtClean="0"/>
              <a:t>Let’s stakeholders know what is important to the college</a:t>
            </a:r>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11</a:t>
            </a:fld>
            <a:endParaRPr lang="en-US"/>
          </a:p>
        </p:txBody>
      </p:sp>
    </p:spTree>
    <p:extLst>
      <p:ext uri="{BB962C8B-B14F-4D97-AF65-F5344CB8AC3E}">
        <p14:creationId xmlns:p14="http://schemas.microsoft.com/office/powerpoint/2010/main" val="249315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B709D-947A-F94F-A821-1E96C1923B12}" type="slidenum">
              <a:rPr lang="en-US" smtClean="0"/>
              <a:pPr/>
              <a:t>12</a:t>
            </a:fld>
            <a:endParaRPr lang="en-US"/>
          </a:p>
        </p:txBody>
      </p:sp>
    </p:spTree>
    <p:extLst>
      <p:ext uri="{BB962C8B-B14F-4D97-AF65-F5344CB8AC3E}">
        <p14:creationId xmlns:p14="http://schemas.microsoft.com/office/powerpoint/2010/main" val="1934201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77800"/>
            <a:ext cx="7315200" cy="3556000"/>
          </a:xfrm>
          <a:noFill/>
          <a:ln>
            <a:noFill/>
          </a:ln>
        </p:spPr>
        <p:txBody>
          <a:bodyPr/>
          <a:lstStyle>
            <a:lvl1pPr algn="l">
              <a:buFont typeface="Arial" pitchFamily="34" charset="0"/>
              <a:buNone/>
              <a:defRPr b="1" cap="none" spc="0">
                <a:ln w="18415" cmpd="sng">
                  <a:noFill/>
                  <a:prstDash val="solid"/>
                </a:ln>
                <a:solidFill>
                  <a:srgbClr val="D9176E"/>
                </a:solidFill>
                <a:effectLst/>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00200" y="3733800"/>
            <a:ext cx="7315200" cy="2641600"/>
          </a:xfrm>
        </p:spPr>
        <p:txBody>
          <a:bodyPr/>
          <a:lstStyle>
            <a:lvl1pPr marL="0" indent="0" algn="l">
              <a:buNone/>
              <a:defRPr sz="1500">
                <a:solidFill>
                  <a:schemeClr val="tx1">
                    <a:lumMod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676400" y="6492876"/>
            <a:ext cx="1828800" cy="365125"/>
          </a:xfrm>
        </p:spPr>
        <p:txBody>
          <a:bodyPr/>
          <a:lstStyle>
            <a:lvl1pPr>
              <a:defRPr/>
            </a:lvl1pPr>
          </a:lstStyle>
          <a:p>
            <a:fld id="{6BFB7495-3956-634D-A09F-623273B2A110}" type="datetimeFigureOut">
              <a:rPr lang="en-US"/>
              <a:pPr/>
              <a:t>7/18/2016</a:t>
            </a:fld>
            <a:endParaRPr lang="en-US" dirty="0"/>
          </a:p>
        </p:txBody>
      </p:sp>
      <p:sp>
        <p:nvSpPr>
          <p:cNvPr id="6" name="Footer Placeholder 4"/>
          <p:cNvSpPr>
            <a:spLocks noGrp="1"/>
          </p:cNvSpPr>
          <p:nvPr>
            <p:ph type="ftr" sz="quarter" idx="11"/>
          </p:nvPr>
        </p:nvSpPr>
        <p:spPr>
          <a:xfrm>
            <a:off x="3505200" y="6477000"/>
            <a:ext cx="5181600" cy="381000"/>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686800" y="6460868"/>
            <a:ext cx="457200" cy="365125"/>
          </a:xfrm>
        </p:spPr>
        <p:txBody>
          <a:bodyPr/>
          <a:lstStyle>
            <a:lvl1pPr>
              <a:defRPr/>
            </a:lvl1pPr>
          </a:lstStyle>
          <a:p>
            <a:fld id="{738CB7AA-3A26-0D48-9B71-97BEAB336CBE}" type="slidenum">
              <a:rPr lang="en-US"/>
              <a:pPr/>
              <a:t>‹#›</a:t>
            </a:fld>
            <a:endParaRPr lang="en-US" dirty="0"/>
          </a:p>
        </p:txBody>
      </p:sp>
      <p:pic>
        <p:nvPicPr>
          <p:cNvPr id="4" name="Picture 3" descr="windowGraphicsV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686" y="0"/>
            <a:ext cx="990714" cy="6858000"/>
          </a:xfrm>
          <a:prstGeom prst="rect">
            <a:avLst/>
          </a:prstGeom>
        </p:spPr>
      </p:pic>
      <p:pic>
        <p:nvPicPr>
          <p:cNvPr id="8" name="Picture 7" descr="Logo_MtngTheme_BLU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2400" y="3937000"/>
            <a:ext cx="1337586" cy="1930400"/>
          </a:xfrm>
          <a:prstGeom prst="rect">
            <a:avLst/>
          </a:prstGeom>
        </p:spPr>
      </p:pic>
    </p:spTree>
    <p:extLst>
      <p:ext uri="{BB962C8B-B14F-4D97-AF65-F5344CB8AC3E}">
        <p14:creationId xmlns:p14="http://schemas.microsoft.com/office/powerpoint/2010/main" val="304354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7627B7-CB43-BB49-BFB3-AD7DC4DE81B1}" type="datetimeFigureOut">
              <a:rPr lang="en-US"/>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39E608-1CF3-1D4E-B755-A67386181B50}" type="slidenum">
              <a:rPr lang="en-US"/>
              <a:pPr/>
              <a:t>‹#›</a:t>
            </a:fld>
            <a:endParaRPr lang="en-US"/>
          </a:p>
        </p:txBody>
      </p:sp>
    </p:spTree>
    <p:extLst>
      <p:ext uri="{BB962C8B-B14F-4D97-AF65-F5344CB8AC3E}">
        <p14:creationId xmlns:p14="http://schemas.microsoft.com/office/powerpoint/2010/main" val="66940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757B62-B1D6-004B-B8EC-D3A8DCC84FF2}" type="datetimeFigureOut">
              <a:rPr lang="en-US"/>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C09C63-F749-6745-A4F4-325FEF23AEF6}" type="slidenum">
              <a:rPr lang="en-US"/>
              <a:pPr/>
              <a:t>‹#›</a:t>
            </a:fld>
            <a:endParaRPr lang="en-US"/>
          </a:p>
        </p:txBody>
      </p:sp>
    </p:spTree>
    <p:extLst>
      <p:ext uri="{BB962C8B-B14F-4D97-AF65-F5344CB8AC3E}">
        <p14:creationId xmlns:p14="http://schemas.microsoft.com/office/powerpoint/2010/main" val="18096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8F1E0898-5AEF-C047-A9E4-CD3B3C7787D3}" type="datetimeFigureOut">
              <a:rPr lang="en-US"/>
              <a:pPr/>
              <a:t>7/18/2016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64F943B-9288-B64B-9788-0431E77AB424}" type="slidenum">
              <a:rPr lang="en-US"/>
              <a:pPr/>
              <a:t>‹#›</a:t>
            </a:fld>
            <a:endParaRPr lang="en-US"/>
          </a:p>
        </p:txBody>
      </p:sp>
    </p:spTree>
    <p:extLst>
      <p:ext uri="{BB962C8B-B14F-4D97-AF65-F5344CB8AC3E}">
        <p14:creationId xmlns:p14="http://schemas.microsoft.com/office/powerpoint/2010/main" val="1144952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68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29225"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1600200" y="6400800"/>
            <a:ext cx="1905000" cy="457200"/>
          </a:xfrm>
        </p:spPr>
        <p:txBody>
          <a:bodyPr/>
          <a:lstStyle>
            <a:lvl1pPr>
              <a:defRPr/>
            </a:lvl1pPr>
          </a:lstStyle>
          <a:p>
            <a:pPr>
              <a:defRPr/>
            </a:pPr>
            <a:endParaRPr/>
          </a:p>
        </p:txBody>
      </p:sp>
      <p:sp>
        <p:nvSpPr>
          <p:cNvPr id="6" name="Footer Placeholder 5"/>
          <p:cNvSpPr>
            <a:spLocks noGrp="1"/>
          </p:cNvSpPr>
          <p:nvPr>
            <p:ph type="ftr" sz="quarter" idx="11"/>
          </p:nvPr>
        </p:nvSpPr>
        <p:spPr>
          <a:xfrm>
            <a:off x="3886200" y="64008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162800" y="6400800"/>
            <a:ext cx="1905000" cy="457200"/>
          </a:xfrm>
        </p:spPr>
        <p:txBody>
          <a:bodyPr/>
          <a:lstStyle>
            <a:lvl1pPr>
              <a:defRPr/>
            </a:lvl1pPr>
          </a:lstStyle>
          <a:p>
            <a:pPr>
              <a:defRPr/>
            </a:pPr>
            <a:fld id="{B0B23F7F-EBE6-4E5F-9F88-347A138546C0}" type="slidenum">
              <a:rPr lang="en-US" altLang="en-US"/>
              <a:pPr>
                <a:defRPr/>
              </a:pPr>
              <a:t>‹#›</a:t>
            </a:fld>
            <a:endParaRPr lang="en-US" altLang="en-US"/>
          </a:p>
        </p:txBody>
      </p:sp>
    </p:spTree>
    <p:extLst>
      <p:ext uri="{BB962C8B-B14F-4D97-AF65-F5344CB8AC3E}">
        <p14:creationId xmlns:p14="http://schemas.microsoft.com/office/powerpoint/2010/main" val="295517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8382000" cy="1249363"/>
          </a:xfrm>
        </p:spPr>
        <p:txBody>
          <a:bodyPr/>
          <a:lstStyle>
            <a:lvl1pPr>
              <a:defRPr>
                <a:solidFill>
                  <a:srgbClr val="D9176E"/>
                </a:solidFill>
                <a:latin typeface="+mj-lt"/>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7696200" y="6477000"/>
            <a:ext cx="914400" cy="381000"/>
          </a:xfrm>
        </p:spPr>
        <p:txBody>
          <a:bodyPr/>
          <a:lstStyle>
            <a:lvl1pPr>
              <a:defRPr>
                <a:solidFill>
                  <a:srgbClr val="494949"/>
                </a:solidFill>
              </a:defRPr>
            </a:lvl1pPr>
          </a:lstStyle>
          <a:p>
            <a:fld id="{6F7D27C2-8524-6D4A-B63F-50CA7EC4DB1A}" type="datetimeFigureOut">
              <a:rPr lang="en-US"/>
              <a:pPr/>
              <a:t>7/18/2016</a:t>
            </a:fld>
            <a:endParaRPr lang="en-US" dirty="0"/>
          </a:p>
        </p:txBody>
      </p:sp>
      <p:sp>
        <p:nvSpPr>
          <p:cNvPr id="7" name="Footer Placeholder 4"/>
          <p:cNvSpPr>
            <a:spLocks noGrp="1"/>
          </p:cNvSpPr>
          <p:nvPr>
            <p:ph type="ftr" sz="quarter" idx="11"/>
          </p:nvPr>
        </p:nvSpPr>
        <p:spPr>
          <a:xfrm>
            <a:off x="1905000" y="6492876"/>
            <a:ext cx="5791200"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610600" y="6578600"/>
            <a:ext cx="533400" cy="279400"/>
          </a:xfrm>
        </p:spPr>
        <p:txBody>
          <a:bodyPr/>
          <a:lstStyle>
            <a:lvl1pPr>
              <a:defRPr>
                <a:solidFill>
                  <a:srgbClr val="494949"/>
                </a:solidFill>
              </a:defRPr>
            </a:lvl1pPr>
          </a:lstStyle>
          <a:p>
            <a:fld id="{1E16B070-9265-3E45-8CF8-C3498B784721}" type="slidenum">
              <a:rPr lang="en-US"/>
              <a:pPr/>
              <a:t>‹#›</a:t>
            </a:fld>
            <a:endParaRPr lang="en-US" dirty="0"/>
          </a:p>
        </p:txBody>
      </p:sp>
      <p:sp>
        <p:nvSpPr>
          <p:cNvPr id="12" name="Text Placeholder 2"/>
          <p:cNvSpPr>
            <a:spLocks noGrp="1"/>
          </p:cNvSpPr>
          <p:nvPr>
            <p:ph idx="1"/>
          </p:nvPr>
        </p:nvSpPr>
        <p:spPr bwMode="auto">
          <a:xfrm>
            <a:off x="609600" y="1447800"/>
            <a:ext cx="8382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pic>
        <p:nvPicPr>
          <p:cNvPr id="9" name="Picture 8" descr="Version2Graphic_GlassWindo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172200"/>
            <a:ext cx="9144000" cy="471424"/>
          </a:xfrm>
          <a:prstGeom prst="rect">
            <a:avLst/>
          </a:prstGeom>
        </p:spPr>
      </p:pic>
      <p:pic>
        <p:nvPicPr>
          <p:cNvPr id="11" name="Picture 10" descr="Version2Graphic_NACUBO-LogoSMAL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8600" y="6070601"/>
            <a:ext cx="457200" cy="698811"/>
          </a:xfrm>
          <a:prstGeom prst="rect">
            <a:avLst/>
          </a:prstGeom>
        </p:spPr>
      </p:pic>
    </p:spTree>
    <p:extLst>
      <p:ext uri="{BB962C8B-B14F-4D97-AF65-F5344CB8AC3E}">
        <p14:creationId xmlns:p14="http://schemas.microsoft.com/office/powerpoint/2010/main" val="326243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685806" y="1701804"/>
            <a:ext cx="8469313" cy="3668713"/>
          </a:xfrm>
          <a:prstGeom prst="rect">
            <a:avLst/>
          </a:prstGeom>
          <a:solidFill>
            <a:srgbClr val="F5F5F5">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85801" y="1752601"/>
            <a:ext cx="8037516" cy="16668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6" y="152401"/>
            <a:ext cx="8037513" cy="1524000"/>
          </a:xfrm>
        </p:spPr>
        <p:txBody>
          <a:bodyPr anchor="b"/>
          <a:lstStyle>
            <a:lvl1pPr marL="0" indent="0">
              <a:buNone/>
              <a:defRPr sz="20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27DD7E9E-ACDB-1243-8083-E93BB3824FF2}" type="datetimeFigureOut">
              <a:rPr lang="en-US"/>
              <a:pPr/>
              <a:t>7/18/2016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FF078AB-6EA4-E344-A29B-B70D5628CF90}" type="slidenum">
              <a:rPr lang="en-US"/>
              <a:pPr/>
              <a:t>‹#›</a:t>
            </a:fld>
            <a:endParaRPr lang="en-US"/>
          </a:p>
        </p:txBody>
      </p:sp>
    </p:spTree>
    <p:extLst>
      <p:ext uri="{BB962C8B-B14F-4D97-AF65-F5344CB8AC3E}">
        <p14:creationId xmlns:p14="http://schemas.microsoft.com/office/powerpoint/2010/main" val="37958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2800">
                <a:solidFill>
                  <a:srgbClr val="D9176E"/>
                </a:solidFill>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600201"/>
            <a:ext cx="39624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1"/>
            <a:ext cx="4038600" cy="4525963"/>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7239000" y="6486011"/>
            <a:ext cx="1447800" cy="371991"/>
          </a:xfrm>
        </p:spPr>
        <p:txBody>
          <a:bodyPr/>
          <a:lstStyle>
            <a:lvl1pPr>
              <a:defRPr/>
            </a:lvl1pPr>
          </a:lstStyle>
          <a:p>
            <a:fld id="{4B54F865-DE7A-9448-B055-55B8400E752E}" type="datetimeFigureOut">
              <a:rPr lang="en-US"/>
              <a:pPr/>
              <a:t>7/18/2016</a:t>
            </a:fld>
            <a:endParaRPr lang="en-US" dirty="0"/>
          </a:p>
        </p:txBody>
      </p:sp>
      <p:sp>
        <p:nvSpPr>
          <p:cNvPr id="6" name="Footer Placeholder 4"/>
          <p:cNvSpPr>
            <a:spLocks noGrp="1"/>
          </p:cNvSpPr>
          <p:nvPr>
            <p:ph type="ftr" sz="quarter" idx="11"/>
          </p:nvPr>
        </p:nvSpPr>
        <p:spPr>
          <a:xfrm>
            <a:off x="990600" y="6552552"/>
            <a:ext cx="6248400" cy="305449"/>
          </a:xfrm>
        </p:spPr>
        <p:txBody>
          <a:bodyPr/>
          <a:lstStyle>
            <a:lvl1pPr>
              <a:defRPr/>
            </a:lvl1pPr>
          </a:lstStyle>
          <a:p>
            <a:pPr>
              <a:defRPr/>
            </a:pPr>
            <a:r>
              <a:rPr lang="en-US" dirty="0" smtClean="0"/>
              <a:t>/</a:t>
            </a:r>
            <a:endParaRPr lang="en-US" dirty="0"/>
          </a:p>
        </p:txBody>
      </p:sp>
      <p:sp>
        <p:nvSpPr>
          <p:cNvPr id="7" name="Slide Number Placeholder 5"/>
          <p:cNvSpPr>
            <a:spLocks noGrp="1"/>
          </p:cNvSpPr>
          <p:nvPr>
            <p:ph type="sldNum" sz="quarter" idx="12"/>
          </p:nvPr>
        </p:nvSpPr>
        <p:spPr>
          <a:xfrm>
            <a:off x="8652955" y="6505788"/>
            <a:ext cx="457200" cy="365125"/>
          </a:xfrm>
        </p:spPr>
        <p:txBody>
          <a:bodyPr/>
          <a:lstStyle>
            <a:lvl1pPr>
              <a:defRPr/>
            </a:lvl1pPr>
          </a:lstStyle>
          <a:p>
            <a:fld id="{3C15EC83-E16F-4642-B896-DCA432675C1D}" type="slidenum">
              <a:rPr lang="en-US"/>
              <a:pPr/>
              <a:t>‹#›</a:t>
            </a:fld>
            <a:endParaRPr lang="en-US" dirty="0"/>
          </a:p>
        </p:txBody>
      </p:sp>
    </p:spTree>
    <p:extLst>
      <p:ext uri="{BB962C8B-B14F-4D97-AF65-F5344CB8AC3E}">
        <p14:creationId xmlns:p14="http://schemas.microsoft.com/office/powerpoint/2010/main" val="165919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9176E"/>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95400" y="1433516"/>
            <a:ext cx="3733800" cy="639763"/>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108200"/>
            <a:ext cx="3733800" cy="41148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1498601"/>
            <a:ext cx="3886200" cy="639763"/>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05400" y="2184403"/>
            <a:ext cx="3886200" cy="4190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2FC04914-2A83-564F-A75F-95AB91A78B74}" type="datetimeFigureOut">
              <a:rPr lang="en-US"/>
              <a:pPr/>
              <a:t>7/18/2016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2B3DEFD-F12A-E549-A91B-E3DCEDC85D5E}" type="slidenum">
              <a:rPr lang="en-US"/>
              <a:pPr/>
              <a:t>‹#›</a:t>
            </a:fld>
            <a:endParaRPr lang="en-US"/>
          </a:p>
        </p:txBody>
      </p:sp>
    </p:spTree>
    <p:extLst>
      <p:ext uri="{BB962C8B-B14F-4D97-AF65-F5344CB8AC3E}">
        <p14:creationId xmlns:p14="http://schemas.microsoft.com/office/powerpoint/2010/main" val="240913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9176E"/>
                </a:solidFill>
                <a:latin typeface="+mj-lt"/>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E26B4C19-1931-014E-8B16-933389B610EC}" type="datetimeFigureOut">
              <a:rPr lang="en-US"/>
              <a:pPr/>
              <a:t>7/18/2016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07007EC-89DE-E04A-92C9-35F4376A6B39}" type="slidenum">
              <a:rPr lang="en-US"/>
              <a:pPr/>
              <a:t>‹#›</a:t>
            </a:fld>
            <a:endParaRPr lang="en-US"/>
          </a:p>
        </p:txBody>
      </p:sp>
    </p:spTree>
    <p:extLst>
      <p:ext uri="{BB962C8B-B14F-4D97-AF65-F5344CB8AC3E}">
        <p14:creationId xmlns:p14="http://schemas.microsoft.com/office/powerpoint/2010/main" val="25504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469394-0A25-EC4D-AA31-21A1A2D74941}" type="datetimeFigureOut">
              <a:rPr lang="en-US"/>
              <a:pPr/>
              <a:t>7/18/2016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46A18E5-6441-7D4F-AF55-89DD0A14EFBD}" type="slidenum">
              <a:rPr lang="en-US"/>
              <a:pPr/>
              <a:t>‹#›</a:t>
            </a:fld>
            <a:endParaRPr lang="en-US"/>
          </a:p>
        </p:txBody>
      </p:sp>
    </p:spTree>
    <p:extLst>
      <p:ext uri="{BB962C8B-B14F-4D97-AF65-F5344CB8AC3E}">
        <p14:creationId xmlns:p14="http://schemas.microsoft.com/office/powerpoint/2010/main" val="368482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6" y="304801"/>
            <a:ext cx="27035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8600" y="304800"/>
            <a:ext cx="4883150" cy="601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6" y="1466852"/>
            <a:ext cx="2703513" cy="4857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53613AD-6418-F946-AB47-E0EC5574A1CA}" type="datetimeFigureOut">
              <a:rPr lang="en-US"/>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25B54A-3E88-7D4B-8CC4-E96B3BC764C3}" type="slidenum">
              <a:rPr lang="en-US"/>
              <a:pPr/>
              <a:t>‹#›</a:t>
            </a:fld>
            <a:endParaRPr lang="en-US"/>
          </a:p>
        </p:txBody>
      </p:sp>
    </p:spTree>
    <p:extLst>
      <p:ext uri="{BB962C8B-B14F-4D97-AF65-F5344CB8AC3E}">
        <p14:creationId xmlns:p14="http://schemas.microsoft.com/office/powerpoint/2010/main" val="137223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538D225-ED2C-0642-BFC5-811BDD89E84C}" type="datetimeFigureOut">
              <a:rPr lang="en-US"/>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03E61E-6B02-0D4A-882B-9EE08F1C698E}" type="slidenum">
              <a:rPr lang="en-US"/>
              <a:pPr/>
              <a:t>‹#›</a:t>
            </a:fld>
            <a:endParaRPr lang="en-US"/>
          </a:p>
        </p:txBody>
      </p:sp>
    </p:spTree>
    <p:extLst>
      <p:ext uri="{BB962C8B-B14F-4D97-AF65-F5344CB8AC3E}">
        <p14:creationId xmlns:p14="http://schemas.microsoft.com/office/powerpoint/2010/main" val="7652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auto">
          <a:xfrm>
            <a:off x="609600" y="762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2053" name="Text Placeholder 2"/>
          <p:cNvSpPr>
            <a:spLocks noGrp="1"/>
          </p:cNvSpPr>
          <p:nvPr>
            <p:ph type="body" idx="1"/>
          </p:nvPr>
        </p:nvSpPr>
        <p:spPr bwMode="auto">
          <a:xfrm>
            <a:off x="609600" y="1447800"/>
            <a:ext cx="838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4" name="Date Placeholder 3"/>
          <p:cNvSpPr>
            <a:spLocks noGrp="1"/>
          </p:cNvSpPr>
          <p:nvPr>
            <p:ph type="dt" sz="half" idx="2"/>
          </p:nvPr>
        </p:nvSpPr>
        <p:spPr>
          <a:xfrm>
            <a:off x="7467600" y="6578600"/>
            <a:ext cx="1219200" cy="279400"/>
          </a:xfrm>
          <a:prstGeom prst="rect">
            <a:avLst/>
          </a:prstGeom>
        </p:spPr>
        <p:txBody>
          <a:bodyPr vert="horz" wrap="square" lIns="91440" tIns="45720" rIns="91440" bIns="45720" numCol="1" anchor="ctr" anchorCtr="0" compatLnSpc="1">
            <a:prstTxWarp prst="textNoShape">
              <a:avLst/>
            </a:prstTxWarp>
          </a:bodyPr>
          <a:lstStyle>
            <a:lvl1pPr>
              <a:defRPr sz="1200">
                <a:latin typeface="Calibri" charset="0"/>
              </a:defRPr>
            </a:lvl1pPr>
          </a:lstStyle>
          <a:p>
            <a:fld id="{A2A418B1-0117-5841-849C-4CD8ED2619A4}" type="datetimeFigureOut">
              <a:rPr lang="en-US"/>
              <a:pPr/>
              <a:t>7/18/2016</a:t>
            </a:fld>
            <a:endParaRPr lang="en-US" dirty="0"/>
          </a:p>
        </p:txBody>
      </p:sp>
      <p:sp>
        <p:nvSpPr>
          <p:cNvPr id="5" name="Footer Placeholder 4"/>
          <p:cNvSpPr>
            <a:spLocks noGrp="1"/>
          </p:cNvSpPr>
          <p:nvPr>
            <p:ph type="ftr" sz="quarter" idx="3"/>
          </p:nvPr>
        </p:nvSpPr>
        <p:spPr>
          <a:xfrm>
            <a:off x="685800" y="6578600"/>
            <a:ext cx="6781800" cy="2794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686800" y="6578600"/>
            <a:ext cx="457200" cy="279400"/>
          </a:xfrm>
          <a:prstGeom prst="rect">
            <a:avLst/>
          </a:prstGeom>
          <a:noFill/>
        </p:spPr>
        <p:txBody>
          <a:bodyPr vert="horz" wrap="square" lIns="91440" tIns="45720" rIns="91440" bIns="45720" numCol="1" anchor="ctr" anchorCtr="0" compatLnSpc="1">
            <a:prstTxWarp prst="textNoShape">
              <a:avLst/>
            </a:prstTxWarp>
          </a:bodyPr>
          <a:lstStyle>
            <a:lvl1pPr algn="r">
              <a:defRPr sz="1200" b="1">
                <a:latin typeface="Calibri" charset="0"/>
              </a:defRPr>
            </a:lvl1pPr>
          </a:lstStyle>
          <a:p>
            <a:fld id="{3391402A-99DF-5E44-9CA4-3BC64FA01EA9}" type="slidenum">
              <a:rPr lang="en-US"/>
              <a:pPr/>
              <a:t>‹#›</a:t>
            </a:fld>
            <a:endParaRPr lang="en-US" dirty="0"/>
          </a:p>
        </p:txBody>
      </p:sp>
      <p:pic>
        <p:nvPicPr>
          <p:cNvPr id="8" name="Picture 7" descr="Version2Graphic_GlassWindow.png"/>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0" y="6172200"/>
            <a:ext cx="9144000" cy="471424"/>
          </a:xfrm>
          <a:prstGeom prst="rect">
            <a:avLst/>
          </a:prstGeom>
        </p:spPr>
      </p:pic>
      <p:pic>
        <p:nvPicPr>
          <p:cNvPr id="3" name="Picture 2" descr="Version2Graphic_NACUBO-LogoSMALL.pn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228600" y="6070601"/>
            <a:ext cx="457200" cy="698811"/>
          </a:xfrm>
          <a:prstGeom prst="rect">
            <a:avLst/>
          </a:prstGeom>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8" r:id="rId13"/>
  </p:sldLayoutIdLst>
  <p:timing>
    <p:tnLst>
      <p:par>
        <p:cTn id="1" dur="indefinite" restart="never" nodeType="tmRoot"/>
      </p:par>
    </p:tnLst>
  </p:timing>
  <p:txStyles>
    <p:titleStyle>
      <a:lvl1pPr algn="l" rtl="0" eaLnBrk="1" fontAlgn="base" hangingPunct="1">
        <a:spcBef>
          <a:spcPct val="0"/>
        </a:spcBef>
        <a:spcAft>
          <a:spcPct val="0"/>
        </a:spcAft>
        <a:defRPr sz="2800" b="1" kern="1200">
          <a:solidFill>
            <a:srgbClr val="D9176E"/>
          </a:solidFill>
          <a:latin typeface="+mj-lt"/>
          <a:ea typeface="ＭＳ Ｐゴシック" charset="0"/>
          <a:cs typeface="+mj-cs"/>
        </a:defRPr>
      </a:lvl1pPr>
      <a:lvl2pPr algn="l" rtl="0" eaLnBrk="1" fontAlgn="base" hangingPunct="1">
        <a:spcBef>
          <a:spcPct val="0"/>
        </a:spcBef>
        <a:spcAft>
          <a:spcPct val="0"/>
        </a:spcAft>
        <a:defRPr sz="2800" b="1">
          <a:solidFill>
            <a:srgbClr val="376092"/>
          </a:solidFill>
          <a:latin typeface="Calibri" pitchFamily="34" charset="0"/>
          <a:ea typeface="ＭＳ Ｐゴシック" charset="0"/>
        </a:defRPr>
      </a:lvl2pPr>
      <a:lvl3pPr algn="l" rtl="0" eaLnBrk="1" fontAlgn="base" hangingPunct="1">
        <a:spcBef>
          <a:spcPct val="0"/>
        </a:spcBef>
        <a:spcAft>
          <a:spcPct val="0"/>
        </a:spcAft>
        <a:defRPr sz="2800" b="1">
          <a:solidFill>
            <a:srgbClr val="376092"/>
          </a:solidFill>
          <a:latin typeface="Calibri" pitchFamily="34" charset="0"/>
          <a:ea typeface="ＭＳ Ｐゴシック" charset="0"/>
        </a:defRPr>
      </a:lvl3pPr>
      <a:lvl4pPr algn="l" rtl="0" eaLnBrk="1" fontAlgn="base" hangingPunct="1">
        <a:spcBef>
          <a:spcPct val="0"/>
        </a:spcBef>
        <a:spcAft>
          <a:spcPct val="0"/>
        </a:spcAft>
        <a:defRPr sz="2800" b="1">
          <a:solidFill>
            <a:srgbClr val="376092"/>
          </a:solidFill>
          <a:latin typeface="Calibri" pitchFamily="34" charset="0"/>
          <a:ea typeface="ＭＳ Ｐゴシック" charset="0"/>
        </a:defRPr>
      </a:lvl4pPr>
      <a:lvl5pPr algn="l" rtl="0" eaLnBrk="1" fontAlgn="base" hangingPunct="1">
        <a:spcBef>
          <a:spcPct val="0"/>
        </a:spcBef>
        <a:spcAft>
          <a:spcPct val="0"/>
        </a:spcAft>
        <a:defRPr sz="2800" b="1">
          <a:solidFill>
            <a:srgbClr val="376092"/>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AEEF"/>
        </a:buClr>
        <a:buFont typeface="Wingdings" charset="0"/>
        <a:buChar char="§"/>
        <a:defRPr sz="2000" kern="1200">
          <a:solidFill>
            <a:schemeClr val="tx1"/>
          </a:solidFill>
          <a:latin typeface="Cambria" pitchFamily="18" charset="0"/>
          <a:ea typeface="ＭＳ Ｐゴシック" charset="0"/>
          <a:cs typeface="+mn-cs"/>
        </a:defRPr>
      </a:lvl1pPr>
      <a:lvl2pPr marL="742950" indent="-285750" algn="l" rtl="0" eaLnBrk="1" fontAlgn="base" hangingPunct="1">
        <a:spcBef>
          <a:spcPct val="20000"/>
        </a:spcBef>
        <a:spcAft>
          <a:spcPct val="0"/>
        </a:spcAft>
        <a:buClr>
          <a:srgbClr val="D9176E"/>
        </a:buClr>
        <a:buFont typeface="Wingdings" charset="0"/>
        <a:buChar char="§"/>
        <a:defRPr sz="2000" kern="1200">
          <a:solidFill>
            <a:schemeClr val="tx1"/>
          </a:solidFill>
          <a:latin typeface="Cambria" pitchFamily="18" charset="0"/>
          <a:ea typeface="ＭＳ Ｐゴシック" charset="0"/>
          <a:cs typeface="+mn-cs"/>
        </a:defRPr>
      </a:lvl2pPr>
      <a:lvl3pPr marL="1143000" indent="-228600" algn="l" rtl="0" eaLnBrk="1" fontAlgn="base" hangingPunct="1">
        <a:spcBef>
          <a:spcPct val="20000"/>
        </a:spcBef>
        <a:spcAft>
          <a:spcPct val="0"/>
        </a:spcAft>
        <a:buClr>
          <a:srgbClr val="F37021"/>
        </a:buClr>
        <a:buFont typeface="Wingdings" charset="0"/>
        <a:buChar char="§"/>
        <a:defRPr sz="2000" kern="1200">
          <a:solidFill>
            <a:schemeClr val="tx1"/>
          </a:solidFill>
          <a:latin typeface="Cambria" pitchFamily="18" charset="0"/>
          <a:ea typeface="ＭＳ Ｐゴシック" charset="0"/>
          <a:cs typeface="+mn-cs"/>
        </a:defRPr>
      </a:lvl3pPr>
      <a:lvl4pPr marL="1600200" indent="-228600" algn="l" rtl="0" eaLnBrk="1" fontAlgn="base" hangingPunct="1">
        <a:spcBef>
          <a:spcPct val="20000"/>
        </a:spcBef>
        <a:spcAft>
          <a:spcPct val="0"/>
        </a:spcAft>
        <a:buClr>
          <a:srgbClr val="B35198"/>
        </a:buClr>
        <a:buFont typeface="Wingdings" charset="0"/>
        <a:buChar char="§"/>
        <a:defRPr sz="2000" kern="1200">
          <a:solidFill>
            <a:schemeClr val="tx1"/>
          </a:solidFill>
          <a:latin typeface="Cambria" pitchFamily="18" charset="0"/>
          <a:ea typeface="ＭＳ Ｐゴシック" charset="0"/>
          <a:cs typeface="+mn-cs"/>
        </a:defRPr>
      </a:lvl4pPr>
      <a:lvl5pPr marL="2057400" indent="-228600" algn="l" rtl="0" eaLnBrk="1" fontAlgn="base" hangingPunct="1">
        <a:spcBef>
          <a:spcPct val="20000"/>
        </a:spcBef>
        <a:spcAft>
          <a:spcPct val="0"/>
        </a:spcAft>
        <a:buClr>
          <a:srgbClr val="00AEEF"/>
        </a:buClr>
        <a:buFont typeface="Arial" charset="0"/>
        <a:buChar char="•"/>
        <a:defRPr sz="1600" kern="1200">
          <a:solidFill>
            <a:schemeClr val="tx1"/>
          </a:solidFill>
          <a:latin typeface="Cambria" pitchFamily="18"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pqc.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v/cse5cCGuHmE?version=3&amp;start=1269&amp;end=1394&amp;autoplay=1&amp;hl=en_US&amp;rel=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nacubo.org/Research.html" TargetMode="External"/><Relationship Id="rId3" Type="http://schemas.openxmlformats.org/officeDocument/2006/relationships/hyperlink" Target="http://www.ccsse.org/" TargetMode="External"/><Relationship Id="rId7" Type="http://schemas.openxmlformats.org/officeDocument/2006/relationships/hyperlink" Target="http://vfa.aacc.nche.edu/Pages/default.asp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ideaedu.org/services/student-ratings-of-instruction/" TargetMode="External"/><Relationship Id="rId5" Type="http://schemas.openxmlformats.org/officeDocument/2006/relationships/hyperlink" Target="http://nces.ed.gov/ipeds/" TargetMode="External"/><Relationship Id="rId4" Type="http://schemas.openxmlformats.org/officeDocument/2006/relationships/hyperlink" Target="https://www.ruffalonl.com/" TargetMode="External"/><Relationship Id="rId9" Type="http://schemas.openxmlformats.org/officeDocument/2006/relationships/hyperlink" Target="https://research.aaup.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completecollege.org/" TargetMode="External"/><Relationship Id="rId2" Type="http://schemas.openxmlformats.org/officeDocument/2006/relationships/hyperlink" Target="https://www.luminafoundation.org/news-and-events/affordability-benchmark" TargetMode="External"/><Relationship Id="rId1" Type="http://schemas.openxmlformats.org/officeDocument/2006/relationships/slideLayout" Target="../slideLayouts/slideLayout4.xml"/><Relationship Id="rId5" Type="http://schemas.openxmlformats.org/officeDocument/2006/relationships/hyperlink" Target="http://ticas.org/college-insight" TargetMode="External"/><Relationship Id="rId4" Type="http://schemas.openxmlformats.org/officeDocument/2006/relationships/hyperlink" Target="https://www.apqc.org/benchmarking-porta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appa.org/index.cfm" TargetMode="External"/><Relationship Id="rId2" Type="http://schemas.openxmlformats.org/officeDocument/2006/relationships/hyperlink" Target="http://cece.indiana.edu/" TargetMode="External"/><Relationship Id="rId1" Type="http://schemas.openxmlformats.org/officeDocument/2006/relationships/slideLayout" Target="../slideLayouts/slideLayout4.xml"/><Relationship Id="rId5" Type="http://schemas.openxmlformats.org/officeDocument/2006/relationships/hyperlink" Target="https://www.shrm.org/research/benchmarks/pages/default.aspx" TargetMode="External"/><Relationship Id="rId4" Type="http://schemas.openxmlformats.org/officeDocument/2006/relationships/hyperlink" Target="http://www.metricnet.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nccbp.org/" TargetMode="External"/><Relationship Id="rId7" Type="http://schemas.openxmlformats.org/officeDocument/2006/relationships/image" Target="../media/image29.jpeg"/><Relationship Id="rId2" Type="http://schemas.openxmlformats.org/officeDocument/2006/relationships/hyperlink" Target="https://benchmarkinginstitute.org/" TargetMode="External"/><Relationship Id="rId1" Type="http://schemas.openxmlformats.org/officeDocument/2006/relationships/slideLayout" Target="../slideLayouts/slideLayout4.xml"/><Relationship Id="rId6" Type="http://schemas.openxmlformats.org/officeDocument/2006/relationships/hyperlink" Target="http://maximizingresources.org/" TargetMode="External"/><Relationship Id="rId5" Type="http://schemas.openxmlformats.org/officeDocument/2006/relationships/hyperlink" Target="http://workforceproject.org/" TargetMode="External"/><Relationship Id="rId4" Type="http://schemas.openxmlformats.org/officeDocument/2006/relationships/hyperlink" Target="https://costandproductivity.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nccbp.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https://costandproductivity.or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orkforceproject.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hyperlink" Target="http://maximizingresources.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www.ccsse.or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ruffalonl.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nces.ed.gov/iped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ideaedu.org/services/student-ratings-of-instructio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vfa.aacc.nche.edu/Pages/default.aspx"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www.purdue.edu/newsroom/gallup/"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nacubo.org/Research.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research.aaup.or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www.apqc.org/benchmarking-porta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Performance_metri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n.wikipedia.org/wiki/Best_practice" TargetMode="Externa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4.wmf"/></Relationships>
</file>

<file path=ppt/slides/_rels/slide71.xml.rels><?xml version="1.0" encoding="UTF-8" standalone="yes"?>
<Relationships xmlns="http://schemas.openxmlformats.org/package/2006/relationships"><Relationship Id="rId3" Type="http://schemas.openxmlformats.org/officeDocument/2006/relationships/hyperlink" Target="mailto:michelletaylor@jccc.edu" TargetMode="External"/><Relationship Id="rId2" Type="http://schemas.openxmlformats.org/officeDocument/2006/relationships/hyperlink" Target="mailto:louguthrie@jccc.edu"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9000"/>
            <a:ext cx="7391400" cy="2057400"/>
          </a:xfrm>
        </p:spPr>
        <p:txBody>
          <a:bodyPr/>
          <a:lstStyle/>
          <a:p>
            <a:pPr>
              <a:defRPr/>
            </a:pPr>
            <a:r>
              <a:rPr lang="en-US" sz="3200" dirty="0">
                <a:latin typeface="Arial" panose="020B0604020202020204" pitchFamily="34" charset="0"/>
                <a:cs typeface="Arial" panose="020B0604020202020204" pitchFamily="34" charset="0"/>
              </a:rPr>
              <a:t>Benchmarking for Decision-making</a:t>
            </a:r>
            <a:endParaRPr lang="en-US" sz="3200" dirty="0">
              <a:latin typeface="Arial" panose="020B0604020202020204" pitchFamily="34" charset="0"/>
              <a:ea typeface="+mj-ea"/>
              <a:cs typeface="Arial" panose="020B0604020202020204" pitchFamily="34" charset="0"/>
            </a:endParaRPr>
          </a:p>
        </p:txBody>
      </p:sp>
      <p:sp>
        <p:nvSpPr>
          <p:cNvPr id="3" name="Subtitle 2"/>
          <p:cNvSpPr>
            <a:spLocks noGrp="1"/>
          </p:cNvSpPr>
          <p:nvPr>
            <p:ph type="subTitle" idx="1"/>
          </p:nvPr>
        </p:nvSpPr>
        <p:spPr>
          <a:xfrm>
            <a:off x="2057400" y="2667000"/>
            <a:ext cx="7543800" cy="1803400"/>
          </a:xfrm>
        </p:spPr>
        <p:txBody>
          <a:bodyPr/>
          <a:lstStyle/>
          <a:p>
            <a:pPr fontAlgn="auto">
              <a:spcAft>
                <a:spcPts val="0"/>
              </a:spcAft>
              <a:defRPr/>
            </a:pPr>
            <a:r>
              <a:rPr lang="en-US" sz="2000" dirty="0">
                <a:latin typeface="Arial" panose="020B0604020202020204" pitchFamily="34" charset="0"/>
                <a:cs typeface="Arial" panose="020B0604020202020204" pitchFamily="34" charset="0"/>
              </a:rPr>
              <a:t>Dr. Lou Guthrie, Director, </a:t>
            </a:r>
            <a:endParaRPr lang="en-US" sz="2000" dirty="0" smtClean="0">
              <a:latin typeface="Arial" panose="020B0604020202020204" pitchFamily="34" charset="0"/>
              <a:cs typeface="Arial" panose="020B0604020202020204" pitchFamily="34" charset="0"/>
            </a:endParaRPr>
          </a:p>
          <a:p>
            <a:pPr fontAlgn="auto">
              <a:spcAft>
                <a:spcPts val="0"/>
              </a:spcAft>
              <a:defRPr/>
            </a:pPr>
            <a:r>
              <a:rPr lang="en-US" sz="2000" dirty="0" smtClean="0">
                <a:latin typeface="Arial" panose="020B0604020202020204" pitchFamily="34" charset="0"/>
                <a:cs typeface="Arial" panose="020B0604020202020204" pitchFamily="34" charset="0"/>
              </a:rPr>
              <a:t>Benchmarking </a:t>
            </a:r>
            <a:r>
              <a:rPr lang="en-US" sz="2000" dirty="0">
                <a:latin typeface="Arial" panose="020B0604020202020204" pitchFamily="34" charset="0"/>
                <a:cs typeface="Arial" panose="020B0604020202020204" pitchFamily="34" charset="0"/>
              </a:rPr>
              <a:t>Institute </a:t>
            </a:r>
          </a:p>
          <a:p>
            <a:pPr fontAlgn="auto">
              <a:spcAft>
                <a:spcPts val="0"/>
              </a:spcAft>
              <a:defRPr/>
            </a:pPr>
            <a:endParaRPr lang="en-US" sz="2000" dirty="0" smtClean="0">
              <a:latin typeface="Arial" panose="020B0604020202020204" pitchFamily="34" charset="0"/>
              <a:cs typeface="Arial" panose="020B0604020202020204" pitchFamily="34" charset="0"/>
            </a:endParaRPr>
          </a:p>
          <a:p>
            <a:pPr fontAlgn="auto">
              <a:spcAft>
                <a:spcPts val="0"/>
              </a:spcAft>
              <a:defRPr/>
            </a:pPr>
            <a:r>
              <a:rPr lang="en-US" sz="2000" dirty="0" smtClean="0">
                <a:latin typeface="Arial" panose="020B0604020202020204" pitchFamily="34" charset="0"/>
                <a:cs typeface="Arial" panose="020B0604020202020204" pitchFamily="34" charset="0"/>
              </a:rPr>
              <a:t>Michelle </a:t>
            </a:r>
            <a:r>
              <a:rPr lang="en-US" sz="2000" dirty="0">
                <a:latin typeface="Arial" panose="020B0604020202020204" pitchFamily="34" charset="0"/>
                <a:cs typeface="Arial" panose="020B0604020202020204" pitchFamily="34" charset="0"/>
              </a:rPr>
              <a:t>Taylor, Senior Research Analyst, </a:t>
            </a:r>
            <a:endParaRPr lang="en-US" sz="2000" dirty="0" smtClean="0">
              <a:latin typeface="Arial" panose="020B0604020202020204" pitchFamily="34" charset="0"/>
              <a:cs typeface="Arial" panose="020B0604020202020204" pitchFamily="34" charset="0"/>
            </a:endParaRPr>
          </a:p>
          <a:p>
            <a:pPr fontAlgn="auto">
              <a:spcAft>
                <a:spcPts val="0"/>
              </a:spcAft>
              <a:defRPr/>
            </a:pPr>
            <a:r>
              <a:rPr lang="en-US" sz="2000" dirty="0" smtClean="0">
                <a:latin typeface="Arial" panose="020B0604020202020204" pitchFamily="34" charset="0"/>
                <a:cs typeface="Arial" panose="020B0604020202020204" pitchFamily="34" charset="0"/>
              </a:rPr>
              <a:t>Benchmarking </a:t>
            </a:r>
            <a:r>
              <a:rPr lang="en-US" sz="2000" dirty="0">
                <a:latin typeface="Arial" panose="020B0604020202020204" pitchFamily="34" charset="0"/>
                <a:cs typeface="Arial" panose="020B0604020202020204" pitchFamily="34" charset="0"/>
              </a:rPr>
              <a:t>Institute</a:t>
            </a:r>
          </a:p>
          <a:p>
            <a:pPr>
              <a:buClr>
                <a:schemeClr val="accent2">
                  <a:lumMod val="75000"/>
                </a:schemeClr>
              </a:buClr>
              <a:buFont typeface="Wingdings" pitchFamily="2" charset="2"/>
              <a:buNone/>
              <a:defRPr/>
            </a:pPr>
            <a:endParaRPr lang="en-US" sz="2000" dirty="0">
              <a:ea typeface="+mn-ea"/>
            </a:endParaRPr>
          </a:p>
        </p:txBody>
      </p:sp>
      <p:pic>
        <p:nvPicPr>
          <p:cNvPr id="4"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19700" y="5105400"/>
            <a:ext cx="25749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77800"/>
            <a:ext cx="8382000" cy="1219200"/>
          </a:xfrm>
        </p:spPr>
        <p:txBody>
          <a:bodyPr/>
          <a:lstStyle/>
          <a:p>
            <a:pPr>
              <a:defRPr/>
            </a:pPr>
            <a:r>
              <a:rPr lang="en-US" dirty="0" smtClean="0">
                <a:latin typeface="Arial" panose="020B0604020202020204" pitchFamily="34" charset="0"/>
                <a:ea typeface="+mj-ea"/>
                <a:cs typeface="Arial" panose="020B0604020202020204" pitchFamily="34" charset="0"/>
              </a:rPr>
              <a:t>Types of Benchmarking </a:t>
            </a:r>
            <a:endParaRPr lang="en-US" dirty="0">
              <a:latin typeface="Arial" panose="020B0604020202020204" pitchFamily="34" charset="0"/>
              <a:ea typeface="+mj-ea"/>
              <a:cs typeface="Arial" panose="020B0604020202020204" pitchFamily="34" charset="0"/>
            </a:endParaRPr>
          </a:p>
        </p:txBody>
      </p:sp>
      <p:sp>
        <p:nvSpPr>
          <p:cNvPr id="8195" name="Content Placeholder 4"/>
          <p:cNvSpPr>
            <a:spLocks noGrp="1"/>
          </p:cNvSpPr>
          <p:nvPr>
            <p:ph sz="half" idx="1"/>
          </p:nvPr>
        </p:nvSpPr>
        <p:spPr>
          <a:xfrm>
            <a:off x="762000" y="1600203"/>
            <a:ext cx="3962400" cy="4165599"/>
          </a:xfrm>
        </p:spPr>
        <p:txBody>
          <a:bodyPr/>
          <a:lstStyle/>
          <a:p>
            <a:r>
              <a:rPr lang="en-US" sz="3600" dirty="0" smtClean="0">
                <a:latin typeface="Arial" panose="020B0604020202020204" pitchFamily="34" charset="0"/>
                <a:cs typeface="Arial" panose="020B0604020202020204" pitchFamily="34" charset="0"/>
              </a:rPr>
              <a:t>Internal</a:t>
            </a:r>
          </a:p>
          <a:p>
            <a:r>
              <a:rPr lang="en-US" sz="3600" dirty="0" smtClean="0">
                <a:latin typeface="Arial" panose="020B0604020202020204" pitchFamily="34" charset="0"/>
                <a:cs typeface="Arial" panose="020B0604020202020204" pitchFamily="34" charset="0"/>
              </a:rPr>
              <a:t>Generic</a:t>
            </a:r>
          </a:p>
          <a:p>
            <a:r>
              <a:rPr lang="en-US" sz="3600" dirty="0" smtClean="0">
                <a:latin typeface="Arial" panose="020B0604020202020204" pitchFamily="34" charset="0"/>
                <a:cs typeface="Arial" panose="020B0604020202020204" pitchFamily="34" charset="0"/>
              </a:rPr>
              <a:t>Competitive</a:t>
            </a:r>
          </a:p>
          <a:p>
            <a:pPr marL="0" indent="0">
              <a:buNone/>
            </a:pPr>
            <a:endParaRPr lang="en-US" sz="36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572000" y="1524000"/>
            <a:ext cx="4038600" cy="234846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Value of Benchmarking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4" name="Content Placeholder 3"/>
          <p:cNvSpPr>
            <a:spLocks noGrp="1"/>
          </p:cNvSpPr>
          <p:nvPr>
            <p:ph sz="half" idx="4294967295"/>
          </p:nvPr>
        </p:nvSpPr>
        <p:spPr>
          <a:xfrm>
            <a:off x="785446" y="1293018"/>
            <a:ext cx="7215554" cy="4525963"/>
          </a:xfrm>
        </p:spPr>
        <p:txBody>
          <a:bodyPr/>
          <a:lstStyle/>
          <a:p>
            <a:r>
              <a:rPr lang="en-US" sz="3200" dirty="0">
                <a:latin typeface="Arial" panose="020B0604020202020204" pitchFamily="34" charset="0"/>
                <a:cs typeface="Arial" panose="020B0604020202020204" pitchFamily="34" charset="0"/>
              </a:rPr>
              <a:t>Quality improvement</a:t>
            </a:r>
          </a:p>
          <a:p>
            <a:r>
              <a:rPr lang="en-US" sz="3200" dirty="0">
                <a:latin typeface="Arial" panose="020B0604020202020204" pitchFamily="34" charset="0"/>
                <a:cs typeface="Arial" panose="020B0604020202020204" pitchFamily="34" charset="0"/>
              </a:rPr>
              <a:t>Assessment of current conditions</a:t>
            </a:r>
          </a:p>
          <a:p>
            <a:r>
              <a:rPr lang="en-US" sz="3200" dirty="0">
                <a:latin typeface="Arial" panose="020B0604020202020204" pitchFamily="34" charset="0"/>
                <a:cs typeface="Arial" panose="020B0604020202020204" pitchFamily="34" charset="0"/>
              </a:rPr>
              <a:t>Tells college’s story</a:t>
            </a:r>
          </a:p>
          <a:p>
            <a:pPr marL="0" indent="0">
              <a:buNone/>
            </a:pPr>
            <a:endParaRPr lang="en-US" dirty="0"/>
          </a:p>
        </p:txBody>
      </p:sp>
    </p:spTree>
    <p:extLst>
      <p:ext uri="{BB962C8B-B14F-4D97-AF65-F5344CB8AC3E}">
        <p14:creationId xmlns:p14="http://schemas.microsoft.com/office/powerpoint/2010/main" val="364941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Code of Conduct for Benchmarking</a:t>
            </a:r>
            <a:endParaRPr lang="en-US" dirty="0"/>
          </a:p>
        </p:txBody>
      </p:sp>
      <p:sp>
        <p:nvSpPr>
          <p:cNvPr id="6" name="Content Placeholder 5"/>
          <p:cNvSpPr>
            <a:spLocks noGrp="1"/>
          </p:cNvSpPr>
          <p:nvPr>
            <p:ph idx="1"/>
          </p:nvPr>
        </p:nvSpPr>
        <p:spPr>
          <a:xfrm>
            <a:off x="597877" y="990600"/>
            <a:ext cx="8382000" cy="4876800"/>
          </a:xfrm>
        </p:spPr>
        <p:txBody>
          <a:bodyPr/>
          <a:lstStyle/>
          <a:p>
            <a:r>
              <a:rPr lang="en-US" sz="3200" u="sng" dirty="0" smtClean="0">
                <a:latin typeface="Arial" panose="020B0604020202020204" pitchFamily="34" charset="0"/>
                <a:cs typeface="Arial" panose="020B0604020202020204" pitchFamily="34" charset="0"/>
                <a:hlinkClick r:id="rId3"/>
              </a:rPr>
              <a:t>www.apqc.org</a:t>
            </a:r>
            <a:endParaRPr lang="en-US" sz="3200" u="sng" dirty="0">
              <a:latin typeface="Arial" panose="020B0604020202020204" pitchFamily="34" charset="0"/>
              <a:cs typeface="Arial" panose="020B0604020202020204" pitchFamily="34" charset="0"/>
            </a:endParaRPr>
          </a:p>
          <a:p>
            <a:pPr lvl="1"/>
            <a:r>
              <a:rPr lang="en-US" sz="3200" dirty="0" smtClean="0">
                <a:latin typeface="Arial" panose="020B0604020202020204" pitchFamily="34" charset="0"/>
                <a:cs typeface="Arial" panose="020B0604020202020204" pitchFamily="34" charset="0"/>
              </a:rPr>
              <a:t>Legal</a:t>
            </a:r>
          </a:p>
          <a:p>
            <a:pPr lvl="1"/>
            <a:r>
              <a:rPr lang="en-US" sz="3200" dirty="0" smtClean="0">
                <a:latin typeface="Arial" panose="020B0604020202020204" pitchFamily="34" charset="0"/>
                <a:cs typeface="Arial" panose="020B0604020202020204" pitchFamily="34" charset="0"/>
              </a:rPr>
              <a:t>Exchange</a:t>
            </a:r>
          </a:p>
          <a:p>
            <a:pPr lvl="1"/>
            <a:r>
              <a:rPr lang="en-US" sz="3200" dirty="0" smtClean="0">
                <a:latin typeface="Arial" panose="020B0604020202020204" pitchFamily="34" charset="0"/>
                <a:cs typeface="Arial" panose="020B0604020202020204" pitchFamily="34" charset="0"/>
              </a:rPr>
              <a:t>Confidentiality</a:t>
            </a:r>
          </a:p>
          <a:p>
            <a:pPr lvl="1"/>
            <a:r>
              <a:rPr lang="en-US" sz="3200" dirty="0" smtClean="0">
                <a:latin typeface="Arial" panose="020B0604020202020204" pitchFamily="34" charset="0"/>
                <a:cs typeface="Arial" panose="020B0604020202020204" pitchFamily="34" charset="0"/>
              </a:rPr>
              <a:t>Use of information</a:t>
            </a:r>
          </a:p>
          <a:p>
            <a:pPr lvl="1"/>
            <a:r>
              <a:rPr lang="en-US" sz="3200" dirty="0" smtClean="0">
                <a:latin typeface="Arial" panose="020B0604020202020204" pitchFamily="34" charset="0"/>
                <a:cs typeface="Arial" panose="020B0604020202020204" pitchFamily="34" charset="0"/>
              </a:rPr>
              <a:t>Contacts</a:t>
            </a:r>
          </a:p>
          <a:p>
            <a:pPr lvl="1"/>
            <a:r>
              <a:rPr lang="en-US" sz="3200" dirty="0" smtClean="0">
                <a:latin typeface="Arial" panose="020B0604020202020204" pitchFamily="34" charset="0"/>
                <a:cs typeface="Arial" panose="020B0604020202020204" pitchFamily="34" charset="0"/>
              </a:rPr>
              <a:t>Preparation</a:t>
            </a:r>
          </a:p>
          <a:p>
            <a:pPr lvl="1"/>
            <a:r>
              <a:rPr lang="en-US" sz="3200" dirty="0" smtClean="0">
                <a:latin typeface="Arial" panose="020B0604020202020204" pitchFamily="34" charset="0"/>
                <a:cs typeface="Arial" panose="020B0604020202020204" pitchFamily="34" charset="0"/>
              </a:rPr>
              <a:t>Completion</a:t>
            </a:r>
          </a:p>
          <a:p>
            <a:pPr lvl="1"/>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20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558741" y="720224"/>
            <a:ext cx="6447501" cy="799506"/>
          </a:xfrm>
        </p:spPr>
        <p:txBody>
          <a:bodyPr/>
          <a:lstStyle/>
          <a:p>
            <a:r>
              <a:rPr lang="en-US" dirty="0" smtClean="0">
                <a:latin typeface="Arial" panose="020B0604020202020204" pitchFamily="34" charset="0"/>
                <a:cs typeface="Arial" panose="020B0604020202020204" pitchFamily="34" charset="0"/>
              </a:rPr>
              <a:t>Benchmarking Steps</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1156291" y="1983278"/>
          <a:ext cx="5885120" cy="31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ame 5"/>
          <p:cNvSpPr/>
          <p:nvPr/>
        </p:nvSpPr>
        <p:spPr>
          <a:xfrm>
            <a:off x="1467292" y="1855687"/>
            <a:ext cx="3684182" cy="1162631"/>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508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Planning: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Identify what is to be benchmarked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4294967295"/>
          </p:nvPr>
        </p:nvSpPr>
        <p:spPr>
          <a:xfrm>
            <a:off x="381000" y="1536700"/>
            <a:ext cx="3962400" cy="3876675"/>
          </a:xfrm>
          <a:prstGeom prst="rect">
            <a:avLst/>
          </a:prstGeom>
        </p:spPr>
        <p:txBody>
          <a:bodyPr rtlCol="0">
            <a:normAutofit fontScale="92500" lnSpcReduction="10000"/>
          </a:bodyPr>
          <a:lstStyle/>
          <a:p>
            <a:pPr indent="-274320" eaLnBrk="1" fontAlgn="auto" hangingPunct="1">
              <a:spcAft>
                <a:spcPts val="0"/>
              </a:spcAft>
              <a:defRPr/>
            </a:pPr>
            <a:r>
              <a:rPr lang="en-US" sz="2600" dirty="0" smtClean="0">
                <a:latin typeface="Arial" panose="020B0604020202020204" pitchFamily="34" charset="0"/>
                <a:cs typeface="Arial" panose="020B0604020202020204" pitchFamily="34" charset="0"/>
              </a:rPr>
              <a:t>What is the purpose of the benchmark project?</a:t>
            </a:r>
          </a:p>
          <a:p>
            <a:pPr lvl="1" indent="-274320" eaLnBrk="1" fontAlgn="auto" hangingPunct="1">
              <a:spcAft>
                <a:spcPts val="0"/>
              </a:spcAft>
              <a:buFont typeface="Wingdings" pitchFamily="2" charset="2"/>
              <a:buChar char="Ø"/>
              <a:defRPr/>
            </a:pPr>
            <a:r>
              <a:rPr lang="en-US" sz="2000" dirty="0">
                <a:latin typeface="Arial" panose="020B0604020202020204" pitchFamily="34" charset="0"/>
                <a:cs typeface="Arial" panose="020B0604020202020204" pitchFamily="34" charset="0"/>
              </a:rPr>
              <a:t>Comparing your </a:t>
            </a:r>
            <a:r>
              <a:rPr lang="en-US" sz="2000" dirty="0" smtClean="0">
                <a:latin typeface="Arial" panose="020B0604020202020204" pitchFamily="34" charset="0"/>
                <a:cs typeface="Arial" panose="020B0604020202020204" pitchFamily="34" charset="0"/>
              </a:rPr>
              <a:t>costs or processes </a:t>
            </a:r>
            <a:r>
              <a:rPr lang="en-US" sz="2000" dirty="0">
                <a:latin typeface="Arial" panose="020B0604020202020204" pitchFamily="34" charset="0"/>
                <a:cs typeface="Arial" panose="020B0604020202020204" pitchFamily="34" charset="0"/>
              </a:rPr>
              <a:t>to others to see where you stand</a:t>
            </a:r>
          </a:p>
          <a:p>
            <a:pPr lvl="1" indent="-274320" eaLnBrk="1" fontAlgn="auto" hangingPunct="1">
              <a:spcAft>
                <a:spcPts val="0"/>
              </a:spcAft>
              <a:buFont typeface="Wingdings" pitchFamily="2" charset="2"/>
              <a:buChar char="Ø"/>
              <a:defRPr/>
            </a:pPr>
            <a:r>
              <a:rPr lang="en-US" sz="2000" dirty="0">
                <a:latin typeface="Arial" panose="020B0604020202020204" pitchFamily="34" charset="0"/>
                <a:cs typeface="Arial" panose="020B0604020202020204" pitchFamily="34" charset="0"/>
              </a:rPr>
              <a:t>Looking for ways to reduce </a:t>
            </a:r>
            <a:r>
              <a:rPr lang="en-US" sz="2000" dirty="0" smtClean="0">
                <a:latin typeface="Arial" panose="020B0604020202020204" pitchFamily="34" charset="0"/>
                <a:cs typeface="Arial" panose="020B0604020202020204" pitchFamily="34" charset="0"/>
              </a:rPr>
              <a:t>costs, increase satisfaction, etc.</a:t>
            </a:r>
            <a:endParaRPr lang="en-US" sz="2000" dirty="0">
              <a:latin typeface="Arial" panose="020B0604020202020204" pitchFamily="34" charset="0"/>
              <a:cs typeface="Arial" panose="020B0604020202020204" pitchFamily="34" charset="0"/>
            </a:endParaRPr>
          </a:p>
          <a:p>
            <a:pPr lvl="1" indent="-274320" eaLnBrk="1" fontAlgn="auto" hangingPunct="1">
              <a:spcAft>
                <a:spcPts val="0"/>
              </a:spcAft>
              <a:buFont typeface="Wingdings" pitchFamily="2" charset="2"/>
              <a:buChar char="Ø"/>
              <a:defRPr/>
            </a:pPr>
            <a:r>
              <a:rPr lang="en-US" sz="2000" dirty="0">
                <a:latin typeface="Arial" panose="020B0604020202020204" pitchFamily="34" charset="0"/>
                <a:cs typeface="Arial" panose="020B0604020202020204" pitchFamily="34" charset="0"/>
              </a:rPr>
              <a:t>Trying to determine where to concentrate management/control efforts</a:t>
            </a:r>
          </a:p>
          <a:p>
            <a:pPr lvl="1" indent="-274320" eaLnBrk="1" fontAlgn="auto" hangingPunct="1">
              <a:spcAft>
                <a:spcPts val="0"/>
              </a:spcAft>
              <a:buFont typeface="Wingdings" pitchFamily="2" charset="2"/>
              <a:buChar char="Ø"/>
              <a:defRPr/>
            </a:pPr>
            <a:r>
              <a:rPr lang="en-US" sz="2000" dirty="0">
                <a:latin typeface="Arial" panose="020B0604020202020204" pitchFamily="34" charset="0"/>
                <a:cs typeface="Arial" panose="020B0604020202020204" pitchFamily="34" charset="0"/>
              </a:rPr>
              <a:t>Forecasting, goal setting, strategic planning</a:t>
            </a:r>
          </a:p>
          <a:p>
            <a:pPr lvl="1" indent="-274320" eaLnBrk="1" fontAlgn="auto" hangingPunct="1">
              <a:lnSpc>
                <a:spcPct val="90000"/>
              </a:lnSpc>
              <a:spcAft>
                <a:spcPts val="0"/>
              </a:spcAft>
              <a:buFont typeface="Wingdings" pitchFamily="2" charset="2"/>
              <a:buChar char="Ø"/>
              <a:defRPr/>
            </a:pPr>
            <a:endParaRPr lang="en-US" dirty="0"/>
          </a:p>
          <a:p>
            <a:pPr lvl="1" indent="-274320" eaLnBrk="1" fontAlgn="auto" hangingPunct="1">
              <a:spcAft>
                <a:spcPts val="0"/>
              </a:spcAft>
              <a:defRPr/>
            </a:pPr>
            <a:endParaRPr lang="en-US" dirty="0"/>
          </a:p>
        </p:txBody>
      </p:sp>
      <p:sp>
        <p:nvSpPr>
          <p:cNvPr id="4" name="Content Placeholder 3"/>
          <p:cNvSpPr>
            <a:spLocks noGrp="1"/>
          </p:cNvSpPr>
          <p:nvPr>
            <p:ph sz="quarter" idx="4294967295"/>
          </p:nvPr>
        </p:nvSpPr>
        <p:spPr>
          <a:xfrm>
            <a:off x="4800600" y="1536700"/>
            <a:ext cx="3657600" cy="4406900"/>
          </a:xfrm>
          <a:prstGeom prst="rect">
            <a:avLst/>
          </a:prstGeom>
        </p:spPr>
        <p:txBody>
          <a:bodyPr rtlCol="0">
            <a:normAutofit fontScale="92500" lnSpcReduction="10000"/>
          </a:bodyPr>
          <a:lstStyle/>
          <a:p>
            <a:pPr indent="-274320" eaLnBrk="1" fontAlgn="auto" hangingPunct="1">
              <a:spcAft>
                <a:spcPts val="0"/>
              </a:spcAft>
              <a:defRPr/>
            </a:pPr>
            <a:r>
              <a:rPr lang="en-US" sz="2800" dirty="0" smtClean="0">
                <a:latin typeface="Arial" panose="020B0604020202020204" pitchFamily="34" charset="0"/>
                <a:cs typeface="Arial" panose="020B0604020202020204" pitchFamily="34" charset="0"/>
              </a:rPr>
              <a:t>Meet with subject matter experts</a:t>
            </a:r>
          </a:p>
          <a:p>
            <a:pPr lvl="1" indent="-274320" eaLnBrk="1" fontAlgn="auto" hangingPunct="1">
              <a:spcAft>
                <a:spcPts val="0"/>
              </a:spcAft>
              <a:buFont typeface="Wingdings" pitchFamily="2" charset="2"/>
              <a:buChar char="Ø"/>
              <a:defRPr/>
            </a:pP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are the critical success factors of my organization?</a:t>
            </a:r>
          </a:p>
          <a:p>
            <a:pPr lvl="1" indent="-274320" eaLnBrk="1" fontAlgn="auto" hangingPunct="1">
              <a:lnSpc>
                <a:spcPct val="90000"/>
              </a:lnSpc>
              <a:spcAft>
                <a:spcPts val="0"/>
              </a:spcAft>
              <a:buFont typeface="Wingdings" pitchFamily="2" charset="2"/>
              <a:buChar char="Ø"/>
              <a:defRPr/>
            </a:pPr>
            <a:r>
              <a:rPr lang="en-US" sz="2400" dirty="0">
                <a:latin typeface="Arial" panose="020B0604020202020204" pitchFamily="34" charset="0"/>
                <a:cs typeface="Arial" panose="020B0604020202020204" pitchFamily="34" charset="0"/>
              </a:rPr>
              <a:t>What are the key elements that tell me how well my </a:t>
            </a:r>
            <a:r>
              <a:rPr lang="en-US" sz="2400" dirty="0" smtClean="0">
                <a:latin typeface="Arial" panose="020B0604020202020204" pitchFamily="34" charset="0"/>
                <a:cs typeface="Arial" panose="020B0604020202020204" pitchFamily="34" charset="0"/>
              </a:rPr>
              <a:t>department/unit </a:t>
            </a:r>
            <a:r>
              <a:rPr lang="en-US" sz="2400" dirty="0">
                <a:latin typeface="Arial" panose="020B0604020202020204" pitchFamily="34" charset="0"/>
                <a:cs typeface="Arial" panose="020B0604020202020204" pitchFamily="34" charset="0"/>
              </a:rPr>
              <a:t>is doing?</a:t>
            </a:r>
          </a:p>
          <a:p>
            <a:pPr lvl="1" indent="-274320" eaLnBrk="1" fontAlgn="auto" hangingPunct="1">
              <a:lnSpc>
                <a:spcPct val="90000"/>
              </a:lnSpc>
              <a:spcAft>
                <a:spcPts val="0"/>
              </a:spcAft>
              <a:buFont typeface="Wingdings" pitchFamily="2" charset="2"/>
              <a:buChar char="Ø"/>
              <a:defRPr/>
            </a:pPr>
            <a:r>
              <a:rPr lang="en-US" sz="2400" dirty="0">
                <a:latin typeface="Arial" panose="020B0604020202020204" pitchFamily="34" charset="0"/>
                <a:cs typeface="Arial" panose="020B0604020202020204" pitchFamily="34" charset="0"/>
              </a:rPr>
              <a:t>What are the most important things I do for my customers</a:t>
            </a:r>
            <a:r>
              <a:rPr lang="en-US" sz="2400" dirty="0" smtClean="0">
                <a:latin typeface="Arial" panose="020B0604020202020204" pitchFamily="34" charset="0"/>
                <a:cs typeface="Arial" panose="020B0604020202020204" pitchFamily="34" charset="0"/>
              </a:rPr>
              <a:t>?</a:t>
            </a:r>
          </a:p>
          <a:p>
            <a:pPr marL="468630" lvl="1" indent="0" eaLnBrk="1" fontAlgn="auto" hangingPunct="1">
              <a:lnSpc>
                <a:spcPct val="90000"/>
              </a:lnSpc>
              <a:spcAft>
                <a:spcPts val="0"/>
              </a:spcAft>
              <a:buNone/>
              <a:defRPr/>
            </a:pPr>
            <a:endParaRPr lang="en-US" sz="2400" dirty="0">
              <a:latin typeface="Arial" panose="020B0604020202020204" pitchFamily="34" charset="0"/>
              <a:cs typeface="Arial" panose="020B0604020202020204" pitchFamily="34" charset="0"/>
            </a:endParaRPr>
          </a:p>
          <a:p>
            <a:pPr indent="-274320" eaLnBrk="1" fontAlgn="auto" hangingPunct="1">
              <a:spcAft>
                <a:spcPts val="0"/>
              </a:spcAft>
              <a:defRPr/>
            </a:pPr>
            <a:endParaRPr lang="en-US" sz="2400" dirty="0"/>
          </a:p>
        </p:txBody>
      </p:sp>
    </p:spTree>
    <p:extLst>
      <p:ext uri="{BB962C8B-B14F-4D97-AF65-F5344CB8AC3E}">
        <p14:creationId xmlns:p14="http://schemas.microsoft.com/office/powerpoint/2010/main" val="4060237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500" autoRev="1" fill="remove"/>
                                        <p:tgtEl>
                                          <p:spTgt spid="3">
                                            <p:txEl>
                                              <p:pRg st="1" end="1"/>
                                            </p:txEl>
                                          </p:spTgt>
                                        </p:tgtEl>
                                        <p:attrNameLst>
                                          <p:attrName>style.color</p:attrName>
                                        </p:attrNameLst>
                                      </p:cBhvr>
                                      <p:to>
                                        <a:srgbClr val="FF0000"/>
                                      </p:to>
                                    </p:animClr>
                                    <p:animClr clrSpc="rgb" dir="cw">
                                      <p:cBhvr>
                                        <p:cTn id="7" dur="500" autoRev="1" fill="remove"/>
                                        <p:tgtEl>
                                          <p:spTgt spid="3">
                                            <p:txEl>
                                              <p:pRg st="1" end="1"/>
                                            </p:txEl>
                                          </p:spTgt>
                                        </p:tgtEl>
                                        <p:attrNameLst>
                                          <p:attrName>fillcolor</p:attrName>
                                        </p:attrNameLst>
                                      </p:cBhvr>
                                      <p:to>
                                        <a:srgbClr val="FF0000"/>
                                      </p:to>
                                    </p:animClr>
                                    <p:set>
                                      <p:cBhvr>
                                        <p:cTn id="8" dur="500" autoRev="1" fill="remove"/>
                                        <p:tgtEl>
                                          <p:spTgt spid="3">
                                            <p:txEl>
                                              <p:pRg st="1" end="1"/>
                                            </p:txEl>
                                          </p:spTgt>
                                        </p:tgtEl>
                                        <p:attrNameLst>
                                          <p:attrName>fill.type</p:attrName>
                                        </p:attrNameLst>
                                      </p:cBhvr>
                                      <p:to>
                                        <p:strVal val="solid"/>
                                      </p:to>
                                    </p:set>
                                    <p:set>
                                      <p:cBhvr>
                                        <p:cTn id="9" dur="500" autoRev="1" fill="remove"/>
                                        <p:tgtEl>
                                          <p:spTgt spid="3">
                                            <p:txEl>
                                              <p:pRg st="1" end="1"/>
                                            </p:txEl>
                                          </p:spTgt>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9600" y="2429900"/>
            <a:ext cx="4593307" cy="3238193"/>
          </a:xfrm>
          <a:prstGeom prst="rect">
            <a:avLst/>
          </a:prstGeom>
        </p:spPr>
      </p:pic>
      <p:sp>
        <p:nvSpPr>
          <p:cNvPr id="2" name="Title 1"/>
          <p:cNvSpPr>
            <a:spLocks noGrp="1"/>
          </p:cNvSpPr>
          <p:nvPr>
            <p:ph type="title"/>
          </p:nvPr>
        </p:nvSpPr>
        <p:spPr>
          <a:xfrm>
            <a:off x="609600" y="542017"/>
            <a:ext cx="6447501" cy="799506"/>
          </a:xfrm>
        </p:spPr>
        <p:txBody>
          <a:bodyPr/>
          <a:lstStyle/>
          <a:p>
            <a:r>
              <a:rPr lang="en-US" dirty="0" smtClean="0">
                <a:latin typeface="Arial" panose="020B0604020202020204" pitchFamily="34" charset="0"/>
                <a:cs typeface="Arial" panose="020B0604020202020204" pitchFamily="34" charset="0"/>
              </a:rPr>
              <a:t>Planning:</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Identify What to Benchmark</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0969" y="2286000"/>
            <a:ext cx="6447501" cy="2250338"/>
          </a:xfrm>
        </p:spPr>
        <p:txBody>
          <a:bodyPr/>
          <a:lstStyle/>
          <a:p>
            <a:r>
              <a:rPr lang="en-US" sz="2400" dirty="0">
                <a:latin typeface="Arial" panose="020B0604020202020204" pitchFamily="34" charset="0"/>
                <a:cs typeface="Arial" panose="020B0604020202020204" pitchFamily="34" charset="0"/>
              </a:rPr>
              <a:t>Key Performance Indicators</a:t>
            </a:r>
          </a:p>
          <a:p>
            <a:r>
              <a:rPr lang="en-US" sz="2400" dirty="0">
                <a:latin typeface="Arial" panose="020B0604020202020204" pitchFamily="34" charset="0"/>
                <a:cs typeface="Arial" panose="020B0604020202020204" pitchFamily="34" charset="0"/>
              </a:rPr>
              <a:t>Strategic Plan</a:t>
            </a:r>
          </a:p>
          <a:p>
            <a:r>
              <a:rPr lang="en-US" sz="2400" dirty="0">
                <a:latin typeface="Arial" panose="020B0604020202020204" pitchFamily="34" charset="0"/>
                <a:cs typeface="Arial" panose="020B0604020202020204" pitchFamily="34" charset="0"/>
              </a:rPr>
              <a:t>Mission &amp; Vision Statements</a:t>
            </a:r>
          </a:p>
          <a:p>
            <a:r>
              <a:rPr lang="en-US" sz="2400" dirty="0">
                <a:latin typeface="Arial" panose="020B0604020202020204" pitchFamily="34" charset="0"/>
                <a:cs typeface="Arial" panose="020B0604020202020204" pitchFamily="34" charset="0"/>
              </a:rPr>
              <a:t>Values Statement</a:t>
            </a:r>
          </a:p>
          <a:p>
            <a:endParaRPr lang="en-US" sz="2400" dirty="0"/>
          </a:p>
        </p:txBody>
      </p:sp>
      <p:sp>
        <p:nvSpPr>
          <p:cNvPr id="5" name="TextBox 4"/>
          <p:cNvSpPr txBox="1"/>
          <p:nvPr/>
        </p:nvSpPr>
        <p:spPr>
          <a:xfrm>
            <a:off x="685800" y="1631796"/>
            <a:ext cx="5271497" cy="507831"/>
          </a:xfrm>
          <a:prstGeom prst="rect">
            <a:avLst/>
          </a:prstGeom>
          <a:noFill/>
        </p:spPr>
        <p:txBody>
          <a:bodyPr wrap="square" rtlCol="0">
            <a:spAutoFit/>
          </a:bodyPr>
          <a:lstStyle/>
          <a:p>
            <a:r>
              <a:rPr lang="en-US" sz="2700" dirty="0">
                <a:solidFill>
                  <a:srgbClr val="00B0F0"/>
                </a:solidFill>
              </a:rPr>
              <a:t>Look at your college sources.</a:t>
            </a:r>
          </a:p>
        </p:txBody>
      </p:sp>
    </p:spTree>
    <p:extLst>
      <p:ext uri="{BB962C8B-B14F-4D97-AF65-F5344CB8AC3E}">
        <p14:creationId xmlns:p14="http://schemas.microsoft.com/office/powerpoint/2010/main" val="3420705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fontAlgn="auto" hangingPunct="1">
              <a:spcAft>
                <a:spcPts val="0"/>
              </a:spcAft>
              <a:defRPr/>
            </a:pPr>
            <a:r>
              <a:rPr lang="en-US" dirty="0"/>
              <a:t>Planning:  </a:t>
            </a:r>
            <a:br>
              <a:rPr lang="en-US" dirty="0"/>
            </a:br>
            <a:r>
              <a:rPr lang="en-US" dirty="0"/>
              <a:t>Identify what is to be benchmarked</a:t>
            </a:r>
          </a:p>
        </p:txBody>
      </p:sp>
      <p:sp>
        <p:nvSpPr>
          <p:cNvPr id="6" name="Text Placeholder 5"/>
          <p:cNvSpPr>
            <a:spLocks noGrp="1"/>
          </p:cNvSpPr>
          <p:nvPr>
            <p:ph type="body" idx="1"/>
          </p:nvPr>
        </p:nvSpPr>
        <p:spPr>
          <a:xfrm>
            <a:off x="779585" y="1432718"/>
            <a:ext cx="3733800" cy="639763"/>
          </a:xfrm>
        </p:spPr>
        <p:txBody>
          <a:bodyPr rtlCol="0"/>
          <a:lstStyle/>
          <a:p>
            <a:pPr eaLnBrk="1" fontAlgn="auto" hangingPunct="1">
              <a:spcAft>
                <a:spcPts val="0"/>
              </a:spcAft>
              <a:defRPr/>
            </a:pPr>
            <a:r>
              <a:rPr lang="en-US" dirty="0" smtClean="0"/>
              <a:t>Do Background Research </a:t>
            </a:r>
            <a:endParaRPr lang="en-US" dirty="0"/>
          </a:p>
        </p:txBody>
      </p:sp>
      <p:sp>
        <p:nvSpPr>
          <p:cNvPr id="7" name="Text Placeholder 6"/>
          <p:cNvSpPr>
            <a:spLocks noGrp="1"/>
          </p:cNvSpPr>
          <p:nvPr>
            <p:ph type="body" sz="quarter" idx="3"/>
          </p:nvPr>
        </p:nvSpPr>
        <p:spPr>
          <a:xfrm>
            <a:off x="4953000" y="1432718"/>
            <a:ext cx="3886200" cy="639763"/>
          </a:xfrm>
        </p:spPr>
        <p:txBody>
          <a:bodyPr rtlCol="0"/>
          <a:lstStyle/>
          <a:p>
            <a:pPr eaLnBrk="1" fontAlgn="auto" hangingPunct="1">
              <a:spcAft>
                <a:spcPts val="0"/>
              </a:spcAft>
              <a:defRPr/>
            </a:pPr>
            <a:r>
              <a:rPr lang="en-US" dirty="0" smtClean="0"/>
              <a:t>Looking for:</a:t>
            </a:r>
            <a:endParaRPr lang="en-US" dirty="0"/>
          </a:p>
        </p:txBody>
      </p:sp>
      <p:sp>
        <p:nvSpPr>
          <p:cNvPr id="25605" name="Content Placeholder 7"/>
          <p:cNvSpPr>
            <a:spLocks noGrp="1"/>
          </p:cNvSpPr>
          <p:nvPr>
            <p:ph sz="quarter" idx="4294967295"/>
          </p:nvPr>
        </p:nvSpPr>
        <p:spPr>
          <a:xfrm>
            <a:off x="685800" y="2209800"/>
            <a:ext cx="3657600" cy="3200400"/>
          </a:xfrm>
          <a:prstGeom prst="rect">
            <a:avLst/>
          </a:prstGeom>
        </p:spPr>
        <p:txBody>
          <a:bodyPr/>
          <a:lstStyle/>
          <a:p>
            <a:pPr eaLnBrk="1" hangingPunct="1"/>
            <a:r>
              <a:rPr lang="en-US" altLang="en-US" dirty="0" smtClean="0">
                <a:latin typeface="Arial" panose="020B0604020202020204" pitchFamily="34" charset="0"/>
                <a:cs typeface="Arial" panose="020B0604020202020204" pitchFamily="34" charset="0"/>
              </a:rPr>
              <a:t>Should do before you meet with subject matter experts </a:t>
            </a:r>
          </a:p>
          <a:p>
            <a:pPr eaLnBrk="1" hangingPunct="1"/>
            <a:r>
              <a:rPr lang="en-US" altLang="en-US" dirty="0" smtClean="0">
                <a:latin typeface="Arial" panose="020B0604020202020204" pitchFamily="34" charset="0"/>
                <a:cs typeface="Arial" panose="020B0604020202020204" pitchFamily="34" charset="0"/>
              </a:rPr>
              <a:t>Internet</a:t>
            </a:r>
          </a:p>
          <a:p>
            <a:pPr eaLnBrk="1" hangingPunct="1"/>
            <a:r>
              <a:rPr lang="en-US" altLang="en-US" dirty="0" smtClean="0">
                <a:latin typeface="Arial" panose="020B0604020202020204" pitchFamily="34" charset="0"/>
                <a:cs typeface="Arial" panose="020B0604020202020204" pitchFamily="34" charset="0"/>
              </a:rPr>
              <a:t>Professional Associations</a:t>
            </a:r>
          </a:p>
          <a:p>
            <a:pPr eaLnBrk="1" hangingPunct="1"/>
            <a:r>
              <a:rPr lang="en-US" altLang="en-US" dirty="0" smtClean="0">
                <a:latin typeface="Arial" panose="020B0604020202020204" pitchFamily="34" charset="0"/>
                <a:cs typeface="Arial" panose="020B0604020202020204" pitchFamily="34" charset="0"/>
              </a:rPr>
              <a:t>Interviews w/ experts</a:t>
            </a:r>
          </a:p>
        </p:txBody>
      </p:sp>
      <p:sp>
        <p:nvSpPr>
          <p:cNvPr id="25606" name="Content Placeholder 8"/>
          <p:cNvSpPr>
            <a:spLocks noGrp="1"/>
          </p:cNvSpPr>
          <p:nvPr>
            <p:ph sz="quarter" idx="4294967295"/>
          </p:nvPr>
        </p:nvSpPr>
        <p:spPr>
          <a:xfrm>
            <a:off x="4800600" y="2209800"/>
            <a:ext cx="3657600" cy="3200400"/>
          </a:xfrm>
          <a:prstGeom prst="rect">
            <a:avLst/>
          </a:prstGeom>
        </p:spPr>
        <p:txBody>
          <a:bodyPr/>
          <a:lstStyle/>
          <a:p>
            <a:pPr eaLnBrk="1" hangingPunct="1"/>
            <a:r>
              <a:rPr lang="en-US" altLang="en-US" dirty="0" smtClean="0">
                <a:latin typeface="Arial" panose="020B0604020202020204" pitchFamily="34" charset="0"/>
                <a:cs typeface="Arial" panose="020B0604020202020204" pitchFamily="34" charset="0"/>
              </a:rPr>
              <a:t>Previously done benchmarking projects</a:t>
            </a:r>
          </a:p>
          <a:p>
            <a:pPr eaLnBrk="1" hangingPunct="1"/>
            <a:r>
              <a:rPr lang="en-US" altLang="en-US" dirty="0" smtClean="0">
                <a:latin typeface="Arial" panose="020B0604020202020204" pitchFamily="34" charset="0"/>
                <a:cs typeface="Arial" panose="020B0604020202020204" pitchFamily="34" charset="0"/>
              </a:rPr>
              <a:t>On-going projects</a:t>
            </a:r>
          </a:p>
          <a:p>
            <a:pPr eaLnBrk="1" hangingPunct="1"/>
            <a:r>
              <a:rPr lang="en-US" altLang="en-US" dirty="0" smtClean="0">
                <a:latin typeface="Arial" panose="020B0604020202020204" pitchFamily="34" charset="0"/>
                <a:cs typeface="Arial" panose="020B0604020202020204" pitchFamily="34" charset="0"/>
              </a:rPr>
              <a:t>Articles on the subject</a:t>
            </a:r>
          </a:p>
          <a:p>
            <a:pPr eaLnBrk="1" hangingPunct="1"/>
            <a:r>
              <a:rPr lang="en-US" altLang="en-US" dirty="0" smtClean="0">
                <a:latin typeface="Arial" panose="020B0604020202020204" pitchFamily="34" charset="0"/>
                <a:cs typeface="Arial" panose="020B0604020202020204" pitchFamily="34" charset="0"/>
              </a:rPr>
              <a:t>Potential comparative institutions</a:t>
            </a:r>
          </a:p>
          <a:p>
            <a:pPr eaLnBrk="1" hangingPunct="1"/>
            <a:endParaRPr lang="en-US" altLang="en-US" dirty="0" smtClean="0"/>
          </a:p>
          <a:p>
            <a:pPr eaLnBrk="1" hangingPunct="1"/>
            <a:endParaRPr lang="en-US" altLang="en-US" dirty="0" smtClean="0"/>
          </a:p>
        </p:txBody>
      </p:sp>
      <p:sp>
        <p:nvSpPr>
          <p:cNvPr id="8" name="Title 4"/>
          <p:cNvSpPr txBox="1">
            <a:spLocks/>
          </p:cNvSpPr>
          <p:nvPr/>
        </p:nvSpPr>
        <p:spPr bwMode="auto">
          <a:xfrm>
            <a:off x="762000" y="449580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b="1" kern="1200">
                <a:solidFill>
                  <a:srgbClr val="D9176E"/>
                </a:solidFill>
                <a:latin typeface="+mj-lt"/>
                <a:ea typeface="ＭＳ Ｐゴシック" charset="0"/>
                <a:cs typeface="+mj-cs"/>
              </a:defRPr>
            </a:lvl1pPr>
            <a:lvl2pPr algn="l" rtl="0" eaLnBrk="1" fontAlgn="base" hangingPunct="1">
              <a:spcBef>
                <a:spcPct val="0"/>
              </a:spcBef>
              <a:spcAft>
                <a:spcPct val="0"/>
              </a:spcAft>
              <a:defRPr sz="2800" b="1">
                <a:solidFill>
                  <a:srgbClr val="376092"/>
                </a:solidFill>
                <a:latin typeface="Calibri" pitchFamily="34" charset="0"/>
                <a:ea typeface="ＭＳ Ｐゴシック" charset="0"/>
              </a:defRPr>
            </a:lvl2pPr>
            <a:lvl3pPr algn="l" rtl="0" eaLnBrk="1" fontAlgn="base" hangingPunct="1">
              <a:spcBef>
                <a:spcPct val="0"/>
              </a:spcBef>
              <a:spcAft>
                <a:spcPct val="0"/>
              </a:spcAft>
              <a:defRPr sz="2800" b="1">
                <a:solidFill>
                  <a:srgbClr val="376092"/>
                </a:solidFill>
                <a:latin typeface="Calibri" pitchFamily="34" charset="0"/>
                <a:ea typeface="ＭＳ Ｐゴシック" charset="0"/>
              </a:defRPr>
            </a:lvl3pPr>
            <a:lvl4pPr algn="l" rtl="0" eaLnBrk="1" fontAlgn="base" hangingPunct="1">
              <a:spcBef>
                <a:spcPct val="0"/>
              </a:spcBef>
              <a:spcAft>
                <a:spcPct val="0"/>
              </a:spcAft>
              <a:defRPr sz="2800" b="1">
                <a:solidFill>
                  <a:srgbClr val="376092"/>
                </a:solidFill>
                <a:latin typeface="Calibri" pitchFamily="34" charset="0"/>
                <a:ea typeface="ＭＳ Ｐゴシック" charset="0"/>
              </a:defRPr>
            </a:lvl4pPr>
            <a:lvl5pPr algn="l" rtl="0" eaLnBrk="1" fontAlgn="base" hangingPunct="1">
              <a:spcBef>
                <a:spcPct val="0"/>
              </a:spcBef>
              <a:spcAft>
                <a:spcPct val="0"/>
              </a:spcAft>
              <a:defRPr sz="2800" b="1">
                <a:solidFill>
                  <a:srgbClr val="376092"/>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dirty="0" smtClean="0"/>
              <a:t>Do we need to design and implement our own benchmarking project to find the answers we need? </a:t>
            </a:r>
            <a:endParaRPr lang="en-US" dirty="0"/>
          </a:p>
        </p:txBody>
      </p:sp>
    </p:spTree>
    <p:extLst>
      <p:ext uri="{BB962C8B-B14F-4D97-AF65-F5344CB8AC3E}">
        <p14:creationId xmlns:p14="http://schemas.microsoft.com/office/powerpoint/2010/main" val="2390015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1783315638"/>
              </p:ext>
            </p:extLst>
          </p:nvPr>
        </p:nvGraphicFramePr>
        <p:xfrm>
          <a:off x="609600" y="1100138"/>
          <a:ext cx="8382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pPr algn="l"/>
            <a:r>
              <a:rPr lang="en-US" sz="2700" dirty="0"/>
              <a:t>Benchmarking Steps</a:t>
            </a:r>
          </a:p>
        </p:txBody>
      </p:sp>
      <p:sp>
        <p:nvSpPr>
          <p:cNvPr id="7" name="Frame 6"/>
          <p:cNvSpPr/>
          <p:nvPr/>
        </p:nvSpPr>
        <p:spPr>
          <a:xfrm>
            <a:off x="5848350" y="1248031"/>
            <a:ext cx="3143250" cy="10287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65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1765"/>
            <a:ext cx="8382000" cy="1219200"/>
          </a:xfrm>
        </p:spPr>
        <p:txBody>
          <a:bodyPr>
            <a:normAutofit/>
          </a:bodyPr>
          <a:lstStyle/>
          <a:p>
            <a:pPr eaLnBrk="1" fontAlgn="auto" hangingPunct="1">
              <a:spcAft>
                <a:spcPts val="0"/>
              </a:spcAft>
              <a:defRPr/>
            </a:pPr>
            <a:r>
              <a:rPr lang="en-US" dirty="0">
                <a:latin typeface="Arial" panose="020B0604020202020204" pitchFamily="34" charset="0"/>
                <a:cs typeface="Arial" panose="020B0604020202020204" pitchFamily="34" charset="0"/>
              </a:rPr>
              <a:t>Planning: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Identify </a:t>
            </a:r>
            <a:r>
              <a:rPr lang="en-US" dirty="0" smtClean="0">
                <a:latin typeface="Arial" panose="020B0604020202020204" pitchFamily="34" charset="0"/>
                <a:cs typeface="Arial" panose="020B0604020202020204" pitchFamily="34" charset="0"/>
              </a:rPr>
              <a:t>comparative institutions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8200" y="1464410"/>
            <a:ext cx="3733800" cy="639763"/>
          </a:xfrm>
        </p:spPr>
        <p:txBody>
          <a:bodyPr rtlCol="0"/>
          <a:lstStyle/>
          <a:p>
            <a:pPr eaLnBrk="1" fontAlgn="auto" hangingPunct="1">
              <a:spcAft>
                <a:spcPts val="0"/>
              </a:spcAft>
              <a:defRPr/>
            </a:pPr>
            <a:r>
              <a:rPr lang="en-US" dirty="0" smtClean="0">
                <a:latin typeface="Arial" panose="020B0604020202020204" pitchFamily="34" charset="0"/>
                <a:cs typeface="Arial" panose="020B0604020202020204" pitchFamily="34" charset="0"/>
              </a:rPr>
              <a:t>Who is comparable?</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p:txBody>
          <a:bodyPr rtlCol="0"/>
          <a:lstStyle/>
          <a:p>
            <a:pPr eaLnBrk="1" fontAlgn="auto" hangingPunct="1">
              <a:spcAft>
                <a:spcPts val="0"/>
              </a:spcAft>
              <a:defRPr/>
            </a:pPr>
            <a:r>
              <a:rPr lang="en-US" dirty="0" smtClean="0">
                <a:latin typeface="Arial" panose="020B0604020202020204" pitchFamily="34" charset="0"/>
                <a:cs typeface="Arial" panose="020B0604020202020204" pitchFamily="34" charset="0"/>
              </a:rPr>
              <a:t>Tips:</a:t>
            </a:r>
            <a:endParaRPr lang="en-US" dirty="0">
              <a:latin typeface="Arial" panose="020B0604020202020204" pitchFamily="34" charset="0"/>
              <a:cs typeface="Arial" panose="020B0604020202020204" pitchFamily="34" charset="0"/>
            </a:endParaRPr>
          </a:p>
        </p:txBody>
      </p:sp>
      <p:sp>
        <p:nvSpPr>
          <p:cNvPr id="27653" name="Content Placeholder 4"/>
          <p:cNvSpPr>
            <a:spLocks noGrp="1"/>
          </p:cNvSpPr>
          <p:nvPr>
            <p:ph sz="quarter" idx="4294967295"/>
          </p:nvPr>
        </p:nvSpPr>
        <p:spPr>
          <a:xfrm>
            <a:off x="685800" y="2209800"/>
            <a:ext cx="3657600" cy="3200400"/>
          </a:xfrm>
          <a:prstGeom prst="rect">
            <a:avLst/>
          </a:prstGeom>
        </p:spPr>
        <p:txBody>
          <a:bodyPr/>
          <a:lstStyle/>
          <a:p>
            <a:pPr eaLnBrk="1" hangingPunct="1"/>
            <a:r>
              <a:rPr lang="en-US" altLang="en-US" sz="2400" dirty="0" smtClean="0">
                <a:latin typeface="Arial" panose="020B0604020202020204" pitchFamily="34" charset="0"/>
                <a:cs typeface="Arial" panose="020B0604020202020204" pitchFamily="34" charset="0"/>
              </a:rPr>
              <a:t>Geographic location</a:t>
            </a:r>
          </a:p>
          <a:p>
            <a:pPr eaLnBrk="1" hangingPunct="1"/>
            <a:r>
              <a:rPr lang="en-US" altLang="en-US" sz="2400" dirty="0" smtClean="0">
                <a:latin typeface="Arial" panose="020B0604020202020204" pitchFamily="34" charset="0"/>
                <a:cs typeface="Arial" panose="020B0604020202020204" pitchFamily="34" charset="0"/>
              </a:rPr>
              <a:t>Similar function </a:t>
            </a:r>
          </a:p>
          <a:p>
            <a:pPr eaLnBrk="1" hangingPunct="1"/>
            <a:r>
              <a:rPr lang="en-US" altLang="en-US" sz="2400" dirty="0" smtClean="0">
                <a:latin typeface="Arial" panose="020B0604020202020204" pitchFamily="34" charset="0"/>
                <a:cs typeface="Arial" panose="020B0604020202020204" pitchFamily="34" charset="0"/>
              </a:rPr>
              <a:t>Same processes</a:t>
            </a:r>
          </a:p>
          <a:p>
            <a:pPr eaLnBrk="1" hangingPunct="1"/>
            <a:r>
              <a:rPr lang="en-US" altLang="en-US" sz="2400" dirty="0" smtClean="0">
                <a:latin typeface="Arial" panose="020B0604020202020204" pitchFamily="34" charset="0"/>
                <a:cs typeface="Arial" panose="020B0604020202020204" pitchFamily="34" charset="0"/>
              </a:rPr>
              <a:t>Similar organizational structure</a:t>
            </a:r>
          </a:p>
          <a:p>
            <a:pPr eaLnBrk="1" hangingPunct="1"/>
            <a:r>
              <a:rPr lang="en-US" altLang="en-US" sz="2400" dirty="0" smtClean="0">
                <a:latin typeface="Arial" panose="020B0604020202020204" pitchFamily="34" charset="0"/>
                <a:cs typeface="Arial" panose="020B0604020202020204" pitchFamily="34" charset="0"/>
              </a:rPr>
              <a:t>Similar size or population</a:t>
            </a:r>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6" name="Content Placeholder 5"/>
          <p:cNvSpPr>
            <a:spLocks noGrp="1"/>
          </p:cNvSpPr>
          <p:nvPr>
            <p:ph sz="quarter" idx="4294967295"/>
          </p:nvPr>
        </p:nvSpPr>
        <p:spPr>
          <a:xfrm>
            <a:off x="4800600" y="2209800"/>
            <a:ext cx="3657600" cy="3200400"/>
          </a:xfrm>
          <a:prstGeom prst="rect">
            <a:avLst/>
          </a:prstGeom>
        </p:spPr>
        <p:txBody>
          <a:bodyPr rtlCol="0">
            <a:normAutofit lnSpcReduction="10000"/>
          </a:bodyPr>
          <a:lstStyle/>
          <a:p>
            <a:pPr indent="-274320" eaLnBrk="1" fontAlgn="auto" hangingPunct="1">
              <a:spcAft>
                <a:spcPts val="0"/>
              </a:spcAft>
              <a:defRPr/>
            </a:pPr>
            <a:r>
              <a:rPr lang="en-US" dirty="0" smtClean="0">
                <a:latin typeface="Arial" panose="020B0604020202020204" pitchFamily="34" charset="0"/>
                <a:cs typeface="Arial" panose="020B0604020202020204" pitchFamily="34" charset="0"/>
              </a:rPr>
              <a:t>Look to professional associations for comparative institutions</a:t>
            </a:r>
          </a:p>
          <a:p>
            <a:pPr indent="-274320" eaLnBrk="1" fontAlgn="auto" hangingPunct="1">
              <a:spcAft>
                <a:spcPts val="0"/>
              </a:spcAft>
              <a:defRPr/>
            </a:pPr>
            <a:r>
              <a:rPr lang="en-US" dirty="0" smtClean="0">
                <a:latin typeface="Arial" panose="020B0604020202020204" pitchFamily="34" charset="0"/>
                <a:cs typeface="Arial" panose="020B0604020202020204" pitchFamily="34" charset="0"/>
              </a:rPr>
              <a:t>Ask subject matter experts</a:t>
            </a:r>
          </a:p>
          <a:p>
            <a:pPr indent="-274320" eaLnBrk="1" fontAlgn="auto" hangingPunct="1">
              <a:spcAft>
                <a:spcPts val="0"/>
              </a:spcAft>
              <a:defRPr/>
            </a:pPr>
            <a:r>
              <a:rPr lang="en-US" dirty="0" smtClean="0">
                <a:latin typeface="Arial" panose="020B0604020202020204" pitchFamily="34" charset="0"/>
                <a:cs typeface="Arial" panose="020B0604020202020204" pitchFamily="34" charset="0"/>
              </a:rPr>
              <a:t>Linked In and other social media</a:t>
            </a:r>
          </a:p>
          <a:p>
            <a:pPr indent="-274320" eaLnBrk="1" fontAlgn="auto" hangingPunct="1">
              <a:spcAft>
                <a:spcPts val="0"/>
              </a:spcAft>
              <a:defRPr/>
            </a:pPr>
            <a:r>
              <a:rPr lang="en-US" dirty="0" smtClean="0">
                <a:latin typeface="Arial" panose="020B0604020202020204" pitchFamily="34" charset="0"/>
                <a:cs typeface="Arial" panose="020B0604020202020204" pitchFamily="34" charset="0"/>
              </a:rPr>
              <a:t>On-line research </a:t>
            </a:r>
          </a:p>
          <a:p>
            <a:pPr indent="-274320" eaLnBrk="1" fontAlgn="auto" hangingPunct="1">
              <a:spcAft>
                <a:spcPts val="0"/>
              </a:spcAft>
              <a:defRPr/>
            </a:pPr>
            <a:r>
              <a:rPr lang="en-US" dirty="0" smtClean="0">
                <a:latin typeface="Arial" panose="020B0604020202020204" pitchFamily="34" charset="0"/>
                <a:cs typeface="Arial" panose="020B0604020202020204" pitchFamily="34" charset="0"/>
              </a:rPr>
              <a:t>Invite twice as many institutions as you would like to have participate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118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Planning: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Identify comparative institutions</a:t>
            </a:r>
            <a:endParaRPr lang="en-US" dirty="0"/>
          </a:p>
        </p:txBody>
      </p:sp>
      <p:sp>
        <p:nvSpPr>
          <p:cNvPr id="5" name="Content Placeholder 4"/>
          <p:cNvSpPr>
            <a:spLocks noGrp="1"/>
          </p:cNvSpPr>
          <p:nvPr>
            <p:ph sz="half" idx="2"/>
          </p:nvPr>
        </p:nvSpPr>
        <p:spPr>
          <a:xfrm>
            <a:off x="4876800" y="1600201"/>
            <a:ext cx="4038600" cy="3047999"/>
          </a:xfrm>
        </p:spPr>
        <p:txBody>
          <a:bodyPr/>
          <a:lstStyle/>
          <a:p>
            <a:r>
              <a:rPr lang="en-US" dirty="0" smtClean="0"/>
              <a:t>No such thing as apple to apple comparisons</a:t>
            </a:r>
          </a:p>
          <a:p>
            <a:r>
              <a:rPr lang="en-US" dirty="0" smtClean="0"/>
              <a:t> Don’t look for perfect matches in your peers</a:t>
            </a:r>
            <a:endParaRPr lang="en-US" dirty="0"/>
          </a:p>
        </p:txBody>
      </p:sp>
      <p:pic>
        <p:nvPicPr>
          <p:cNvPr id="6" name="Content Placeholder 1"/>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638908" y="1828800"/>
            <a:ext cx="3962400" cy="2302853"/>
          </a:xfrm>
        </p:spPr>
      </p:pic>
    </p:spTree>
    <p:extLst>
      <p:ext uri="{BB962C8B-B14F-4D97-AF65-F5344CB8AC3E}">
        <p14:creationId xmlns:p14="http://schemas.microsoft.com/office/powerpoint/2010/main" val="37405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Session Outline:  </a:t>
            </a:r>
            <a:r>
              <a:rPr lang="en-US" dirty="0" err="1">
                <a:latin typeface="Arial" panose="020B0604020202020204" pitchFamily="34" charset="0"/>
                <a:cs typeface="Arial" panose="020B0604020202020204" pitchFamily="34" charset="0"/>
              </a:rPr>
              <a:t>Nacubo</a:t>
            </a:r>
            <a:r>
              <a:rPr lang="en-US" dirty="0">
                <a:latin typeface="Arial" panose="020B0604020202020204" pitchFamily="34" charset="0"/>
                <a:cs typeface="Arial" panose="020B0604020202020204" pitchFamily="34" charset="0"/>
              </a:rPr>
              <a:t> 2016</a:t>
            </a:r>
            <a:endParaRPr lang="en-US" dirty="0" smtClean="0">
              <a:latin typeface="Arial" panose="020B0604020202020204" pitchFamily="34" charset="0"/>
              <a:ea typeface="+mj-ea"/>
              <a:cs typeface="Arial" panose="020B0604020202020204" pitchFamily="34" charset="0"/>
            </a:endParaRPr>
          </a:p>
        </p:txBody>
      </p:sp>
      <p:sp>
        <p:nvSpPr>
          <p:cNvPr id="3" name="Content Placeholder 2"/>
          <p:cNvSpPr>
            <a:spLocks noGrp="1"/>
          </p:cNvSpPr>
          <p:nvPr>
            <p:ph idx="4294967295"/>
          </p:nvPr>
        </p:nvSpPr>
        <p:spPr>
          <a:xfrm>
            <a:off x="609600" y="1143000"/>
            <a:ext cx="8458200" cy="4267199"/>
          </a:xfrm>
        </p:spPr>
        <p:txBody>
          <a:bodyPr/>
          <a:lstStyle/>
          <a:p>
            <a:r>
              <a:rPr lang="en-US" altLang="en-US" sz="2800" dirty="0">
                <a:latin typeface="Arial" panose="020B0604020202020204" pitchFamily="34" charset="0"/>
                <a:cs typeface="Arial" panose="020B0604020202020204" pitchFamily="34" charset="0"/>
              </a:rPr>
              <a:t>The Benchmarking Process</a:t>
            </a:r>
          </a:p>
          <a:p>
            <a:pPr lvl="1"/>
            <a:r>
              <a:rPr lang="en-US" altLang="en-US" sz="2800" dirty="0">
                <a:latin typeface="Arial" panose="020B0604020202020204" pitchFamily="34" charset="0"/>
                <a:cs typeface="Arial" panose="020B0604020202020204" pitchFamily="34" charset="0"/>
              </a:rPr>
              <a:t>Planning</a:t>
            </a:r>
          </a:p>
          <a:p>
            <a:pPr lvl="1"/>
            <a:r>
              <a:rPr lang="en-US" altLang="en-US" sz="2800" dirty="0">
                <a:latin typeface="Arial" panose="020B0604020202020204" pitchFamily="34" charset="0"/>
                <a:cs typeface="Arial" panose="020B0604020202020204" pitchFamily="34" charset="0"/>
              </a:rPr>
              <a:t>Analysis -- Tools for Decision Making</a:t>
            </a:r>
          </a:p>
          <a:p>
            <a:pPr lvl="1"/>
            <a:r>
              <a:rPr lang="en-US" altLang="en-US" sz="2800" dirty="0">
                <a:latin typeface="Arial" panose="020B0604020202020204" pitchFamily="34" charset="0"/>
                <a:cs typeface="Arial" panose="020B0604020202020204" pitchFamily="34" charset="0"/>
              </a:rPr>
              <a:t>Integration and </a:t>
            </a:r>
            <a:r>
              <a:rPr lang="en-US" altLang="en-US" sz="2800" dirty="0" smtClean="0">
                <a:latin typeface="Arial" panose="020B0604020202020204" pitchFamily="34" charset="0"/>
                <a:cs typeface="Arial" panose="020B0604020202020204" pitchFamily="34" charset="0"/>
              </a:rPr>
              <a:t>Action</a:t>
            </a:r>
          </a:p>
          <a:p>
            <a:r>
              <a:rPr lang="en-US" altLang="en-US" sz="2800" dirty="0" smtClean="0">
                <a:latin typeface="Arial" panose="020B0604020202020204" pitchFamily="34" charset="0"/>
                <a:cs typeface="Arial" panose="020B0604020202020204" pitchFamily="34" charset="0"/>
              </a:rPr>
              <a:t>Examples of Using Benchmark Results for Decision-making </a:t>
            </a:r>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Benchmarking Projects for Community </a:t>
            </a:r>
            <a:r>
              <a:rPr lang="en-US" altLang="en-US" sz="2800" dirty="0" smtClean="0">
                <a:latin typeface="Arial" panose="020B0604020202020204" pitchFamily="34" charset="0"/>
                <a:cs typeface="Arial" panose="020B0604020202020204" pitchFamily="34" charset="0"/>
              </a:rPr>
              <a:t>Colleges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98" t="25424" r="1798" b="9217"/>
          <a:stretch/>
        </p:blipFill>
        <p:spPr>
          <a:xfrm>
            <a:off x="224445" y="1804723"/>
            <a:ext cx="3794240" cy="372599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8065" y="1804723"/>
            <a:ext cx="4775663" cy="3183775"/>
          </a:xfrm>
          <a:prstGeom prst="rect">
            <a:avLst/>
          </a:prstGeom>
        </p:spPr>
      </p:pic>
      <p:sp>
        <p:nvSpPr>
          <p:cNvPr id="8" name="Title 7"/>
          <p:cNvSpPr>
            <a:spLocks noGrp="1"/>
          </p:cNvSpPr>
          <p:nvPr>
            <p:ph type="title"/>
          </p:nvPr>
        </p:nvSpPr>
        <p:spPr>
          <a:xfrm>
            <a:off x="457200" y="601011"/>
            <a:ext cx="6447501" cy="990600"/>
          </a:xfrm>
        </p:spPr>
        <p:txBody>
          <a:bodyPr/>
          <a:lstStyle/>
          <a:p>
            <a:r>
              <a:rPr lang="en-US" sz="3200" dirty="0" smtClean="0">
                <a:latin typeface="Arial" panose="020B0604020202020204" pitchFamily="34" charset="0"/>
                <a:cs typeface="Arial" panose="020B0604020202020204" pitchFamily="34" charset="0"/>
              </a:rPr>
              <a:t>Can you spot the differences?</a:t>
            </a:r>
            <a:endParaRPr lang="en-US" sz="3200" dirty="0">
              <a:latin typeface="Arial" panose="020B0604020202020204" pitchFamily="34" charset="0"/>
              <a:cs typeface="Arial" panose="020B0604020202020204" pitchFamily="34" charset="0"/>
            </a:endParaRPr>
          </a:p>
        </p:txBody>
      </p:sp>
      <p:sp>
        <p:nvSpPr>
          <p:cNvPr id="9" name="TextBox 8"/>
          <p:cNvSpPr txBox="1"/>
          <p:nvPr/>
        </p:nvSpPr>
        <p:spPr>
          <a:xfrm>
            <a:off x="4297373" y="5276804"/>
            <a:ext cx="4672274" cy="584775"/>
          </a:xfrm>
          <a:prstGeom prst="rect">
            <a:avLst/>
          </a:prstGeom>
          <a:noFill/>
        </p:spPr>
        <p:txBody>
          <a:bodyPr wrap="square" rtlCol="0">
            <a:spAutoFit/>
          </a:bodyPr>
          <a:lstStyle/>
          <a:p>
            <a:r>
              <a:rPr lang="en-US" sz="3200" dirty="0">
                <a:solidFill>
                  <a:srgbClr val="92D050"/>
                </a:solidFill>
              </a:rPr>
              <a:t>Or the similarities?</a:t>
            </a:r>
          </a:p>
        </p:txBody>
      </p:sp>
    </p:spTree>
    <p:extLst>
      <p:ext uri="{BB962C8B-B14F-4D97-AF65-F5344CB8AC3E}">
        <p14:creationId xmlns:p14="http://schemas.microsoft.com/office/powerpoint/2010/main" val="2306118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219200"/>
          </a:xfrm>
        </p:spPr>
        <p:txBody>
          <a:bodyPr/>
          <a:lstStyle/>
          <a:p>
            <a:r>
              <a:rPr lang="en-US" sz="3200" dirty="0" smtClean="0">
                <a:latin typeface="Arial" panose="020B0604020202020204" pitchFamily="34" charset="0"/>
                <a:cs typeface="Arial" panose="020B0604020202020204" pitchFamily="34" charset="0"/>
              </a:rPr>
              <a:t>Not having an identical twin is no excuse for not benchmarking.</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386" y="1676400"/>
            <a:ext cx="4984901" cy="3579159"/>
          </a:xfrm>
          <a:prstGeom prst="rect">
            <a:avLst/>
          </a:prstGeom>
        </p:spPr>
      </p:pic>
    </p:spTree>
    <p:extLst>
      <p:ext uri="{BB962C8B-B14F-4D97-AF65-F5344CB8AC3E}">
        <p14:creationId xmlns:p14="http://schemas.microsoft.com/office/powerpoint/2010/main" val="20823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39" y="457200"/>
            <a:ext cx="6447501" cy="799506"/>
          </a:xfrm>
        </p:spPr>
        <p:txBody>
          <a:bodyPr/>
          <a:lstStyle/>
          <a:p>
            <a:r>
              <a:rPr lang="en-US" dirty="0" smtClean="0">
                <a:latin typeface="Arial" panose="020B0604020202020204" pitchFamily="34" charset="0"/>
                <a:cs typeface="Arial" panose="020B0604020202020204" pitchFamily="34" charset="0"/>
              </a:rPr>
              <a:t>Peer Selection Criteria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8001" y="1371600"/>
            <a:ext cx="7721599" cy="4016673"/>
          </a:xfrm>
        </p:spPr>
        <p:txBody>
          <a:bodyPr/>
          <a:lstStyle/>
          <a:p>
            <a:pPr lvl="1"/>
            <a:r>
              <a:rPr lang="en-US" sz="3200" dirty="0">
                <a:solidFill>
                  <a:srgbClr val="0070C0"/>
                </a:solidFill>
                <a:latin typeface="Arial" panose="020B0604020202020204" pitchFamily="34" charset="0"/>
                <a:cs typeface="Arial" panose="020B0604020202020204" pitchFamily="34" charset="0"/>
              </a:rPr>
              <a:t>Do you have a list of peer colleges you use?</a:t>
            </a:r>
          </a:p>
          <a:p>
            <a:pPr lvl="1"/>
            <a:r>
              <a:rPr lang="en-US" sz="3200" dirty="0">
                <a:solidFill>
                  <a:srgbClr val="0070C0"/>
                </a:solidFill>
                <a:latin typeface="Arial" panose="020B0604020202020204" pitchFamily="34" charset="0"/>
                <a:cs typeface="Arial" panose="020B0604020202020204" pitchFamily="34" charset="0"/>
              </a:rPr>
              <a:t>Do you want to just look at colleges in your state?</a:t>
            </a:r>
          </a:p>
          <a:p>
            <a:pPr lvl="1"/>
            <a:r>
              <a:rPr lang="en-US" sz="3200" dirty="0">
                <a:solidFill>
                  <a:srgbClr val="0070C0"/>
                </a:solidFill>
                <a:latin typeface="Arial" panose="020B0604020202020204" pitchFamily="34" charset="0"/>
                <a:cs typeface="Arial" panose="020B0604020202020204" pitchFamily="34" charset="0"/>
              </a:rPr>
              <a:t>Do you want to look at </a:t>
            </a:r>
            <a:r>
              <a:rPr lang="en-US" sz="3200" dirty="0" smtClean="0">
                <a:solidFill>
                  <a:srgbClr val="0070C0"/>
                </a:solidFill>
                <a:latin typeface="Arial" panose="020B0604020202020204" pitchFamily="34" charset="0"/>
                <a:cs typeface="Arial" panose="020B0604020202020204" pitchFamily="34" charset="0"/>
              </a:rPr>
              <a:t>colleges that compete with you?</a:t>
            </a:r>
            <a:endParaRPr lang="en-US" sz="3200" dirty="0">
              <a:solidFill>
                <a:srgbClr val="0070C0"/>
              </a:solidFill>
              <a:latin typeface="Arial" panose="020B0604020202020204" pitchFamily="34" charset="0"/>
              <a:cs typeface="Arial" panose="020B0604020202020204" pitchFamily="34" charset="0"/>
            </a:endParaRPr>
          </a:p>
          <a:p>
            <a:pPr lvl="1"/>
            <a:r>
              <a:rPr lang="en-US" sz="3200" dirty="0">
                <a:solidFill>
                  <a:srgbClr val="0070C0"/>
                </a:solidFill>
                <a:latin typeface="Arial" panose="020B0604020202020204" pitchFamily="34" charset="0"/>
                <a:cs typeface="Arial" panose="020B0604020202020204" pitchFamily="34" charset="0"/>
              </a:rPr>
              <a:t>Do you want to look at colleges that best “match” you?</a:t>
            </a:r>
          </a:p>
          <a:p>
            <a:pPr lvl="1"/>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56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rmAutofit/>
          </a:bodyPr>
          <a:lstStyle/>
          <a:p>
            <a:pPr eaLnBrk="1" hangingPunct="1"/>
            <a:r>
              <a:rPr lang="en-US" dirty="0" smtClean="0">
                <a:latin typeface="Arial" panose="020B0604020202020204" pitchFamily="34" charset="0"/>
                <a:cs typeface="Arial" panose="020B0604020202020204" pitchFamily="34" charset="0"/>
              </a:rPr>
              <a:t>How to Select Your Peer Comparison Group</a:t>
            </a:r>
            <a:endParaRPr lang="en-US" dirty="0">
              <a:latin typeface="Arial" panose="020B0604020202020204" pitchFamily="34" charset="0"/>
              <a:cs typeface="Arial" panose="020B0604020202020204" pitchFamily="34" charset="0"/>
            </a:endParaRPr>
          </a:p>
        </p:txBody>
      </p:sp>
      <p:sp>
        <p:nvSpPr>
          <p:cNvPr id="262148" name="Rectangle 4"/>
          <p:cNvSpPr>
            <a:spLocks noGrp="1" noChangeArrowheads="1"/>
          </p:cNvSpPr>
          <p:nvPr>
            <p:ph sz="half" idx="1"/>
          </p:nvPr>
        </p:nvSpPr>
        <p:spPr/>
        <p:txBody>
          <a:bodyPr>
            <a:normAutofit/>
          </a:bodyPr>
          <a:lstStyle/>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Campus Environment</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Institution Type</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Institutional Control</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Academic Calendar</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Credit Enrollment</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Minority Students</a:t>
            </a:r>
          </a:p>
          <a:p>
            <a:pPr>
              <a:buClr>
                <a:schemeClr val="tx1">
                  <a:lumMod val="65000"/>
                  <a:lumOff val="35000"/>
                </a:schemeClr>
              </a:buClr>
            </a:pPr>
            <a:r>
              <a:rPr lang="en-US" dirty="0">
                <a:solidFill>
                  <a:schemeClr val="tx1">
                    <a:lumMod val="65000"/>
                    <a:lumOff val="35000"/>
                  </a:schemeClr>
                </a:solidFill>
                <a:latin typeface="Arial" panose="020B0604020202020204" pitchFamily="34" charset="0"/>
                <a:cs typeface="Arial" panose="020B0604020202020204" pitchFamily="34" charset="0"/>
              </a:rPr>
              <a:t>Percent State Revenue</a:t>
            </a:r>
          </a:p>
        </p:txBody>
      </p:sp>
      <p:sp>
        <p:nvSpPr>
          <p:cNvPr id="262149" name="Rectangle 5"/>
          <p:cNvSpPr>
            <a:spLocks noGrp="1" noChangeArrowheads="1"/>
          </p:cNvSpPr>
          <p:nvPr>
            <p:ph sz="half" idx="2"/>
          </p:nvPr>
        </p:nvSpPr>
        <p:spPr/>
        <p:txBody>
          <a:bodyPr>
            <a:no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Operating Budget</a:t>
            </a:r>
          </a:p>
          <a:p>
            <a:pPr eaLnBrk="1" hangingPunct="1"/>
            <a:r>
              <a:rPr lang="en-US" dirty="0">
                <a:solidFill>
                  <a:schemeClr val="tx1">
                    <a:lumMod val="65000"/>
                    <a:lumOff val="35000"/>
                  </a:schemeClr>
                </a:solidFill>
                <a:latin typeface="Arial" panose="020B0604020202020204" pitchFamily="34" charset="0"/>
                <a:cs typeface="Arial" panose="020B0604020202020204" pitchFamily="34" charset="0"/>
              </a:rPr>
              <a:t>Faculty Unionized</a:t>
            </a:r>
          </a:p>
          <a:p>
            <a:pPr eaLnBrk="1" hangingPunct="1"/>
            <a:r>
              <a:rPr lang="en-US" dirty="0">
                <a:solidFill>
                  <a:schemeClr val="tx1">
                    <a:lumMod val="65000"/>
                    <a:lumOff val="35000"/>
                  </a:schemeClr>
                </a:solidFill>
                <a:latin typeface="Arial" panose="020B0604020202020204" pitchFamily="34" charset="0"/>
                <a:cs typeface="Arial" panose="020B0604020202020204" pitchFamily="34" charset="0"/>
              </a:rPr>
              <a:t>Service Area Population</a:t>
            </a:r>
          </a:p>
          <a:p>
            <a:pPr eaLnBrk="1" hangingPunct="1"/>
            <a:r>
              <a:rPr lang="en-US" dirty="0">
                <a:solidFill>
                  <a:schemeClr val="tx1">
                    <a:lumMod val="65000"/>
                    <a:lumOff val="35000"/>
                  </a:schemeClr>
                </a:solidFill>
                <a:latin typeface="Arial" panose="020B0604020202020204" pitchFamily="34" charset="0"/>
                <a:cs typeface="Arial" panose="020B0604020202020204" pitchFamily="34" charset="0"/>
              </a:rPr>
              <a:t>Unemployment Rate</a:t>
            </a:r>
          </a:p>
          <a:p>
            <a:pPr eaLnBrk="1" hangingPunct="1"/>
            <a:r>
              <a:rPr lang="en-US" dirty="0">
                <a:solidFill>
                  <a:schemeClr val="tx1">
                    <a:lumMod val="65000"/>
                    <a:lumOff val="35000"/>
                  </a:schemeClr>
                </a:solidFill>
                <a:latin typeface="Arial" panose="020B0604020202020204" pitchFamily="34" charset="0"/>
                <a:cs typeface="Arial" panose="020B0604020202020204" pitchFamily="34" charset="0"/>
              </a:rPr>
              <a:t>Household Income</a:t>
            </a:r>
          </a:p>
          <a:p>
            <a:pPr eaLnBrk="1" hangingPunct="1"/>
            <a:r>
              <a:rPr lang="en-US" dirty="0">
                <a:solidFill>
                  <a:schemeClr val="tx1">
                    <a:lumMod val="65000"/>
                    <a:lumOff val="35000"/>
                  </a:schemeClr>
                </a:solidFill>
                <a:latin typeface="Arial" panose="020B0604020202020204" pitchFamily="34" charset="0"/>
                <a:cs typeface="Arial" panose="020B0604020202020204" pitchFamily="34" charset="0"/>
              </a:rPr>
              <a:t>Service Area Percent Minority</a:t>
            </a:r>
          </a:p>
        </p:txBody>
      </p:sp>
    </p:spTree>
    <p:extLst>
      <p:ext uri="{BB962C8B-B14F-4D97-AF65-F5344CB8AC3E}">
        <p14:creationId xmlns:p14="http://schemas.microsoft.com/office/powerpoint/2010/main" val="102873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Recommendations:</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Choose peers based on your situation, needs and goals	</a:t>
            </a:r>
            <a:r>
              <a:rPr lang="en-US" sz="1650" dirty="0"/>
              <a:t>	 			</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40811" y="2209800"/>
            <a:ext cx="5470824" cy="2921074"/>
          </a:xfrm>
          <a:prstGeom prst="rect">
            <a:avLst/>
          </a:prstGeom>
        </p:spPr>
      </p:pic>
    </p:spTree>
    <p:extLst>
      <p:ext uri="{BB962C8B-B14F-4D97-AF65-F5344CB8AC3E}">
        <p14:creationId xmlns:p14="http://schemas.microsoft.com/office/powerpoint/2010/main" val="147952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nvPr>
        </p:nvGraphicFramePr>
        <p:xfrm>
          <a:off x="609600" y="1100138"/>
          <a:ext cx="8382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pPr algn="l"/>
            <a:r>
              <a:rPr lang="en-US" sz="2700" dirty="0"/>
              <a:t>Benchmarking Steps</a:t>
            </a:r>
          </a:p>
        </p:txBody>
      </p:sp>
      <p:sp>
        <p:nvSpPr>
          <p:cNvPr id="7" name="Frame 6"/>
          <p:cNvSpPr/>
          <p:nvPr/>
        </p:nvSpPr>
        <p:spPr>
          <a:xfrm>
            <a:off x="3429000" y="2514600"/>
            <a:ext cx="3124200"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57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Analysis: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Collecting and Benchmarking the Data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First Step:  Determine </a:t>
            </a:r>
            <a:r>
              <a:rPr lang="en-US" dirty="0">
                <a:latin typeface="Arial" panose="020B0604020202020204" pitchFamily="34" charset="0"/>
                <a:cs typeface="Arial" panose="020B0604020202020204" pitchFamily="34" charset="0"/>
              </a:rPr>
              <a:t>data collection </a:t>
            </a:r>
            <a:r>
              <a:rPr lang="en-US" dirty="0" smtClean="0">
                <a:latin typeface="Arial" panose="020B0604020202020204" pitchFamily="34" charset="0"/>
                <a:cs typeface="Arial" panose="020B0604020202020204" pitchFamily="34" charset="0"/>
              </a:rPr>
              <a:t>method</a:t>
            </a:r>
          </a:p>
          <a:p>
            <a:pPr lvl="1"/>
            <a:r>
              <a:rPr lang="en-US" altLang="en-US" dirty="0">
                <a:latin typeface="Arial" panose="020B0604020202020204" pitchFamily="34" charset="0"/>
                <a:cs typeface="Arial" panose="020B0604020202020204" pitchFamily="34" charset="0"/>
              </a:rPr>
              <a:t>Utilize Existing </a:t>
            </a:r>
            <a:r>
              <a:rPr lang="en-US" altLang="en-US" dirty="0" smtClean="0">
                <a:latin typeface="Arial" panose="020B0604020202020204" pitchFamily="34" charset="0"/>
                <a:cs typeface="Arial" panose="020B0604020202020204" pitchFamily="34" charset="0"/>
              </a:rPr>
              <a:t>Databases/Projects</a:t>
            </a:r>
          </a:p>
          <a:p>
            <a:pPr lvl="1"/>
            <a:r>
              <a:rPr lang="en-US" altLang="en-US" dirty="0" smtClean="0">
                <a:latin typeface="Arial" panose="020B0604020202020204" pitchFamily="34" charset="0"/>
                <a:cs typeface="Arial" panose="020B0604020202020204" pitchFamily="34" charset="0"/>
              </a:rPr>
              <a:t>DYI Benchmarking Projects</a:t>
            </a:r>
            <a:endParaRPr lang="en-US" altLang="en-US" dirty="0">
              <a:latin typeface="Arial" panose="020B0604020202020204" pitchFamily="34" charset="0"/>
              <a:cs typeface="Arial" panose="020B0604020202020204" pitchFamily="34" charset="0"/>
            </a:endParaRPr>
          </a:p>
          <a:p>
            <a:pPr lvl="1"/>
            <a:endParaRPr lang="en-US" dirty="0"/>
          </a:p>
        </p:txBody>
      </p:sp>
      <p:sp>
        <p:nvSpPr>
          <p:cNvPr id="4" name="Content Placeholder 3"/>
          <p:cNvSpPr>
            <a:spLocks noGrp="1"/>
          </p:cNvSpPr>
          <p:nvPr>
            <p:ph sz="half" idx="2"/>
          </p:nvPr>
        </p:nvSpPr>
        <p:spPr/>
        <p:txBody>
          <a:bodyPr/>
          <a:lstStyle/>
          <a:p>
            <a:r>
              <a:rPr lang="en-US" dirty="0" smtClean="0">
                <a:latin typeface="Arial" panose="020B0604020202020204" pitchFamily="34" charset="0"/>
                <a:cs typeface="Arial" panose="020B0604020202020204" pitchFamily="34" charset="0"/>
              </a:rPr>
              <a:t>Using a pre-existing benchmark project</a:t>
            </a:r>
          </a:p>
          <a:p>
            <a:pPr lvl="1"/>
            <a:r>
              <a:rPr lang="en-US" dirty="0" smtClean="0">
                <a:latin typeface="Arial" panose="020B0604020202020204" pitchFamily="34" charset="0"/>
                <a:cs typeface="Arial" panose="020B0604020202020204" pitchFamily="34" charset="0"/>
              </a:rPr>
              <a:t>What is sample size</a:t>
            </a:r>
          </a:p>
          <a:p>
            <a:pPr lvl="1"/>
            <a:r>
              <a:rPr lang="en-US" dirty="0" smtClean="0">
                <a:latin typeface="Arial" panose="020B0604020202020204" pitchFamily="34" charset="0"/>
                <a:cs typeface="Arial" panose="020B0604020202020204" pitchFamily="34" charset="0"/>
              </a:rPr>
              <a:t>Are the colleges similar to yours </a:t>
            </a:r>
          </a:p>
          <a:p>
            <a:pPr lvl="1"/>
            <a:r>
              <a:rPr lang="en-US" dirty="0" smtClean="0">
                <a:latin typeface="Arial" panose="020B0604020202020204" pitchFamily="34" charset="0"/>
                <a:cs typeface="Arial" panose="020B0604020202020204" pitchFamily="34" charset="0"/>
              </a:rPr>
              <a:t>Are peer comparisons available</a:t>
            </a:r>
          </a:p>
          <a:p>
            <a:pPr lvl="1"/>
            <a:r>
              <a:rPr lang="en-US" dirty="0" smtClean="0">
                <a:latin typeface="Arial" panose="020B0604020202020204" pitchFamily="34" charset="0"/>
                <a:cs typeface="Arial" panose="020B0604020202020204" pitchFamily="34" charset="0"/>
              </a:rPr>
              <a:t>Are definitions clear</a:t>
            </a:r>
          </a:p>
          <a:p>
            <a:pPr lvl="1"/>
            <a:r>
              <a:rPr lang="en-US" dirty="0" smtClean="0">
                <a:latin typeface="Arial" panose="020B0604020202020204" pitchFamily="34" charset="0"/>
                <a:cs typeface="Arial" panose="020B0604020202020204" pitchFamily="34" charset="0"/>
              </a:rPr>
              <a:t>Is data verified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434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74785" y="95312"/>
            <a:ext cx="8382000" cy="1219200"/>
          </a:xfrm>
        </p:spPr>
        <p:txBody>
          <a:bodyPr>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Benchmarking Survey: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xfrm>
            <a:off x="533400" y="1295400"/>
            <a:ext cx="3733800" cy="639763"/>
          </a:xfrm>
        </p:spPr>
        <p:txBody>
          <a:bodyPr/>
          <a:lstStyle/>
          <a:p>
            <a:r>
              <a:rPr lang="en-US" dirty="0">
                <a:latin typeface="Arial" panose="020B0604020202020204" pitchFamily="34" charset="0"/>
                <a:cs typeface="Arial" panose="020B0604020202020204" pitchFamily="34" charset="0"/>
              </a:rPr>
              <a:t>A Variety of Metrics Are Needed</a:t>
            </a:r>
          </a:p>
        </p:txBody>
      </p:sp>
      <p:sp>
        <p:nvSpPr>
          <p:cNvPr id="6147" name="Rectangle 3"/>
          <p:cNvSpPr>
            <a:spLocks noGrp="1" noChangeArrowheads="1"/>
          </p:cNvSpPr>
          <p:nvPr>
            <p:ph sz="half" idx="2"/>
          </p:nvPr>
        </p:nvSpPr>
        <p:spPr>
          <a:xfrm>
            <a:off x="533400" y="1998542"/>
            <a:ext cx="3733800" cy="4114800"/>
          </a:xfrm>
        </p:spPr>
        <p:txBody>
          <a:bodyPr rtlCol="0">
            <a:normAutofit fontScale="92500" lnSpcReduction="20000"/>
          </a:bodyPr>
          <a:lstStyle/>
          <a:p>
            <a:pPr indent="-274320" eaLnBrk="1" fontAlgn="auto" hangingPunct="1">
              <a:spcAft>
                <a:spcPts val="0"/>
              </a:spcAft>
              <a:defRPr/>
            </a:pPr>
            <a:r>
              <a:rPr lang="en-US" sz="2800" dirty="0" smtClean="0">
                <a:latin typeface="Arial" panose="020B0604020202020204" pitchFamily="34" charset="0"/>
                <a:cs typeface="Arial" panose="020B0604020202020204" pitchFamily="34" charset="0"/>
              </a:rPr>
              <a:t>Costs</a:t>
            </a:r>
          </a:p>
          <a:p>
            <a:pPr indent="-274320" eaLnBrk="1" fontAlgn="auto" hangingPunct="1">
              <a:spcAft>
                <a:spcPts val="0"/>
              </a:spcAft>
              <a:defRPr/>
            </a:pPr>
            <a:r>
              <a:rPr lang="en-US" sz="2800" dirty="0" smtClean="0">
                <a:latin typeface="Arial" panose="020B0604020202020204" pitchFamily="34" charset="0"/>
                <a:cs typeface="Arial" panose="020B0604020202020204" pitchFamily="34" charset="0"/>
              </a:rPr>
              <a:t>Quality</a:t>
            </a:r>
            <a:endParaRPr lang="en-US" sz="2800" dirty="0">
              <a:latin typeface="Arial" panose="020B0604020202020204" pitchFamily="34" charset="0"/>
              <a:cs typeface="Arial" panose="020B0604020202020204" pitchFamily="34" charset="0"/>
            </a:endParaRP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Productivity</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Efficiency</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Customer Satisfaction</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Turn-around Time</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Down Time</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Rework Rates</a:t>
            </a:r>
          </a:p>
          <a:p>
            <a:pPr indent="-274320" eaLnBrk="1" fontAlgn="auto" hangingPunct="1">
              <a:spcAft>
                <a:spcPts val="0"/>
              </a:spcAft>
              <a:defRPr/>
            </a:pPr>
            <a:r>
              <a:rPr lang="en-US" sz="2800" dirty="0">
                <a:latin typeface="Arial" panose="020B0604020202020204" pitchFamily="34" charset="0"/>
                <a:cs typeface="Arial" panose="020B0604020202020204" pitchFamily="34" charset="0"/>
              </a:rPr>
              <a:t>Background Metrics</a:t>
            </a:r>
          </a:p>
        </p:txBody>
      </p:sp>
      <p:sp>
        <p:nvSpPr>
          <p:cNvPr id="3" name="Text Placeholder 2"/>
          <p:cNvSpPr>
            <a:spLocks noGrp="1"/>
          </p:cNvSpPr>
          <p:nvPr>
            <p:ph type="body" sz="quarter" idx="3"/>
          </p:nvPr>
        </p:nvSpPr>
        <p:spPr>
          <a:xfrm>
            <a:off x="4812323" y="1267620"/>
            <a:ext cx="3886200" cy="639763"/>
          </a:xfrm>
        </p:spPr>
        <p:txBody>
          <a:bodyPr/>
          <a:lstStyle/>
          <a:p>
            <a:r>
              <a:rPr lang="en-US" dirty="0" smtClean="0">
                <a:latin typeface="Arial" panose="020B0604020202020204" pitchFamily="34" charset="0"/>
                <a:cs typeface="Arial" panose="020B0604020202020204" pitchFamily="34" charset="0"/>
              </a:rPr>
              <a:t>Definitions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a:xfrm>
            <a:off x="4812323" y="1907383"/>
            <a:ext cx="3886200" cy="4190999"/>
          </a:xfrm>
        </p:spPr>
        <p:txBody>
          <a:bodyPr/>
          <a:lstStyle/>
          <a:p>
            <a:r>
              <a:rPr lang="en-US" dirty="0">
                <a:latin typeface="Arial" panose="020B0604020202020204" pitchFamily="34" charset="0"/>
                <a:cs typeface="Arial" panose="020B0604020202020204" pitchFamily="34" charset="0"/>
              </a:rPr>
              <a:t>You can’t benchmark without good definitions.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366919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nvPr>
        </p:nvGraphicFramePr>
        <p:xfrm>
          <a:off x="609600" y="1100138"/>
          <a:ext cx="8382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pPr algn="l"/>
            <a:r>
              <a:rPr lang="en-US" sz="2700" dirty="0"/>
              <a:t>Benchmarking Steps</a:t>
            </a:r>
          </a:p>
        </p:txBody>
      </p:sp>
      <p:sp>
        <p:nvSpPr>
          <p:cNvPr id="7" name="Frame 6"/>
          <p:cNvSpPr/>
          <p:nvPr/>
        </p:nvSpPr>
        <p:spPr>
          <a:xfrm>
            <a:off x="5813181" y="2514600"/>
            <a:ext cx="3143250" cy="1371600"/>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523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sz="3200"/>
              <a:t>Benchmark Data Does Not Require Accounting Accuracy</a:t>
            </a:r>
            <a:endParaRPr lang="en-US"/>
          </a:p>
        </p:txBody>
      </p:sp>
      <p:sp>
        <p:nvSpPr>
          <p:cNvPr id="37891" name="Rectangle 9"/>
          <p:cNvSpPr>
            <a:spLocks noGrp="1" noChangeArrowheads="1"/>
          </p:cNvSpPr>
          <p:nvPr>
            <p:ph type="body" sz="half" idx="1"/>
          </p:nvPr>
        </p:nvSpPr>
        <p:spPr>
          <a:xfrm>
            <a:off x="762000" y="1524000"/>
            <a:ext cx="8153400" cy="4114800"/>
          </a:xfrm>
        </p:spPr>
        <p:txBody>
          <a:bodyPr/>
          <a:lstStyle/>
          <a:p>
            <a:pPr eaLnBrk="1" hangingPunct="1"/>
            <a:r>
              <a:rPr lang="en-US" altLang="en-US" sz="2800" dirty="0" smtClean="0"/>
              <a:t>Estimates are acceptable</a:t>
            </a:r>
          </a:p>
          <a:p>
            <a:pPr eaLnBrk="1" hangingPunct="1"/>
            <a:r>
              <a:rPr lang="en-US" altLang="en-US" sz="2800" dirty="0" smtClean="0"/>
              <a:t>No two organizations collect costs the same way</a:t>
            </a:r>
          </a:p>
          <a:p>
            <a:pPr eaLnBrk="1" hangingPunct="1"/>
            <a:r>
              <a:rPr lang="en-US" altLang="en-US" sz="2800" dirty="0" smtClean="0"/>
              <a:t>Looking for significant differences</a:t>
            </a:r>
          </a:p>
        </p:txBody>
      </p:sp>
      <p:pic>
        <p:nvPicPr>
          <p:cNvPr id="7" name="Online Image Placeholder 6"/>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762000" y="3200400"/>
            <a:ext cx="8332228" cy="2590800"/>
          </a:xfrm>
        </p:spPr>
      </p:pic>
    </p:spTree>
    <p:extLst>
      <p:ext uri="{BB962C8B-B14F-4D97-AF65-F5344CB8AC3E}">
        <p14:creationId xmlns:p14="http://schemas.microsoft.com/office/powerpoint/2010/main" val="306326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Exciting &amp; Difficult Time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for Community Colleges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0968"/>
            <a:ext cx="8382000" cy="4216400"/>
          </a:xfrm>
        </p:spPr>
        <p:txBody>
          <a:bodyPr/>
          <a:lstStyle/>
          <a:p>
            <a:r>
              <a:rPr lang="en-US" dirty="0">
                <a:hlinkClick r:id="rId2"/>
              </a:rPr>
              <a:t>https://</a:t>
            </a:r>
            <a:r>
              <a:rPr lang="en-US" dirty="0" smtClean="0">
                <a:hlinkClick r:id="rId2"/>
              </a:rPr>
              <a:t>www.youtube.com/v/cse5cCGuHmE?version=3&amp;start=1269&amp;end=1394&amp;autoplay=1&amp;hl=en_US&amp;rel=0</a:t>
            </a:r>
            <a:endParaRPr lang="en-US" dirty="0" smtClean="0"/>
          </a:p>
          <a:p>
            <a:endParaRPr lang="en-US" dirty="0"/>
          </a:p>
        </p:txBody>
      </p:sp>
    </p:spTree>
    <p:extLst>
      <p:ext uri="{BB962C8B-B14F-4D97-AF65-F5344CB8AC3E}">
        <p14:creationId xmlns:p14="http://schemas.microsoft.com/office/powerpoint/2010/main" val="93135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501" y="348246"/>
            <a:ext cx="6447501" cy="799506"/>
          </a:xfrm>
        </p:spPr>
        <p:txBody>
          <a:bodyPr/>
          <a:lstStyle/>
          <a:p>
            <a:r>
              <a:rPr lang="en-US" dirty="0" smtClean="0">
                <a:latin typeface="Arial" panose="020B0604020202020204" pitchFamily="34" charset="0"/>
                <a:cs typeface="Arial" panose="020B0604020202020204" pitchFamily="34" charset="0"/>
              </a:rPr>
              <a:t>Gap Analysis</a:t>
            </a:r>
            <a:endParaRPr lang="en-US" dirty="0">
              <a:latin typeface="Arial" panose="020B0604020202020204" pitchFamily="34" charset="0"/>
              <a:cs typeface="Arial" panose="020B0604020202020204" pitchFamily="34" charset="0"/>
            </a:endParaRPr>
          </a:p>
        </p:txBody>
      </p:sp>
      <p:graphicFrame>
        <p:nvGraphicFramePr>
          <p:cNvPr id="5" name="Content Placeholder 6"/>
          <p:cNvGraphicFramePr>
            <a:graphicFrameLocks/>
          </p:cNvGraphicFramePr>
          <p:nvPr>
            <p:extLst>
              <p:ext uri="{D42A27DB-BD31-4B8C-83A1-F6EECF244321}">
                <p14:modId xmlns:p14="http://schemas.microsoft.com/office/powerpoint/2010/main" val="1136452595"/>
              </p:ext>
            </p:extLst>
          </p:nvPr>
        </p:nvGraphicFramePr>
        <p:xfrm>
          <a:off x="530032" y="1316333"/>
          <a:ext cx="8004367" cy="44748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61640" y="2462601"/>
            <a:ext cx="570990" cy="323165"/>
          </a:xfrm>
          <a:prstGeom prst="rect">
            <a:avLst/>
          </a:prstGeom>
          <a:noFill/>
        </p:spPr>
        <p:txBody>
          <a:bodyPr wrap="none" rtlCol="0">
            <a:spAutoFit/>
          </a:bodyPr>
          <a:lstStyle/>
          <a:p>
            <a:r>
              <a:rPr lang="en-US" sz="1500" dirty="0"/>
              <a:t>52%</a:t>
            </a:r>
          </a:p>
        </p:txBody>
      </p:sp>
      <p:sp>
        <p:nvSpPr>
          <p:cNvPr id="7" name="TextBox 6"/>
          <p:cNvSpPr txBox="1"/>
          <p:nvPr/>
        </p:nvSpPr>
        <p:spPr>
          <a:xfrm rot="10800000" flipV="1">
            <a:off x="3827647" y="5491481"/>
            <a:ext cx="1659089" cy="369332"/>
          </a:xfrm>
          <a:prstGeom prst="rect">
            <a:avLst/>
          </a:prstGeom>
          <a:noFill/>
        </p:spPr>
        <p:txBody>
          <a:bodyPr wrap="square" rtlCol="0">
            <a:spAutoFit/>
          </a:bodyPr>
          <a:lstStyle/>
          <a:p>
            <a:pPr algn="ctr"/>
            <a:r>
              <a:rPr lang="en-US" dirty="0"/>
              <a:t>Cohorts</a:t>
            </a:r>
          </a:p>
        </p:txBody>
      </p:sp>
      <p:sp>
        <p:nvSpPr>
          <p:cNvPr id="17" name="Title 4"/>
          <p:cNvSpPr txBox="1">
            <a:spLocks/>
          </p:cNvSpPr>
          <p:nvPr/>
        </p:nvSpPr>
        <p:spPr bwMode="auto">
          <a:xfrm>
            <a:off x="1447800" y="933756"/>
            <a:ext cx="4304366"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kern="1200">
                <a:solidFill>
                  <a:schemeClr val="bg1"/>
                </a:solidFill>
                <a:latin typeface="+mj-lt"/>
                <a:ea typeface="+mj-ea"/>
                <a:cs typeface="+mj-cs"/>
              </a:defRPr>
            </a:lvl1pPr>
            <a:lvl2pPr algn="l" rtl="0" eaLnBrk="1" fontAlgn="base" hangingPunct="1">
              <a:spcBef>
                <a:spcPct val="0"/>
              </a:spcBef>
              <a:spcAft>
                <a:spcPct val="0"/>
              </a:spcAft>
              <a:defRPr>
                <a:solidFill>
                  <a:schemeClr val="bg1"/>
                </a:solidFill>
                <a:latin typeface="Calibri" pitchFamily="34" charset="0"/>
              </a:defRPr>
            </a:lvl2pPr>
            <a:lvl3pPr algn="l" rtl="0" eaLnBrk="1" fontAlgn="base" hangingPunct="1">
              <a:spcBef>
                <a:spcPct val="0"/>
              </a:spcBef>
              <a:spcAft>
                <a:spcPct val="0"/>
              </a:spcAft>
              <a:defRPr>
                <a:solidFill>
                  <a:schemeClr val="bg1"/>
                </a:solidFill>
                <a:latin typeface="Calibri" pitchFamily="34" charset="0"/>
              </a:defRPr>
            </a:lvl3pPr>
            <a:lvl4pPr algn="l" rtl="0" eaLnBrk="1" fontAlgn="base" hangingPunct="1">
              <a:spcBef>
                <a:spcPct val="0"/>
              </a:spcBef>
              <a:spcAft>
                <a:spcPct val="0"/>
              </a:spcAft>
              <a:defRPr>
                <a:solidFill>
                  <a:schemeClr val="bg1"/>
                </a:solidFill>
                <a:latin typeface="Calibri" pitchFamily="34" charset="0"/>
              </a:defRPr>
            </a:lvl4pPr>
            <a:lvl5pPr algn="l" rtl="0" eaLnBrk="1" fontAlgn="base" hangingPunct="1">
              <a:spcBef>
                <a:spcPct val="0"/>
              </a:spcBef>
              <a:spcAft>
                <a:spcPct val="0"/>
              </a:spcAft>
              <a:defRPr>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2800" dirty="0">
                <a:solidFill>
                  <a:schemeClr val="tx1"/>
                </a:solidFill>
                <a:latin typeface="Arial" panose="020B0604020202020204" pitchFamily="34" charset="0"/>
                <a:cs typeface="Arial" panose="020B0604020202020204" pitchFamily="34" charset="0"/>
              </a:rPr>
              <a:t>Fall-Fall Persistence</a:t>
            </a:r>
          </a:p>
        </p:txBody>
      </p:sp>
      <p:sp>
        <p:nvSpPr>
          <p:cNvPr id="19" name="Left Brace 18"/>
          <p:cNvSpPr/>
          <p:nvPr/>
        </p:nvSpPr>
        <p:spPr>
          <a:xfrm flipH="1">
            <a:off x="1625750" y="2462601"/>
            <a:ext cx="339426" cy="1089450"/>
          </a:xfrm>
          <a:prstGeom prst="leftBrace">
            <a:avLst/>
          </a:prstGeom>
          <a:solidFill>
            <a:srgbClr val="0070C0"/>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TextBox 19"/>
          <p:cNvSpPr txBox="1"/>
          <p:nvPr/>
        </p:nvSpPr>
        <p:spPr>
          <a:xfrm>
            <a:off x="1993586" y="3007326"/>
            <a:ext cx="620683" cy="369332"/>
          </a:xfrm>
          <a:prstGeom prst="rect">
            <a:avLst/>
          </a:prstGeom>
          <a:noFill/>
        </p:spPr>
        <p:txBody>
          <a:bodyPr wrap="none" rtlCol="0">
            <a:spAutoFit/>
          </a:bodyPr>
          <a:lstStyle/>
          <a:p>
            <a:r>
              <a:rPr lang="en-US" dirty="0"/>
              <a:t>Gap</a:t>
            </a:r>
          </a:p>
        </p:txBody>
      </p:sp>
      <p:sp>
        <p:nvSpPr>
          <p:cNvPr id="21" name="Left Brace 20"/>
          <p:cNvSpPr/>
          <p:nvPr/>
        </p:nvSpPr>
        <p:spPr>
          <a:xfrm flipH="1">
            <a:off x="7582870" y="2542028"/>
            <a:ext cx="285750" cy="580899"/>
          </a:xfrm>
          <a:prstGeom prst="leftBrace">
            <a:avLst/>
          </a:prstGeom>
          <a:solidFill>
            <a:srgbClr val="0070C0"/>
          </a:solidFill>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p:cNvSpPr txBox="1"/>
          <p:nvPr/>
        </p:nvSpPr>
        <p:spPr>
          <a:xfrm>
            <a:off x="3718615" y="3701201"/>
            <a:ext cx="1633781" cy="369332"/>
          </a:xfrm>
          <a:prstGeom prst="rect">
            <a:avLst/>
          </a:prstGeom>
          <a:noFill/>
        </p:spPr>
        <p:txBody>
          <a:bodyPr wrap="none" rtlCol="0">
            <a:spAutoFit/>
          </a:bodyPr>
          <a:lstStyle/>
          <a:p>
            <a:r>
              <a:rPr lang="en-US" dirty="0" smtClean="0">
                <a:solidFill>
                  <a:schemeClr val="accent1"/>
                </a:solidFill>
              </a:rPr>
              <a:t>XYZ COLLGE</a:t>
            </a:r>
            <a:endParaRPr lang="en-US" dirty="0">
              <a:solidFill>
                <a:schemeClr val="accent1"/>
              </a:solidFill>
            </a:endParaRPr>
          </a:p>
        </p:txBody>
      </p:sp>
      <p:sp>
        <p:nvSpPr>
          <p:cNvPr id="23" name="TextBox 22"/>
          <p:cNvSpPr txBox="1"/>
          <p:nvPr/>
        </p:nvSpPr>
        <p:spPr>
          <a:xfrm>
            <a:off x="2461242" y="2416434"/>
            <a:ext cx="2621230" cy="369332"/>
          </a:xfrm>
          <a:prstGeom prst="rect">
            <a:avLst/>
          </a:prstGeom>
          <a:noFill/>
        </p:spPr>
        <p:txBody>
          <a:bodyPr wrap="none" rtlCol="0">
            <a:spAutoFit/>
          </a:bodyPr>
          <a:lstStyle/>
          <a:p>
            <a:r>
              <a:rPr lang="en-US" dirty="0">
                <a:solidFill>
                  <a:srgbClr val="0070C0"/>
                </a:solidFill>
              </a:rPr>
              <a:t>Aspirational Benchmark</a:t>
            </a:r>
          </a:p>
        </p:txBody>
      </p:sp>
    </p:spTree>
    <p:extLst>
      <p:ext uri="{BB962C8B-B14F-4D97-AF65-F5344CB8AC3E}">
        <p14:creationId xmlns:p14="http://schemas.microsoft.com/office/powerpoint/2010/main" val="1278472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304800"/>
            <a:ext cx="7833360" cy="5678842"/>
          </a:xfrm>
          <a:prstGeom prst="rect">
            <a:avLst/>
          </a:prstGeom>
        </p:spPr>
      </p:pic>
    </p:spTree>
    <p:extLst>
      <p:ext uri="{BB962C8B-B14F-4D97-AF65-F5344CB8AC3E}">
        <p14:creationId xmlns:p14="http://schemas.microsoft.com/office/powerpoint/2010/main" val="4187971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r>
              <a:rPr lang="en-US" sz="3200" dirty="0"/>
              <a:t>Analysis involves examining the interplay between variables</a:t>
            </a:r>
            <a:endParaRPr lang="en-US" dirty="0"/>
          </a:p>
        </p:txBody>
      </p:sp>
      <p:sp>
        <p:nvSpPr>
          <p:cNvPr id="40963" name="Rectangle 3"/>
          <p:cNvSpPr>
            <a:spLocks noGrp="1" noChangeArrowheads="1"/>
          </p:cNvSpPr>
          <p:nvPr>
            <p:ph idx="1"/>
          </p:nvPr>
        </p:nvSpPr>
        <p:spPr>
          <a:xfrm>
            <a:off x="685800" y="1600200"/>
            <a:ext cx="7772400" cy="3733800"/>
          </a:xfrm>
        </p:spPr>
        <p:txBody>
          <a:bodyPr/>
          <a:lstStyle/>
          <a:p>
            <a:pPr eaLnBrk="1" hangingPunct="1"/>
            <a:r>
              <a:rPr lang="en-US" altLang="en-US" dirty="0" smtClean="0"/>
              <a:t>For example:</a:t>
            </a:r>
          </a:p>
          <a:p>
            <a:pPr lvl="1" eaLnBrk="1" hangingPunct="1"/>
            <a:r>
              <a:rPr lang="en-US" altLang="en-US" dirty="0" smtClean="0"/>
              <a:t>between cost and satisfaction</a:t>
            </a:r>
          </a:p>
          <a:p>
            <a:pPr lvl="1" eaLnBrk="1" hangingPunct="1"/>
            <a:r>
              <a:rPr lang="en-US" altLang="en-US" dirty="0" smtClean="0"/>
              <a:t>between frequencies and costs</a:t>
            </a:r>
          </a:p>
          <a:p>
            <a:pPr lvl="1" eaLnBrk="1" hangingPunct="1"/>
            <a:r>
              <a:rPr lang="en-US" altLang="en-US" dirty="0" smtClean="0"/>
              <a:t>between background data and costs</a:t>
            </a:r>
          </a:p>
          <a:p>
            <a:pPr lvl="1" eaLnBrk="1" hangingPunct="1"/>
            <a:r>
              <a:rPr lang="en-US" altLang="en-US" dirty="0" smtClean="0"/>
              <a:t>between costs and turn-around time</a:t>
            </a:r>
          </a:p>
          <a:p>
            <a:pPr lvl="1" eaLnBrk="1" hangingPunct="1"/>
            <a:r>
              <a:rPr lang="en-US" altLang="en-US" dirty="0" smtClean="0"/>
              <a:t>between cost and efficiency</a:t>
            </a:r>
          </a:p>
          <a:p>
            <a:pPr marL="457200" lvl="1" indent="0" eaLnBrk="1" hangingPunct="1">
              <a:buNone/>
            </a:pPr>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3085830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152400"/>
            <a:ext cx="8610600" cy="5740400"/>
          </a:xfrm>
          <a:prstGeom prst="rect">
            <a:avLst/>
          </a:prstGeom>
        </p:spPr>
      </p:pic>
      <p:sp>
        <p:nvSpPr>
          <p:cNvPr id="6" name="TextBox 5"/>
          <p:cNvSpPr txBox="1"/>
          <p:nvPr/>
        </p:nvSpPr>
        <p:spPr>
          <a:xfrm>
            <a:off x="1905000" y="762000"/>
            <a:ext cx="2514600" cy="369332"/>
          </a:xfrm>
          <a:prstGeom prst="rect">
            <a:avLst/>
          </a:prstGeom>
          <a:noFill/>
        </p:spPr>
        <p:txBody>
          <a:bodyPr wrap="square" rtlCol="0">
            <a:spAutoFit/>
          </a:bodyPr>
          <a:lstStyle/>
          <a:p>
            <a:r>
              <a:rPr lang="en-US" dirty="0" smtClean="0">
                <a:solidFill>
                  <a:schemeClr val="accent2">
                    <a:lumMod val="60000"/>
                    <a:lumOff val="40000"/>
                  </a:schemeClr>
                </a:solidFill>
              </a:rPr>
              <a:t>High Sat. &amp; Low Cost</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44780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dirty="0">
                <a:latin typeface="Arial" panose="020B0604020202020204" pitchFamily="34" charset="0"/>
                <a:cs typeface="Arial" panose="020B0604020202020204" pitchFamily="34" charset="0"/>
              </a:rPr>
              <a:t>Benchmark Data:</a:t>
            </a:r>
            <a:br>
              <a:rPr lang="en-US" dirty="0">
                <a:latin typeface="Arial" panose="020B0604020202020204" pitchFamily="34" charset="0"/>
                <a:cs typeface="Arial" panose="020B0604020202020204" pitchFamily="34" charset="0"/>
              </a:rPr>
            </a:br>
            <a:r>
              <a:rPr lang="en-US" sz="3200" b="1" dirty="0">
                <a:solidFill>
                  <a:schemeClr val="accent2"/>
                </a:solidFill>
                <a:latin typeface="Arial" panose="020B0604020202020204" pitchFamily="34" charset="0"/>
                <a:cs typeface="Arial" panose="020B0604020202020204" pitchFamily="34" charset="0"/>
              </a:rPr>
              <a:t>What we’ve learned thus far:</a:t>
            </a:r>
            <a:endParaRPr lang="en-US" dirty="0">
              <a:latin typeface="Arial" panose="020B0604020202020204" pitchFamily="34" charset="0"/>
              <a:cs typeface="Arial" panose="020B0604020202020204" pitchFamily="34" charset="0"/>
            </a:endParaRPr>
          </a:p>
        </p:txBody>
      </p:sp>
      <p:sp>
        <p:nvSpPr>
          <p:cNvPr id="38915" name="Rectangle 3"/>
          <p:cNvSpPr>
            <a:spLocks noGrp="1" noChangeArrowheads="1"/>
          </p:cNvSpPr>
          <p:nvPr>
            <p:ph idx="1"/>
          </p:nvPr>
        </p:nvSpPr>
        <p:spPr>
          <a:xfrm>
            <a:off x="1266825" y="1752600"/>
            <a:ext cx="7772400" cy="4343400"/>
          </a:xfrm>
        </p:spPr>
        <p:txBody>
          <a:bodyPr/>
          <a:lstStyle/>
          <a:p>
            <a:pPr eaLnBrk="1" hangingPunct="1"/>
            <a:r>
              <a:rPr lang="en-US" altLang="en-US" sz="2400" dirty="0" smtClean="0">
                <a:latin typeface="Arial" panose="020B0604020202020204" pitchFamily="34" charset="0"/>
                <a:cs typeface="Arial" panose="020B0604020202020204" pitchFamily="34" charset="0"/>
              </a:rPr>
              <a:t>Is Directional </a:t>
            </a:r>
          </a:p>
          <a:p>
            <a:pPr eaLnBrk="1" hangingPunct="1"/>
            <a:r>
              <a:rPr lang="en-US" altLang="en-US" sz="2400" dirty="0" smtClean="0">
                <a:latin typeface="Arial" panose="020B0604020202020204" pitchFamily="34" charset="0"/>
                <a:cs typeface="Arial" panose="020B0604020202020204" pitchFamily="34" charset="0"/>
              </a:rPr>
              <a:t>Is Not of Accounting Accuracy</a:t>
            </a:r>
          </a:p>
          <a:p>
            <a:pPr eaLnBrk="1" hangingPunct="1"/>
            <a:r>
              <a:rPr lang="en-US" altLang="en-US" sz="2400" dirty="0" smtClean="0">
                <a:latin typeface="Arial" panose="020B0604020202020204" pitchFamily="34" charset="0"/>
                <a:cs typeface="Arial" panose="020B0604020202020204" pitchFamily="34" charset="0"/>
              </a:rPr>
              <a:t>No Two Organizations, Sites, Processes are the Same</a:t>
            </a:r>
          </a:p>
          <a:p>
            <a:pPr eaLnBrk="1" hangingPunct="1"/>
            <a:r>
              <a:rPr lang="en-US" altLang="en-US" sz="2400" dirty="0" smtClean="0">
                <a:latin typeface="Arial" panose="020B0604020202020204" pitchFamily="34" charset="0"/>
                <a:cs typeface="Arial" panose="020B0604020202020204" pitchFamily="34" charset="0"/>
              </a:rPr>
              <a:t>Data are a Tool for Comparison</a:t>
            </a:r>
          </a:p>
          <a:p>
            <a:r>
              <a:rPr lang="en-US" altLang="en-US" sz="2400" dirty="0" smtClean="0">
                <a:latin typeface="Arial" panose="020B0604020202020204" pitchFamily="34" charset="0"/>
                <a:cs typeface="Arial" panose="020B0604020202020204" pitchFamily="34" charset="0"/>
              </a:rPr>
              <a:t>Getting the Data Takes Considerable Time, Effort &amp; Resources</a:t>
            </a:r>
          </a:p>
          <a:p>
            <a:r>
              <a:rPr lang="en-US" altLang="en-US" sz="2400" dirty="0" smtClean="0">
                <a:latin typeface="Arial" panose="020B0604020202020204" pitchFamily="34" charset="0"/>
                <a:cs typeface="Arial" panose="020B0604020202020204" pitchFamily="34" charset="0"/>
              </a:rPr>
              <a:t>Getting </a:t>
            </a:r>
            <a:r>
              <a:rPr lang="en-US" altLang="en-US" sz="2400" dirty="0">
                <a:latin typeface="Arial" panose="020B0604020202020204" pitchFamily="34" charset="0"/>
                <a:cs typeface="Arial" panose="020B0604020202020204" pitchFamily="34" charset="0"/>
              </a:rPr>
              <a:t>the Data is Only the Halfway Mark </a:t>
            </a:r>
          </a:p>
          <a:p>
            <a:pPr eaLnBrk="1" hangingPunct="1"/>
            <a:endParaRPr lang="en-US" altLang="en-US" dirty="0" smtClean="0"/>
          </a:p>
        </p:txBody>
      </p:sp>
    </p:spTree>
    <p:extLst>
      <p:ext uri="{BB962C8B-B14F-4D97-AF65-F5344CB8AC3E}">
        <p14:creationId xmlns:p14="http://schemas.microsoft.com/office/powerpoint/2010/main" val="29053584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Measurement Error from the Respondent</a:t>
            </a:r>
          </a:p>
        </p:txBody>
      </p:sp>
      <p:pic>
        <p:nvPicPr>
          <p:cNvPr id="7" name="Picture Placeholder 16"/>
          <p:cNvPicPr>
            <a:picLocks noGrp="1" noChangeAspect="1"/>
          </p:cNvPicPr>
          <p:nvPr>
            <p:ph idx="1"/>
          </p:nvPr>
        </p:nvPicPr>
        <p:blipFill>
          <a:blip r:embed="rId3">
            <a:extLst>
              <a:ext uri="{28A0092B-C50C-407E-A947-70E740481C1C}">
                <a14:useLocalDpi xmlns:a14="http://schemas.microsoft.com/office/drawing/2010/main" val="0"/>
              </a:ext>
            </a:extLst>
          </a:blip>
          <a:srcRect t="912" b="912"/>
          <a:stretch>
            <a:fillRect/>
          </a:stretch>
        </p:blipFill>
        <p:spPr>
          <a:xfrm>
            <a:off x="744326" y="990600"/>
            <a:ext cx="8253136" cy="5867400"/>
          </a:xfrm>
        </p:spPr>
      </p:pic>
    </p:spTree>
    <p:extLst>
      <p:ext uri="{BB962C8B-B14F-4D97-AF65-F5344CB8AC3E}">
        <p14:creationId xmlns:p14="http://schemas.microsoft.com/office/powerpoint/2010/main" val="220052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82316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752601"/>
            <a:ext cx="3352799" cy="1666875"/>
          </a:xfrm>
        </p:spPr>
        <p:txBody>
          <a:bodyPr/>
          <a:lstStyle/>
          <a:p>
            <a:r>
              <a:rPr lang="en-US" altLang="en-US" sz="3200" dirty="0">
                <a:latin typeface="Arial" panose="020B0604020202020204" pitchFamily="34" charset="0"/>
                <a:cs typeface="Arial" panose="020B0604020202020204" pitchFamily="34" charset="0"/>
              </a:rPr>
              <a:t>Examples of Using Benchmark Results for Decision-making </a:t>
            </a:r>
          </a:p>
        </p:txBody>
      </p:sp>
      <p:pic>
        <p:nvPicPr>
          <p:cNvPr id="4" name="Picture 8" descr="C:\Users\wb341452\AppData\Local\Microsoft\Windows\Temporary Internet Files\Content.IE5\CGLTMU41\MP90039879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0538" y="30480"/>
            <a:ext cx="484346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36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558741" y="720224"/>
            <a:ext cx="6447501" cy="799506"/>
          </a:xfrm>
        </p:spPr>
        <p:txBody>
          <a:bodyPr/>
          <a:lstStyle/>
          <a:p>
            <a:r>
              <a:rPr lang="en-US" dirty="0" smtClean="0">
                <a:latin typeface="Arial" panose="020B0604020202020204" pitchFamily="34" charset="0"/>
                <a:cs typeface="Arial" panose="020B0604020202020204" pitchFamily="34" charset="0"/>
              </a:rPr>
              <a:t>Benchmarking Steps</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1156291" y="1983278"/>
          <a:ext cx="5885120" cy="31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rame 5"/>
          <p:cNvSpPr/>
          <p:nvPr/>
        </p:nvSpPr>
        <p:spPr>
          <a:xfrm>
            <a:off x="1295400" y="4038600"/>
            <a:ext cx="5867400" cy="1162631"/>
          </a:xfrm>
          <a:prstGeom prst="frame">
            <a:avLst/>
          </a:prstGeom>
          <a:solidFill>
            <a:srgbClr val="0000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6079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Benchmarking Can Be Used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Accreditation</a:t>
            </a:r>
          </a:p>
          <a:p>
            <a:r>
              <a:rPr lang="en-US" dirty="0" smtClean="0">
                <a:latin typeface="Arial" panose="020B0604020202020204" pitchFamily="34" charset="0"/>
                <a:cs typeface="Arial" panose="020B0604020202020204" pitchFamily="34" charset="0"/>
              </a:rPr>
              <a:t>Strategic Planning</a:t>
            </a:r>
          </a:p>
          <a:p>
            <a:r>
              <a:rPr lang="en-US" dirty="0" smtClean="0">
                <a:latin typeface="Arial" panose="020B0604020202020204" pitchFamily="34" charset="0"/>
                <a:cs typeface="Arial" panose="020B0604020202020204" pitchFamily="34" charset="0"/>
              </a:rPr>
              <a:t>Monitor KPI Progress</a:t>
            </a:r>
          </a:p>
          <a:p>
            <a:r>
              <a:rPr lang="en-US" dirty="0" smtClean="0">
                <a:latin typeface="Arial" panose="020B0604020202020204" pitchFamily="34" charset="0"/>
                <a:cs typeface="Arial" panose="020B0604020202020204" pitchFamily="34" charset="0"/>
              </a:rPr>
              <a:t>Reporting to Constituents</a:t>
            </a:r>
          </a:p>
          <a:p>
            <a:r>
              <a:rPr lang="en-US" dirty="0" smtClean="0">
                <a:latin typeface="Arial" panose="020B0604020202020204" pitchFamily="34" charset="0"/>
                <a:cs typeface="Arial" panose="020B0604020202020204" pitchFamily="34" charset="0"/>
              </a:rPr>
              <a:t>Performance Funding</a:t>
            </a:r>
          </a:p>
        </p:txBody>
      </p:sp>
      <p:sp>
        <p:nvSpPr>
          <p:cNvPr id="4" name="Content Placeholder 3"/>
          <p:cNvSpPr>
            <a:spLocks noGrp="1"/>
          </p:cNvSpPr>
          <p:nvPr>
            <p:ph sz="half" idx="2"/>
          </p:nvPr>
        </p:nvSpPr>
        <p:spPr/>
        <p:txBody>
          <a:bodyPr/>
          <a:lstStyle/>
          <a:p>
            <a:r>
              <a:rPr lang="en-US" dirty="0">
                <a:latin typeface="Arial" panose="020B0604020202020204" pitchFamily="34" charset="0"/>
                <a:cs typeface="Arial" panose="020B0604020202020204" pitchFamily="34" charset="0"/>
              </a:rPr>
              <a:t>To Set Realistic Goals</a:t>
            </a:r>
          </a:p>
          <a:p>
            <a:r>
              <a:rPr lang="en-US" dirty="0">
                <a:latin typeface="Arial" panose="020B0604020202020204" pitchFamily="34" charset="0"/>
                <a:cs typeface="Arial" panose="020B0604020202020204" pitchFamily="34" charset="0"/>
              </a:rPr>
              <a:t>To Inform Decisions</a:t>
            </a:r>
          </a:p>
          <a:p>
            <a:r>
              <a:rPr lang="en-US" dirty="0">
                <a:latin typeface="Arial" panose="020B0604020202020204" pitchFamily="34" charset="0"/>
                <a:cs typeface="Arial" panose="020B0604020202020204" pitchFamily="34" charset="0"/>
              </a:rPr>
              <a:t>To Improve Processes</a:t>
            </a:r>
          </a:p>
          <a:p>
            <a:r>
              <a:rPr lang="en-US" dirty="0">
                <a:latin typeface="Arial" panose="020B0604020202020204" pitchFamily="34" charset="0"/>
                <a:cs typeface="Arial" panose="020B0604020202020204" pitchFamily="34" charset="0"/>
              </a:rPr>
              <a:t>To Find Best </a:t>
            </a:r>
            <a:r>
              <a:rPr lang="en-US" dirty="0" smtClean="0">
                <a:latin typeface="Arial" panose="020B0604020202020204" pitchFamily="34" charset="0"/>
                <a:cs typeface="Arial" panose="020B0604020202020204" pitchFamily="34" charset="0"/>
              </a:rPr>
              <a:t>Practices</a:t>
            </a:r>
          </a:p>
          <a:p>
            <a:r>
              <a:rPr lang="en-US" dirty="0" smtClean="0">
                <a:latin typeface="Arial" panose="020B0604020202020204" pitchFamily="34" charset="0"/>
                <a:cs typeface="Arial" panose="020B0604020202020204" pitchFamily="34" charset="0"/>
              </a:rPr>
              <a:t>To Show Strengths &amp; Opportunities for Improvement</a:t>
            </a:r>
            <a:r>
              <a:rPr lang="en-US" dirty="0" smtClean="0"/>
              <a:t> </a:t>
            </a:r>
            <a:endParaRPr lang="en-US" dirty="0"/>
          </a:p>
        </p:txBody>
      </p:sp>
    </p:spTree>
    <p:extLst>
      <p:ext uri="{BB962C8B-B14F-4D97-AF65-F5344CB8AC3E}">
        <p14:creationId xmlns:p14="http://schemas.microsoft.com/office/powerpoint/2010/main" val="181948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8610600" cy="1249363"/>
          </a:xfrm>
        </p:spPr>
        <p:txBody>
          <a:bodyPr/>
          <a:lstStyle/>
          <a:p>
            <a:r>
              <a:rPr lang="en-US" dirty="0">
                <a:latin typeface="Arial" panose="020B0604020202020204" pitchFamily="34" charset="0"/>
                <a:cs typeface="Arial" panose="020B0604020202020204" pitchFamily="34" charset="0"/>
              </a:rPr>
              <a:t>Exciting &amp; Difficult Time for Community Colleges</a:t>
            </a:r>
          </a:p>
        </p:txBody>
      </p:sp>
      <p:sp>
        <p:nvSpPr>
          <p:cNvPr id="3" name="Content Placeholder 2"/>
          <p:cNvSpPr>
            <a:spLocks noGrp="1"/>
          </p:cNvSpPr>
          <p:nvPr>
            <p:ph idx="1"/>
          </p:nvPr>
        </p:nvSpPr>
        <p:spPr>
          <a:xfrm>
            <a:off x="609600" y="1143000"/>
            <a:ext cx="8382000" cy="4495800"/>
          </a:xfrm>
        </p:spPr>
        <p:txBody>
          <a:bodyPr/>
          <a:lstStyle/>
          <a:p>
            <a:r>
              <a:rPr lang="en-US" sz="3200" dirty="0">
                <a:latin typeface="Arial" panose="020B0604020202020204" pitchFamily="34" charset="0"/>
                <a:cs typeface="Arial" panose="020B0604020202020204" pitchFamily="34" charset="0"/>
              </a:rPr>
              <a:t>Stagnant/declining funding</a:t>
            </a:r>
          </a:p>
          <a:p>
            <a:r>
              <a:rPr lang="en-US" sz="3200" dirty="0">
                <a:latin typeface="Arial" panose="020B0604020202020204" pitchFamily="34" charset="0"/>
                <a:cs typeface="Arial" panose="020B0604020202020204" pitchFamily="34" charset="0"/>
              </a:rPr>
              <a:t>Declining </a:t>
            </a:r>
            <a:r>
              <a:rPr lang="en-US" sz="3200" dirty="0" smtClean="0">
                <a:latin typeface="Arial" panose="020B0604020202020204" pitchFamily="34" charset="0"/>
                <a:cs typeface="Arial" panose="020B0604020202020204" pitchFamily="34" charset="0"/>
              </a:rPr>
              <a:t>enrollment</a:t>
            </a:r>
          </a:p>
          <a:p>
            <a:r>
              <a:rPr lang="en-US" sz="3200" dirty="0" smtClean="0">
                <a:latin typeface="Arial" panose="020B0604020202020204" pitchFamily="34" charset="0"/>
                <a:cs typeface="Arial" panose="020B0604020202020204" pitchFamily="34" charset="0"/>
              </a:rPr>
              <a:t>Higher tuition and other costs for students</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Pressure to increase student success</a:t>
            </a:r>
          </a:p>
          <a:p>
            <a:r>
              <a:rPr lang="en-US" sz="3200" dirty="0">
                <a:latin typeface="Arial" panose="020B0604020202020204" pitchFamily="34" charset="0"/>
                <a:cs typeface="Arial" panose="020B0604020202020204" pitchFamily="34" charset="0"/>
              </a:rPr>
              <a:t>Diverse students with varying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educational </a:t>
            </a:r>
            <a:r>
              <a:rPr lang="en-US" sz="3200" dirty="0" smtClean="0">
                <a:latin typeface="Arial" panose="020B0604020202020204" pitchFamily="34" charset="0"/>
                <a:cs typeface="Arial" panose="020B0604020202020204" pitchFamily="34" charset="0"/>
              </a:rPr>
              <a:t>needs</a:t>
            </a:r>
          </a:p>
          <a:p>
            <a:r>
              <a:rPr lang="en-US" sz="3200" dirty="0" smtClean="0">
                <a:latin typeface="Arial" panose="020B0604020202020204" pitchFamily="34" charset="0"/>
                <a:cs typeface="Arial" panose="020B0604020202020204" pitchFamily="34" charset="0"/>
              </a:rPr>
              <a:t>Demand for more transparency &amp; accountability</a:t>
            </a:r>
            <a:endParaRPr lang="en-US" sz="3200" dirty="0">
              <a:latin typeface="Arial" panose="020B0604020202020204" pitchFamily="3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1435361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4415" y="2628900"/>
            <a:ext cx="2269985" cy="553998"/>
          </a:xfrm>
          <a:prstGeom prst="rect">
            <a:avLst/>
          </a:prstGeom>
          <a:noFill/>
        </p:spPr>
        <p:txBody>
          <a:bodyPr wrap="square" rtlCol="0">
            <a:spAutoFit/>
          </a:bodyPr>
          <a:lstStyle/>
          <a:p>
            <a:r>
              <a:rPr lang="en-US" sz="1500" dirty="0"/>
              <a:t>Graduation and </a:t>
            </a:r>
            <a:br>
              <a:rPr lang="en-US" sz="1500" dirty="0"/>
            </a:br>
            <a:r>
              <a:rPr lang="en-US" sz="1500" dirty="0"/>
              <a:t>Transfer rate: 42%</a:t>
            </a:r>
          </a:p>
        </p:txBody>
      </p:sp>
      <p:sp>
        <p:nvSpPr>
          <p:cNvPr id="7" name="TextBox 6"/>
          <p:cNvSpPr txBox="1"/>
          <p:nvPr/>
        </p:nvSpPr>
        <p:spPr>
          <a:xfrm>
            <a:off x="1834417" y="3126686"/>
            <a:ext cx="2260555" cy="323165"/>
          </a:xfrm>
          <a:prstGeom prst="rect">
            <a:avLst/>
          </a:prstGeom>
          <a:noFill/>
        </p:spPr>
        <p:txBody>
          <a:bodyPr wrap="none" rtlCol="0">
            <a:spAutoFit/>
          </a:bodyPr>
          <a:lstStyle/>
          <a:p>
            <a:r>
              <a:rPr lang="en-US" sz="1500" dirty="0"/>
              <a:t>Peer group: 15 out of 30</a:t>
            </a:r>
          </a:p>
        </p:txBody>
      </p:sp>
      <p:sp>
        <p:nvSpPr>
          <p:cNvPr id="8" name="TextBox 7"/>
          <p:cNvSpPr txBox="1"/>
          <p:nvPr/>
        </p:nvSpPr>
        <p:spPr>
          <a:xfrm>
            <a:off x="1826450" y="2057400"/>
            <a:ext cx="2220800" cy="553998"/>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500" dirty="0"/>
              <a:t>Select Key Performance Indicator</a:t>
            </a:r>
          </a:p>
        </p:txBody>
      </p:sp>
      <p:sp>
        <p:nvSpPr>
          <p:cNvPr id="9" name="TextBox 8"/>
          <p:cNvSpPr txBox="1"/>
          <p:nvPr/>
        </p:nvSpPr>
        <p:spPr>
          <a:xfrm>
            <a:off x="5336932" y="2057400"/>
            <a:ext cx="2321168" cy="535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r>
              <a:rPr lang="en-US" sz="1500" dirty="0"/>
              <a:t>Find the gap</a:t>
            </a:r>
          </a:p>
        </p:txBody>
      </p:sp>
      <p:sp>
        <p:nvSpPr>
          <p:cNvPr id="10" name="TextBox 9"/>
          <p:cNvSpPr txBox="1"/>
          <p:nvPr/>
        </p:nvSpPr>
        <p:spPr>
          <a:xfrm>
            <a:off x="5314951" y="4343401"/>
            <a:ext cx="2288351" cy="1015663"/>
          </a:xfrm>
          <a:prstGeom prst="rect">
            <a:avLst/>
          </a:prstGeom>
          <a:noFill/>
        </p:spPr>
        <p:txBody>
          <a:bodyPr wrap="square" rtlCol="0">
            <a:spAutoFit/>
          </a:bodyPr>
          <a:lstStyle/>
          <a:p>
            <a:r>
              <a:rPr lang="en-US" sz="1500" dirty="0"/>
              <a:t>Increase student success as measured by the graduation and transfer rate by 5%</a:t>
            </a:r>
          </a:p>
        </p:txBody>
      </p:sp>
      <p:sp>
        <p:nvSpPr>
          <p:cNvPr id="12" name="Right Arrow 11"/>
          <p:cNvSpPr/>
          <p:nvPr/>
        </p:nvSpPr>
        <p:spPr>
          <a:xfrm>
            <a:off x="4371975" y="2077451"/>
            <a:ext cx="40005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4400550" y="3852476"/>
            <a:ext cx="40005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119426" y="3147626"/>
            <a:ext cx="400050"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71399" y="2057400"/>
            <a:ext cx="305867" cy="526007"/>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en-US" sz="1500" dirty="0"/>
              <a:t>1</a:t>
            </a:r>
          </a:p>
        </p:txBody>
      </p:sp>
      <p:sp>
        <p:nvSpPr>
          <p:cNvPr id="16" name="TextBox 15"/>
          <p:cNvSpPr txBox="1"/>
          <p:nvPr/>
        </p:nvSpPr>
        <p:spPr>
          <a:xfrm>
            <a:off x="4989370" y="2057400"/>
            <a:ext cx="305867" cy="53534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en-US" sz="1500" dirty="0"/>
              <a:t>2</a:t>
            </a:r>
          </a:p>
        </p:txBody>
      </p:sp>
      <p:grpSp>
        <p:nvGrpSpPr>
          <p:cNvPr id="21" name="Group 20"/>
          <p:cNvGrpSpPr/>
          <p:nvPr/>
        </p:nvGrpSpPr>
        <p:grpSpPr>
          <a:xfrm>
            <a:off x="1543050" y="3698187"/>
            <a:ext cx="2571750" cy="553998"/>
            <a:chOff x="2505448" y="5112603"/>
            <a:chExt cx="3429000" cy="738663"/>
          </a:xfrm>
        </p:grpSpPr>
        <p:sp>
          <p:nvSpPr>
            <p:cNvPr id="11" name="TextBox 10"/>
            <p:cNvSpPr txBox="1"/>
            <p:nvPr/>
          </p:nvSpPr>
          <p:spPr>
            <a:xfrm>
              <a:off x="2971800" y="5112603"/>
              <a:ext cx="2962648" cy="738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500" dirty="0"/>
                <a:t>Design improvement strategy</a:t>
              </a:r>
            </a:p>
          </p:txBody>
        </p:sp>
        <p:sp>
          <p:nvSpPr>
            <p:cNvPr id="17" name="TextBox 16"/>
            <p:cNvSpPr txBox="1"/>
            <p:nvPr/>
          </p:nvSpPr>
          <p:spPr>
            <a:xfrm>
              <a:off x="2505448" y="5112603"/>
              <a:ext cx="40782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noAutofit/>
            </a:bodyPr>
            <a:lstStyle/>
            <a:p>
              <a:pPr algn="ctr"/>
              <a:r>
                <a:rPr lang="en-US" sz="1500" dirty="0"/>
                <a:t>4</a:t>
              </a:r>
            </a:p>
          </p:txBody>
        </p:sp>
      </p:grpSp>
      <p:sp>
        <p:nvSpPr>
          <p:cNvPr id="2" name="Rectangle 1"/>
          <p:cNvSpPr/>
          <p:nvPr/>
        </p:nvSpPr>
        <p:spPr>
          <a:xfrm>
            <a:off x="5314951" y="2628900"/>
            <a:ext cx="2646878" cy="369332"/>
          </a:xfrm>
          <a:prstGeom prst="rect">
            <a:avLst/>
          </a:prstGeom>
        </p:spPr>
        <p:txBody>
          <a:bodyPr wrap="none">
            <a:spAutoFit/>
          </a:bodyPr>
          <a:lstStyle/>
          <a:p>
            <a:r>
              <a:rPr lang="en-US" dirty="0"/>
              <a:t>75</a:t>
            </a:r>
            <a:r>
              <a:rPr lang="en-US" baseline="30000" dirty="0"/>
              <a:t>th</a:t>
            </a:r>
            <a:r>
              <a:rPr lang="en-US" dirty="0"/>
              <a:t> percentile is at 52%</a:t>
            </a:r>
          </a:p>
        </p:txBody>
      </p:sp>
      <p:grpSp>
        <p:nvGrpSpPr>
          <p:cNvPr id="18" name="Group 17"/>
          <p:cNvGrpSpPr/>
          <p:nvPr/>
        </p:nvGrpSpPr>
        <p:grpSpPr>
          <a:xfrm>
            <a:off x="5029200" y="3714750"/>
            <a:ext cx="2571750" cy="531887"/>
            <a:chOff x="-2447552" y="4884003"/>
            <a:chExt cx="3429000" cy="709182"/>
          </a:xfrm>
          <a:solidFill>
            <a:srgbClr val="7030A0"/>
          </a:solidFill>
        </p:grpSpPr>
        <p:sp>
          <p:nvSpPr>
            <p:cNvPr id="19" name="TextBox 18"/>
            <p:cNvSpPr txBox="1"/>
            <p:nvPr/>
          </p:nvSpPr>
          <p:spPr>
            <a:xfrm>
              <a:off x="-1981200" y="4884003"/>
              <a:ext cx="2962648" cy="709182"/>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wrap="square" rtlCol="0">
              <a:noAutofit/>
            </a:bodyPr>
            <a:lstStyle/>
            <a:p>
              <a:r>
                <a:rPr lang="en-US" sz="1500" dirty="0"/>
                <a:t>Set the goal</a:t>
              </a:r>
            </a:p>
          </p:txBody>
        </p:sp>
        <p:sp>
          <p:nvSpPr>
            <p:cNvPr id="22" name="TextBox 21"/>
            <p:cNvSpPr txBox="1"/>
            <p:nvPr/>
          </p:nvSpPr>
          <p:spPr>
            <a:xfrm>
              <a:off x="-2447552" y="4884003"/>
              <a:ext cx="407822" cy="70788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en-US" sz="1500" dirty="0"/>
                <a:t>3</a:t>
              </a:r>
            </a:p>
          </p:txBody>
        </p:sp>
      </p:grpSp>
      <p:sp>
        <p:nvSpPr>
          <p:cNvPr id="3" name="TextBox 2"/>
          <p:cNvSpPr txBox="1"/>
          <p:nvPr/>
        </p:nvSpPr>
        <p:spPr>
          <a:xfrm>
            <a:off x="1885951" y="4343400"/>
            <a:ext cx="2659702" cy="923330"/>
          </a:xfrm>
          <a:prstGeom prst="rect">
            <a:avLst/>
          </a:prstGeom>
          <a:noFill/>
        </p:spPr>
        <p:txBody>
          <a:bodyPr wrap="none" rtlCol="0">
            <a:spAutoFit/>
          </a:bodyPr>
          <a:lstStyle/>
          <a:p>
            <a:r>
              <a:rPr lang="en-US" dirty="0"/>
              <a:t>Find best practices</a:t>
            </a:r>
          </a:p>
          <a:p>
            <a:r>
              <a:rPr lang="en-US" dirty="0"/>
              <a:t>Implement improvement</a:t>
            </a:r>
            <a:br>
              <a:rPr lang="en-US" dirty="0"/>
            </a:br>
            <a:r>
              <a:rPr lang="en-US" dirty="0"/>
              <a:t>strategy</a:t>
            </a:r>
          </a:p>
        </p:txBody>
      </p:sp>
    </p:spTree>
    <p:extLst>
      <p:ext uri="{BB962C8B-B14F-4D97-AF65-F5344CB8AC3E}">
        <p14:creationId xmlns:p14="http://schemas.microsoft.com/office/powerpoint/2010/main" val="797630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04800"/>
            <a:ext cx="8458200" cy="5638800"/>
          </a:xfrm>
          <a:prstGeom prst="rect">
            <a:avLst/>
          </a:prstGeom>
        </p:spPr>
      </p:pic>
      <p:sp>
        <p:nvSpPr>
          <p:cNvPr id="2" name="Right Arrow 1"/>
          <p:cNvSpPr/>
          <p:nvPr/>
        </p:nvSpPr>
        <p:spPr>
          <a:xfrm rot="2623181">
            <a:off x="2282425" y="2857500"/>
            <a:ext cx="190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8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81000"/>
            <a:ext cx="7303452" cy="5567362"/>
          </a:xfrm>
          <a:prstGeom prst="rect">
            <a:avLst/>
          </a:prstGeom>
          <a:noFill/>
        </p:spPr>
      </p:pic>
    </p:spTree>
    <p:extLst>
      <p:ext uri="{BB962C8B-B14F-4D97-AF65-F5344CB8AC3E}">
        <p14:creationId xmlns:p14="http://schemas.microsoft.com/office/powerpoint/2010/main" val="2712282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228600"/>
            <a:ext cx="8267700" cy="5511800"/>
          </a:xfrm>
          <a:prstGeom prst="rect">
            <a:avLst/>
          </a:prstGeom>
        </p:spPr>
      </p:pic>
      <p:sp>
        <p:nvSpPr>
          <p:cNvPr id="2" name="Right Arrow 1"/>
          <p:cNvSpPr/>
          <p:nvPr/>
        </p:nvSpPr>
        <p:spPr>
          <a:xfrm>
            <a:off x="7315200" y="27940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15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228600"/>
            <a:ext cx="8458200" cy="5638800"/>
          </a:xfrm>
          <a:prstGeom prst="rect">
            <a:avLst/>
          </a:prstGeom>
        </p:spPr>
      </p:pic>
      <p:sp>
        <p:nvSpPr>
          <p:cNvPr id="2" name="Right Arrow 1"/>
          <p:cNvSpPr/>
          <p:nvPr/>
        </p:nvSpPr>
        <p:spPr>
          <a:xfrm rot="19604637">
            <a:off x="7157979" y="3506640"/>
            <a:ext cx="1066800" cy="439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2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04800"/>
            <a:ext cx="8343900" cy="5562600"/>
          </a:xfrm>
          <a:prstGeom prst="rect">
            <a:avLst/>
          </a:prstGeom>
        </p:spPr>
      </p:pic>
      <p:sp>
        <p:nvSpPr>
          <p:cNvPr id="3" name="Right Arrow 2"/>
          <p:cNvSpPr/>
          <p:nvPr/>
        </p:nvSpPr>
        <p:spPr>
          <a:xfrm>
            <a:off x="1371600" y="22098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52400"/>
            <a:ext cx="8610600" cy="5740400"/>
          </a:xfrm>
          <a:prstGeom prst="rect">
            <a:avLst/>
          </a:prstGeom>
        </p:spPr>
      </p:pic>
      <p:sp>
        <p:nvSpPr>
          <p:cNvPr id="3" name="Right Arrow 2"/>
          <p:cNvSpPr/>
          <p:nvPr/>
        </p:nvSpPr>
        <p:spPr>
          <a:xfrm>
            <a:off x="5715000" y="38100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9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a:t>Recognizing “Best Practices”</a:t>
            </a:r>
          </a:p>
        </p:txBody>
      </p:sp>
      <p:sp>
        <p:nvSpPr>
          <p:cNvPr id="51203" name="Rectangle 3"/>
          <p:cNvSpPr>
            <a:spLocks noGrp="1" noChangeArrowheads="1"/>
          </p:cNvSpPr>
          <p:nvPr>
            <p:ph idx="1"/>
          </p:nvPr>
        </p:nvSpPr>
        <p:spPr>
          <a:xfrm>
            <a:off x="685800" y="1600200"/>
            <a:ext cx="7772400" cy="3733800"/>
          </a:xfrm>
        </p:spPr>
        <p:txBody>
          <a:bodyPr/>
          <a:lstStyle/>
          <a:p>
            <a:pPr eaLnBrk="1" hangingPunct="1"/>
            <a:r>
              <a:rPr lang="en-US" altLang="en-US" smtClean="0"/>
              <a:t>The Practice is Clearly Superior</a:t>
            </a:r>
          </a:p>
          <a:p>
            <a:pPr eaLnBrk="1" hangingPunct="1"/>
            <a:r>
              <a:rPr lang="en-US" altLang="en-US" smtClean="0"/>
              <a:t>The Quantified Opportunity is Large</a:t>
            </a:r>
          </a:p>
          <a:p>
            <a:pPr eaLnBrk="1" hangingPunct="1"/>
            <a:r>
              <a:rPr lang="en-US" altLang="en-US" smtClean="0"/>
              <a:t>Expert Judgement</a:t>
            </a:r>
          </a:p>
          <a:p>
            <a:pPr eaLnBrk="1" hangingPunct="1"/>
            <a:r>
              <a:rPr lang="en-US" altLang="en-US" smtClean="0"/>
              <a:t>The Same Practice Recurs</a:t>
            </a:r>
          </a:p>
          <a:p>
            <a:pPr eaLnBrk="1" hangingPunct="1"/>
            <a:r>
              <a:rPr lang="en-US" altLang="en-US" smtClean="0"/>
              <a:t>Practice Will Work In Varying Situations</a:t>
            </a:r>
          </a:p>
        </p:txBody>
      </p:sp>
    </p:spTree>
    <p:extLst>
      <p:ext uri="{BB962C8B-B14F-4D97-AF65-F5344CB8AC3E}">
        <p14:creationId xmlns:p14="http://schemas.microsoft.com/office/powerpoint/2010/main" val="405288914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52400"/>
            <a:ext cx="5133975" cy="6602010"/>
          </a:xfrm>
          <a:prstGeom prst="rect">
            <a:avLst/>
          </a:prstGeom>
        </p:spPr>
      </p:pic>
    </p:spTree>
    <p:extLst>
      <p:ext uri="{BB962C8B-B14F-4D97-AF65-F5344CB8AC3E}">
        <p14:creationId xmlns:p14="http://schemas.microsoft.com/office/powerpoint/2010/main" val="893651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23" y="987306"/>
            <a:ext cx="9284677" cy="4189531"/>
          </a:xfrm>
          <a:prstGeom prst="rect">
            <a:avLst/>
          </a:prstGeom>
        </p:spPr>
      </p:pic>
    </p:spTree>
    <p:extLst>
      <p:ext uri="{BB962C8B-B14F-4D97-AF65-F5344CB8AC3E}">
        <p14:creationId xmlns:p14="http://schemas.microsoft.com/office/powerpoint/2010/main" val="367791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382000" cy="4673600"/>
          </a:xfrm>
        </p:spPr>
        <p:txBody>
          <a:bodyPr/>
          <a:lstStyle/>
          <a:p>
            <a:r>
              <a:rPr lang="en-US" sz="3200" dirty="0" smtClean="0">
                <a:latin typeface="Arial" panose="020B0604020202020204" pitchFamily="34" charset="0"/>
                <a:cs typeface="Arial" panose="020B0604020202020204" pitchFamily="34" charset="0"/>
              </a:rPr>
              <a:t>Challenge is to produce an additional </a:t>
            </a:r>
          </a:p>
          <a:p>
            <a:pPr marL="0" indent="0">
              <a:buNone/>
            </a:pPr>
            <a:r>
              <a:rPr lang="en-US" sz="3200" dirty="0" smtClean="0">
                <a:latin typeface="Arial" panose="020B0604020202020204" pitchFamily="34" charset="0"/>
                <a:cs typeface="Arial" panose="020B0604020202020204" pitchFamily="34" charset="0"/>
              </a:rPr>
              <a:t>5 million graduates by 2020 with less funding</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7400"/>
            <a:ext cx="6223000" cy="3733800"/>
          </a:xfrm>
          <a:prstGeom prst="rect">
            <a:avLst/>
          </a:prstGeom>
        </p:spPr>
      </p:pic>
    </p:spTree>
    <p:extLst>
      <p:ext uri="{BB962C8B-B14F-4D97-AF65-F5344CB8AC3E}">
        <p14:creationId xmlns:p14="http://schemas.microsoft.com/office/powerpoint/2010/main" val="2717980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decisions your college is in the process of debating?</a:t>
            </a:r>
            <a:endParaRPr lang="en-US" dirty="0"/>
          </a:p>
        </p:txBody>
      </p:sp>
      <p:sp>
        <p:nvSpPr>
          <p:cNvPr id="3" name="Content Placeholder 2"/>
          <p:cNvSpPr>
            <a:spLocks noGrp="1"/>
          </p:cNvSpPr>
          <p:nvPr>
            <p:ph idx="1"/>
          </p:nvPr>
        </p:nvSpPr>
        <p:spPr/>
        <p:txBody>
          <a:bodyPr/>
          <a:lstStyle/>
          <a:p>
            <a:r>
              <a:rPr lang="en-US" dirty="0" smtClean="0"/>
              <a:t>Discuss how benchmarking can contribute to making a decision</a:t>
            </a:r>
            <a:endParaRPr lang="en-US" dirty="0"/>
          </a:p>
        </p:txBody>
      </p:sp>
    </p:spTree>
    <p:extLst>
      <p:ext uri="{BB962C8B-B14F-4D97-AF65-F5344CB8AC3E}">
        <p14:creationId xmlns:p14="http://schemas.microsoft.com/office/powerpoint/2010/main" val="2998642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752601"/>
            <a:ext cx="3352799" cy="1666875"/>
          </a:xfrm>
        </p:spPr>
        <p:txBody>
          <a:bodyPr/>
          <a:lstStyle/>
          <a:p>
            <a:r>
              <a:rPr lang="en-US" dirty="0" smtClean="0"/>
              <a:t>Benchmarking Projects </a:t>
            </a:r>
            <a:r>
              <a:rPr lang="en-US" dirty="0"/>
              <a:t>for Community Colleges</a:t>
            </a:r>
            <a:endParaRPr lang="en-US" altLang="en-US" dirty="0"/>
          </a:p>
        </p:txBody>
      </p:sp>
      <p:pic>
        <p:nvPicPr>
          <p:cNvPr id="4" name="Picture 8" descr="C:\Users\wb341452\AppData\Local\Microsoft\Windows\Temporary Internet Files\Content.IE5\CGLTMU41\MP90039879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0538" y="30480"/>
            <a:ext cx="484346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55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Tools for Community Colleges</a:t>
            </a:r>
            <a:endParaRPr lang="en-US" dirty="0"/>
          </a:p>
        </p:txBody>
      </p:sp>
      <p:sp>
        <p:nvSpPr>
          <p:cNvPr id="52228" name="Content Placeholder 4"/>
          <p:cNvSpPr>
            <a:spLocks noGrp="1"/>
          </p:cNvSpPr>
          <p:nvPr>
            <p:ph sz="quarter" idx="4294967295"/>
          </p:nvPr>
        </p:nvSpPr>
        <p:spPr>
          <a:xfrm>
            <a:off x="615462" y="1066800"/>
            <a:ext cx="4267200" cy="3876675"/>
          </a:xfrm>
          <a:prstGeom prst="rect">
            <a:avLst/>
          </a:prstGeom>
        </p:spPr>
        <p:txBody>
          <a:bodyPr/>
          <a:lstStyle/>
          <a:p>
            <a:r>
              <a:rPr lang="en-US" altLang="en-US" dirty="0"/>
              <a:t>CCSSE  </a:t>
            </a:r>
            <a:r>
              <a:rPr lang="en-US" altLang="en-US" dirty="0">
                <a:hlinkClick r:id="rId3"/>
              </a:rPr>
              <a:t>http://www.ccsse.org</a:t>
            </a:r>
            <a:r>
              <a:rPr lang="en-US" altLang="en-US" dirty="0" smtClean="0">
                <a:hlinkClick r:id="rId3"/>
              </a:rPr>
              <a:t>/</a:t>
            </a:r>
            <a:endParaRPr lang="en-US" altLang="en-US" dirty="0" smtClean="0"/>
          </a:p>
          <a:p>
            <a:r>
              <a:rPr lang="en-US" altLang="en-US" dirty="0" smtClean="0"/>
              <a:t>Ruffalo Noel </a:t>
            </a:r>
            <a:r>
              <a:rPr lang="en-US" altLang="en-US" dirty="0"/>
              <a:t>Levitz </a:t>
            </a:r>
            <a:r>
              <a:rPr lang="en-US" altLang="en-US" dirty="0">
                <a:hlinkClick r:id="rId4"/>
              </a:rPr>
              <a:t>https://www.ruffalonl.com</a:t>
            </a:r>
            <a:r>
              <a:rPr lang="en-US" altLang="en-US" dirty="0" smtClean="0">
                <a:hlinkClick r:id="rId4"/>
              </a:rPr>
              <a:t>/</a:t>
            </a:r>
            <a:endParaRPr lang="en-US" altLang="en-US" dirty="0" smtClean="0"/>
          </a:p>
          <a:p>
            <a:r>
              <a:rPr lang="en-US" altLang="en-US" dirty="0"/>
              <a:t>IPEDS </a:t>
            </a:r>
            <a:r>
              <a:rPr lang="en-US" altLang="en-US" dirty="0">
                <a:hlinkClick r:id="rId5"/>
              </a:rPr>
              <a:t>http://nces.ed.gov/ipeds</a:t>
            </a:r>
            <a:r>
              <a:rPr lang="en-US" altLang="en-US" dirty="0" smtClean="0">
                <a:hlinkClick r:id="rId5"/>
              </a:rPr>
              <a:t>/</a:t>
            </a:r>
            <a:endParaRPr lang="en-US" altLang="en-US" dirty="0" smtClean="0"/>
          </a:p>
          <a:p>
            <a:r>
              <a:rPr lang="en-US" altLang="en-US" dirty="0"/>
              <a:t>IDEA’s SRI </a:t>
            </a:r>
            <a:r>
              <a:rPr lang="en-US" altLang="en-US" dirty="0">
                <a:hlinkClick r:id="rId6"/>
              </a:rPr>
              <a:t>http://ideaedu.org/services/student-ratings-of-instruction</a:t>
            </a:r>
            <a:r>
              <a:rPr lang="en-US" altLang="en-US" dirty="0" smtClean="0">
                <a:hlinkClick r:id="rId6"/>
              </a:rPr>
              <a:t>/</a:t>
            </a:r>
            <a:endParaRPr lang="en-US" altLang="en-US" dirty="0" smtClean="0"/>
          </a:p>
          <a:p>
            <a:r>
              <a:rPr lang="en-US" altLang="en-US" dirty="0" smtClean="0"/>
              <a:t>VFA </a:t>
            </a:r>
            <a:r>
              <a:rPr lang="en-US" altLang="en-US" dirty="0" smtClean="0">
                <a:hlinkClick r:id="rId7"/>
              </a:rPr>
              <a:t>http</a:t>
            </a:r>
            <a:r>
              <a:rPr lang="en-US" altLang="en-US" dirty="0">
                <a:hlinkClick r:id="rId7"/>
              </a:rPr>
              <a:t>://</a:t>
            </a:r>
            <a:r>
              <a:rPr lang="en-US" altLang="en-US" dirty="0" smtClean="0">
                <a:hlinkClick r:id="rId7"/>
              </a:rPr>
              <a:t>vfa.aacc.nche.edu/Pages/default.aspx</a:t>
            </a:r>
            <a:endParaRPr lang="en-US" altLang="en-US" dirty="0" smtClean="0"/>
          </a:p>
          <a:p>
            <a:r>
              <a:rPr lang="en-US" altLang="en-US" dirty="0"/>
              <a:t>Gallup/Purdue http://www.purdue.edu/newsroom/gallup/</a:t>
            </a:r>
            <a:endParaRPr lang="en-US" altLang="en-US" dirty="0" smtClean="0"/>
          </a:p>
          <a:p>
            <a:endParaRPr lang="en-US" altLang="en-US" dirty="0" smtClean="0"/>
          </a:p>
        </p:txBody>
      </p:sp>
      <p:sp>
        <p:nvSpPr>
          <p:cNvPr id="5" name="Content Placeholder 2"/>
          <p:cNvSpPr>
            <a:spLocks noGrp="1"/>
          </p:cNvSpPr>
          <p:nvPr>
            <p:ph sz="quarter" idx="4294967295"/>
          </p:nvPr>
        </p:nvSpPr>
        <p:spPr>
          <a:xfrm>
            <a:off x="4777154" y="1066800"/>
            <a:ext cx="3657600" cy="4571999"/>
          </a:xfrm>
          <a:prstGeom prst="rect">
            <a:avLst/>
          </a:prstGeom>
        </p:spPr>
        <p:txBody>
          <a:bodyPr/>
          <a:lstStyle/>
          <a:p>
            <a:r>
              <a:rPr lang="en-US" altLang="en-US" dirty="0" smtClean="0"/>
              <a:t>NACUBO Benchmarking tool</a:t>
            </a:r>
          </a:p>
          <a:p>
            <a:pPr marL="0" indent="0">
              <a:buNone/>
            </a:pPr>
            <a:r>
              <a:rPr lang="en-US" altLang="en-US" dirty="0" smtClean="0">
                <a:hlinkClick r:id="rId8"/>
              </a:rPr>
              <a:t>http</a:t>
            </a:r>
            <a:r>
              <a:rPr lang="en-US" altLang="en-US" dirty="0">
                <a:hlinkClick r:id="rId8"/>
              </a:rPr>
              <a:t>://</a:t>
            </a:r>
            <a:r>
              <a:rPr lang="en-US" altLang="en-US" dirty="0" smtClean="0">
                <a:hlinkClick r:id="rId8"/>
              </a:rPr>
              <a:t>www.nacubo.org/Research.html</a:t>
            </a:r>
            <a:endParaRPr lang="en-US" altLang="en-US" dirty="0" smtClean="0"/>
          </a:p>
          <a:p>
            <a:pPr lvl="1">
              <a:buFont typeface="Wingdings" panose="05000000000000000000" pitchFamily="2" charset="2"/>
              <a:buChar char="§"/>
            </a:pPr>
            <a:r>
              <a:rPr lang="en-US" altLang="en-US" dirty="0" smtClean="0"/>
              <a:t>Tuition Discounting Study</a:t>
            </a:r>
          </a:p>
          <a:p>
            <a:pPr lvl="1">
              <a:buFont typeface="Wingdings" panose="05000000000000000000" pitchFamily="2" charset="2"/>
              <a:buChar char="§"/>
            </a:pPr>
            <a:r>
              <a:rPr lang="en-US" altLang="en-US" dirty="0" err="1" smtClean="0"/>
              <a:t>Commonfund</a:t>
            </a:r>
            <a:r>
              <a:rPr lang="en-US" altLang="en-US" dirty="0" smtClean="0"/>
              <a:t> Study of Endowments</a:t>
            </a:r>
          </a:p>
          <a:p>
            <a:pPr lvl="1">
              <a:buFont typeface="Wingdings" panose="05000000000000000000" pitchFamily="2" charset="2"/>
              <a:buChar char="§"/>
            </a:pPr>
            <a:r>
              <a:rPr lang="en-US" altLang="en-US" dirty="0" smtClean="0"/>
              <a:t>Student Financial Services Survey</a:t>
            </a:r>
          </a:p>
          <a:p>
            <a:r>
              <a:rPr lang="en-US" altLang="en-US" dirty="0" smtClean="0"/>
              <a:t>AAUP Faculty Compensation Survey</a:t>
            </a:r>
          </a:p>
          <a:p>
            <a:pPr marL="0" indent="0">
              <a:buNone/>
            </a:pPr>
            <a:r>
              <a:rPr lang="en-US" altLang="en-US" dirty="0" smtClean="0">
                <a:hlinkClick r:id="rId9"/>
              </a:rPr>
              <a:t>https</a:t>
            </a:r>
            <a:r>
              <a:rPr lang="en-US" altLang="en-US" dirty="0">
                <a:hlinkClick r:id="rId9"/>
              </a:rPr>
              <a:t>://research.aaup.org</a:t>
            </a:r>
            <a:r>
              <a:rPr lang="en-US" altLang="en-US" dirty="0" smtClean="0">
                <a:hlinkClick r:id="rId9"/>
              </a:rPr>
              <a:t>/</a:t>
            </a:r>
            <a:endParaRPr lang="en-US" altLang="en-US" dirty="0" smtClean="0"/>
          </a:p>
          <a:p>
            <a:pPr marL="0" indent="0">
              <a:buNone/>
            </a:pPr>
            <a:endParaRPr lang="en-US" altLang="en-US" dirty="0" smtClean="0"/>
          </a:p>
        </p:txBody>
      </p:sp>
    </p:spTree>
    <p:extLst>
      <p:ext uri="{BB962C8B-B14F-4D97-AF65-F5344CB8AC3E}">
        <p14:creationId xmlns:p14="http://schemas.microsoft.com/office/powerpoint/2010/main" val="366364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Tools for Community Colleges</a:t>
            </a:r>
            <a:endParaRPr lang="en-US" dirty="0"/>
          </a:p>
        </p:txBody>
      </p:sp>
      <p:sp>
        <p:nvSpPr>
          <p:cNvPr id="4" name="Content Placeholder 3"/>
          <p:cNvSpPr>
            <a:spLocks noGrp="1"/>
          </p:cNvSpPr>
          <p:nvPr>
            <p:ph sz="half" idx="2"/>
          </p:nvPr>
        </p:nvSpPr>
        <p:spPr>
          <a:xfrm>
            <a:off x="401516" y="1177619"/>
            <a:ext cx="4038600" cy="4525963"/>
          </a:xfrm>
        </p:spPr>
        <p:txBody>
          <a:bodyPr/>
          <a:lstStyle/>
          <a:p>
            <a:r>
              <a:rPr lang="en-US" altLang="en-US" dirty="0" smtClean="0"/>
              <a:t>Lumina </a:t>
            </a:r>
            <a:r>
              <a:rPr lang="en-US" altLang="en-US" dirty="0"/>
              <a:t>Foundation Affordability Benchmark for Higher </a:t>
            </a:r>
            <a:r>
              <a:rPr lang="en-US" altLang="en-US" dirty="0" smtClean="0"/>
              <a:t>Education</a:t>
            </a:r>
          </a:p>
          <a:p>
            <a:pPr marL="0" indent="0">
              <a:buNone/>
            </a:pPr>
            <a:r>
              <a:rPr lang="en-US" altLang="en-US" dirty="0">
                <a:hlinkClick r:id="rId2"/>
              </a:rPr>
              <a:t>https://</a:t>
            </a:r>
            <a:r>
              <a:rPr lang="en-US" altLang="en-US" dirty="0" smtClean="0">
                <a:hlinkClick r:id="rId2"/>
              </a:rPr>
              <a:t>www.luminafoundation.org/news-and-events/affordability-benchmark</a:t>
            </a:r>
            <a:endParaRPr lang="en-US" altLang="en-US" dirty="0" smtClean="0"/>
          </a:p>
          <a:p>
            <a:pPr marL="0" indent="0">
              <a:buNone/>
            </a:pPr>
            <a:endParaRPr lang="en-US" altLang="en-US" dirty="0" smtClean="0"/>
          </a:p>
          <a:p>
            <a:r>
              <a:rPr lang="en-US" altLang="en-US" dirty="0" smtClean="0"/>
              <a:t>Complete College America</a:t>
            </a:r>
          </a:p>
          <a:p>
            <a:pPr marL="0" indent="0">
              <a:buNone/>
            </a:pPr>
            <a:r>
              <a:rPr lang="en-US" altLang="en-US" dirty="0">
                <a:hlinkClick r:id="rId3"/>
              </a:rPr>
              <a:t>http://completecollege.org</a:t>
            </a:r>
            <a:r>
              <a:rPr lang="en-US" altLang="en-US" dirty="0" smtClean="0">
                <a:hlinkClick r:id="rId3"/>
              </a:rPr>
              <a:t>/</a:t>
            </a:r>
            <a:endParaRPr lang="en-US" altLang="en-US" dirty="0" smtClean="0"/>
          </a:p>
          <a:p>
            <a:pPr marL="0" indent="0">
              <a:buNone/>
            </a:pPr>
            <a:endParaRPr lang="en-US" altLang="en-US" dirty="0"/>
          </a:p>
          <a:p>
            <a:endParaRPr lang="en-US" altLang="en-US" dirty="0"/>
          </a:p>
          <a:p>
            <a:endParaRPr lang="en-US" dirty="0"/>
          </a:p>
        </p:txBody>
      </p:sp>
      <p:sp>
        <p:nvSpPr>
          <p:cNvPr id="3" name="Content Placeholder 2"/>
          <p:cNvSpPr>
            <a:spLocks noGrp="1"/>
          </p:cNvSpPr>
          <p:nvPr>
            <p:ph sz="half" idx="1"/>
          </p:nvPr>
        </p:nvSpPr>
        <p:spPr>
          <a:xfrm>
            <a:off x="4953000" y="1160034"/>
            <a:ext cx="3962400" cy="4783566"/>
          </a:xfrm>
        </p:spPr>
        <p:txBody>
          <a:bodyPr/>
          <a:lstStyle/>
          <a:p>
            <a:r>
              <a:rPr lang="en-US" altLang="en-US" dirty="0" smtClean="0"/>
              <a:t>Achieving the Dream</a:t>
            </a:r>
          </a:p>
          <a:p>
            <a:pPr marL="0" indent="0">
              <a:buNone/>
            </a:pPr>
            <a:r>
              <a:rPr lang="en-US" altLang="en-US" dirty="0"/>
              <a:t>http://achievingthedream.org/resources</a:t>
            </a:r>
            <a:endParaRPr lang="en-US" altLang="en-US" dirty="0" smtClean="0"/>
          </a:p>
          <a:p>
            <a:endParaRPr lang="en-US" altLang="en-US" dirty="0" smtClean="0"/>
          </a:p>
          <a:p>
            <a:r>
              <a:rPr lang="en-US" altLang="en-US" dirty="0"/>
              <a:t>APQC PCF for Education</a:t>
            </a:r>
          </a:p>
          <a:p>
            <a:pPr marL="0" indent="0">
              <a:buNone/>
            </a:pPr>
            <a:r>
              <a:rPr lang="en-US" altLang="en-US" dirty="0">
                <a:hlinkClick r:id="rId4"/>
              </a:rPr>
              <a:t>https://www.apqc.org/benchmarking-portal</a:t>
            </a:r>
            <a:endParaRPr lang="en-US" altLang="en-US" dirty="0"/>
          </a:p>
          <a:p>
            <a:r>
              <a:rPr lang="en-US" altLang="en-US" dirty="0"/>
              <a:t>Institute for College Access &amp; Success – College Insight Project</a:t>
            </a:r>
          </a:p>
          <a:p>
            <a:pPr marL="0" indent="0">
              <a:buNone/>
            </a:pPr>
            <a:r>
              <a:rPr lang="en-US" altLang="en-US" dirty="0">
                <a:hlinkClick r:id="rId5"/>
              </a:rPr>
              <a:t>http://ticas.org/college-insight</a:t>
            </a:r>
            <a:endParaRPr lang="en-US" altLang="en-US" dirty="0"/>
          </a:p>
          <a:p>
            <a:endParaRPr lang="en-US" dirty="0"/>
          </a:p>
        </p:txBody>
      </p:sp>
    </p:spTree>
    <p:extLst>
      <p:ext uri="{BB962C8B-B14F-4D97-AF65-F5344CB8AC3E}">
        <p14:creationId xmlns:p14="http://schemas.microsoft.com/office/powerpoint/2010/main" val="3223497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Tools for Community Colleges</a:t>
            </a:r>
            <a:endParaRPr lang="en-US" dirty="0"/>
          </a:p>
        </p:txBody>
      </p:sp>
      <p:sp>
        <p:nvSpPr>
          <p:cNvPr id="4" name="Content Placeholder 3"/>
          <p:cNvSpPr>
            <a:spLocks noGrp="1"/>
          </p:cNvSpPr>
          <p:nvPr>
            <p:ph sz="half" idx="2"/>
          </p:nvPr>
        </p:nvSpPr>
        <p:spPr>
          <a:xfrm>
            <a:off x="401516" y="1177619"/>
            <a:ext cx="4038600" cy="4525963"/>
          </a:xfrm>
        </p:spPr>
        <p:txBody>
          <a:bodyPr/>
          <a:lstStyle/>
          <a:p>
            <a:r>
              <a:rPr lang="en-US" altLang="en-US" dirty="0" smtClean="0"/>
              <a:t>Culturally </a:t>
            </a:r>
            <a:r>
              <a:rPr lang="en-US" altLang="en-US" dirty="0"/>
              <a:t>Engaging Campus </a:t>
            </a:r>
            <a:r>
              <a:rPr lang="en-US" altLang="en-US" dirty="0" smtClean="0"/>
              <a:t>Environments</a:t>
            </a:r>
          </a:p>
          <a:p>
            <a:pPr marL="0" indent="0">
              <a:buNone/>
            </a:pPr>
            <a:r>
              <a:rPr lang="en-US" altLang="en-US" dirty="0">
                <a:hlinkClick r:id="rId2"/>
              </a:rPr>
              <a:t>http://cece.indiana.edu</a:t>
            </a:r>
            <a:r>
              <a:rPr lang="en-US" altLang="en-US" dirty="0" smtClean="0">
                <a:hlinkClick r:id="rId2"/>
              </a:rPr>
              <a:t>/</a:t>
            </a:r>
            <a:endParaRPr lang="en-US" altLang="en-US" dirty="0" smtClean="0"/>
          </a:p>
          <a:p>
            <a:pPr marL="0" indent="0">
              <a:buNone/>
            </a:pPr>
            <a:endParaRPr lang="en-US" altLang="en-US" dirty="0"/>
          </a:p>
          <a:p>
            <a:r>
              <a:rPr lang="en-US" altLang="en-US" dirty="0" smtClean="0"/>
              <a:t>Data Sharing Consortiums</a:t>
            </a:r>
          </a:p>
          <a:p>
            <a:endParaRPr lang="en-US" altLang="en-US" dirty="0" smtClean="0"/>
          </a:p>
          <a:p>
            <a:pPr marL="0" indent="0">
              <a:buNone/>
            </a:pPr>
            <a:endParaRPr lang="en-US" altLang="en-US" dirty="0" smtClean="0"/>
          </a:p>
          <a:p>
            <a:endParaRPr lang="en-US" altLang="en-US" dirty="0"/>
          </a:p>
          <a:p>
            <a:endParaRPr lang="en-US" dirty="0"/>
          </a:p>
        </p:txBody>
      </p:sp>
      <p:sp>
        <p:nvSpPr>
          <p:cNvPr id="3" name="Content Placeholder 2"/>
          <p:cNvSpPr>
            <a:spLocks noGrp="1"/>
          </p:cNvSpPr>
          <p:nvPr>
            <p:ph sz="half" idx="1"/>
          </p:nvPr>
        </p:nvSpPr>
        <p:spPr>
          <a:xfrm>
            <a:off x="4953000" y="1160034"/>
            <a:ext cx="3962400" cy="4783566"/>
          </a:xfrm>
        </p:spPr>
        <p:txBody>
          <a:bodyPr/>
          <a:lstStyle/>
          <a:p>
            <a:r>
              <a:rPr lang="en-US" altLang="en-US" dirty="0"/>
              <a:t>APPA </a:t>
            </a:r>
            <a:r>
              <a:rPr lang="en-US" altLang="en-US" dirty="0" smtClean="0"/>
              <a:t>(Physical </a:t>
            </a:r>
            <a:r>
              <a:rPr lang="en-US" altLang="en-US" dirty="0"/>
              <a:t>Plants</a:t>
            </a:r>
            <a:r>
              <a:rPr lang="en-US" altLang="en-US" dirty="0" smtClean="0"/>
              <a:t>)</a:t>
            </a:r>
          </a:p>
          <a:p>
            <a:pPr marL="0" indent="0">
              <a:buNone/>
            </a:pPr>
            <a:r>
              <a:rPr lang="en-US" altLang="en-US" dirty="0">
                <a:hlinkClick r:id="rId3"/>
              </a:rPr>
              <a:t>http://</a:t>
            </a:r>
            <a:r>
              <a:rPr lang="en-US" altLang="en-US" dirty="0" smtClean="0">
                <a:hlinkClick r:id="rId3"/>
              </a:rPr>
              <a:t>appa.org/index.cfm</a:t>
            </a:r>
            <a:endParaRPr lang="en-US" altLang="en-US" dirty="0" smtClean="0"/>
          </a:p>
          <a:p>
            <a:r>
              <a:rPr lang="en-US" altLang="en-US" dirty="0" smtClean="0"/>
              <a:t>Help Desk</a:t>
            </a:r>
          </a:p>
          <a:p>
            <a:pPr marL="0" indent="0">
              <a:buNone/>
            </a:pPr>
            <a:r>
              <a:rPr lang="en-US" altLang="en-US" dirty="0" smtClean="0">
                <a:hlinkClick r:id="rId4"/>
              </a:rPr>
              <a:t>http</a:t>
            </a:r>
            <a:r>
              <a:rPr lang="en-US" altLang="en-US" dirty="0">
                <a:hlinkClick r:id="rId4"/>
              </a:rPr>
              <a:t>://</a:t>
            </a:r>
            <a:r>
              <a:rPr lang="en-US" altLang="en-US" dirty="0" smtClean="0">
                <a:hlinkClick r:id="rId4"/>
              </a:rPr>
              <a:t>www.metricnet.com/</a:t>
            </a:r>
            <a:endParaRPr lang="en-US" altLang="en-US" dirty="0" smtClean="0"/>
          </a:p>
          <a:p>
            <a:pPr marL="0" indent="0">
              <a:buNone/>
            </a:pPr>
            <a:endParaRPr lang="en-US" altLang="en-US" dirty="0" smtClean="0"/>
          </a:p>
          <a:p>
            <a:r>
              <a:rPr lang="en-US" altLang="en-US" dirty="0" smtClean="0"/>
              <a:t>HR Benchmarking</a:t>
            </a:r>
          </a:p>
          <a:p>
            <a:pPr marL="0" indent="0">
              <a:buNone/>
            </a:pPr>
            <a:r>
              <a:rPr lang="en-US" altLang="en-US" dirty="0">
                <a:hlinkClick r:id="rId5"/>
              </a:rPr>
              <a:t>https://</a:t>
            </a:r>
            <a:r>
              <a:rPr lang="en-US" altLang="en-US" dirty="0" smtClean="0">
                <a:hlinkClick r:id="rId5"/>
              </a:rPr>
              <a:t>www.shrm.org/research/benchmarks/pages/default.aspx</a:t>
            </a:r>
            <a:endParaRPr lang="en-US" altLang="en-US" dirty="0" smtClean="0"/>
          </a:p>
          <a:p>
            <a:pPr marL="0" indent="0">
              <a:buNone/>
            </a:pPr>
            <a:endParaRPr lang="en-US" dirty="0"/>
          </a:p>
        </p:txBody>
      </p:sp>
    </p:spTree>
    <p:extLst>
      <p:ext uri="{BB962C8B-B14F-4D97-AF65-F5344CB8AC3E}">
        <p14:creationId xmlns:p14="http://schemas.microsoft.com/office/powerpoint/2010/main" val="3081842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Community Colleges</a:t>
            </a:r>
          </a:p>
        </p:txBody>
      </p:sp>
      <p:sp>
        <p:nvSpPr>
          <p:cNvPr id="3" name="Content Placeholder 2"/>
          <p:cNvSpPr>
            <a:spLocks noGrp="1"/>
          </p:cNvSpPr>
          <p:nvPr>
            <p:ph sz="half" idx="1"/>
          </p:nvPr>
        </p:nvSpPr>
        <p:spPr/>
        <p:txBody>
          <a:bodyPr/>
          <a:lstStyle/>
          <a:p>
            <a:r>
              <a:rPr lang="en-US" altLang="en-US" dirty="0"/>
              <a:t>Benchmarking Institute</a:t>
            </a:r>
          </a:p>
          <a:p>
            <a:pPr marL="0" indent="0">
              <a:buNone/>
            </a:pPr>
            <a:r>
              <a:rPr lang="en-US" altLang="en-US" dirty="0">
                <a:hlinkClick r:id="rId2"/>
              </a:rPr>
              <a:t>https://benchmarkinginstitute.org</a:t>
            </a:r>
            <a:r>
              <a:rPr lang="en-US" altLang="en-US" dirty="0" smtClean="0">
                <a:hlinkClick r:id="rId2"/>
              </a:rPr>
              <a:t>/</a:t>
            </a:r>
            <a:endParaRPr lang="en-US" altLang="en-US" dirty="0" smtClean="0"/>
          </a:p>
          <a:p>
            <a:pPr lvl="1">
              <a:buFont typeface="Wingdings" panose="05000000000000000000" pitchFamily="2" charset="2"/>
              <a:buChar char="§"/>
            </a:pPr>
            <a:r>
              <a:rPr lang="en-US" altLang="en-US" dirty="0"/>
              <a:t>National Community College Benchmark Project</a:t>
            </a:r>
          </a:p>
          <a:p>
            <a:pPr marL="457200" lvl="1" indent="0">
              <a:buNone/>
            </a:pPr>
            <a:r>
              <a:rPr lang="en-US" altLang="en-US" dirty="0">
                <a:hlinkClick r:id="rId3"/>
              </a:rPr>
              <a:t>https://nccbp.org</a:t>
            </a:r>
            <a:r>
              <a:rPr lang="en-US" altLang="en-US" dirty="0" smtClean="0">
                <a:hlinkClick r:id="rId3"/>
              </a:rPr>
              <a:t>/</a:t>
            </a:r>
            <a:endParaRPr lang="en-US" altLang="en-US" dirty="0" smtClean="0"/>
          </a:p>
          <a:p>
            <a:pPr marL="457200" lvl="1" indent="0">
              <a:buNone/>
            </a:pPr>
            <a:endParaRPr lang="en-US" altLang="en-US" dirty="0"/>
          </a:p>
          <a:p>
            <a:pPr marL="0" indent="0">
              <a:buNone/>
            </a:pPr>
            <a:endParaRPr lang="en-US" altLang="en-US" dirty="0"/>
          </a:p>
          <a:p>
            <a:endParaRPr lang="en-US" dirty="0"/>
          </a:p>
        </p:txBody>
      </p:sp>
      <p:sp>
        <p:nvSpPr>
          <p:cNvPr id="4" name="Content Placeholder 3"/>
          <p:cNvSpPr>
            <a:spLocks noGrp="1"/>
          </p:cNvSpPr>
          <p:nvPr>
            <p:ph sz="half" idx="2"/>
          </p:nvPr>
        </p:nvSpPr>
        <p:spPr>
          <a:xfrm>
            <a:off x="4876800" y="838200"/>
            <a:ext cx="4038600" cy="5287965"/>
          </a:xfrm>
        </p:spPr>
        <p:txBody>
          <a:bodyPr/>
          <a:lstStyle/>
          <a:p>
            <a:pPr lvl="1">
              <a:buFont typeface="Wingdings" panose="05000000000000000000" pitchFamily="2" charset="2"/>
              <a:buChar char="§"/>
            </a:pPr>
            <a:r>
              <a:rPr lang="en-US" altLang="en-US" dirty="0"/>
              <a:t>Cost and Productivity Project</a:t>
            </a:r>
          </a:p>
          <a:p>
            <a:pPr marL="457200" lvl="1" indent="0">
              <a:buNone/>
            </a:pPr>
            <a:r>
              <a:rPr lang="en-US" altLang="en-US" dirty="0">
                <a:hlinkClick r:id="rId4"/>
              </a:rPr>
              <a:t>https://costandproductivity.org/</a:t>
            </a:r>
            <a:endParaRPr lang="en-US" altLang="en-US" dirty="0"/>
          </a:p>
          <a:p>
            <a:pPr lvl="1">
              <a:buFont typeface="Wingdings" panose="05000000000000000000" pitchFamily="2" charset="2"/>
              <a:buChar char="§"/>
            </a:pPr>
            <a:r>
              <a:rPr lang="en-US" altLang="en-US" dirty="0"/>
              <a:t>Non-credit Education and Workforce Training Benchmark </a:t>
            </a:r>
            <a:r>
              <a:rPr lang="en-US" altLang="en-US" dirty="0" smtClean="0"/>
              <a:t>Project</a:t>
            </a:r>
          </a:p>
          <a:p>
            <a:pPr marL="457200" lvl="1" indent="0">
              <a:buNone/>
            </a:pPr>
            <a:r>
              <a:rPr lang="en-US" altLang="en-US" dirty="0">
                <a:hlinkClick r:id="rId5"/>
              </a:rPr>
              <a:t>http://workforceproject.org</a:t>
            </a:r>
            <a:r>
              <a:rPr lang="en-US" altLang="en-US" dirty="0" smtClean="0">
                <a:hlinkClick r:id="rId5"/>
              </a:rPr>
              <a:t>/</a:t>
            </a:r>
            <a:endParaRPr lang="en-US" altLang="en-US" dirty="0" smtClean="0"/>
          </a:p>
          <a:p>
            <a:pPr lvl="1">
              <a:buFont typeface="Wingdings" panose="05000000000000000000" pitchFamily="2" charset="2"/>
              <a:buChar char="§"/>
            </a:pPr>
            <a:r>
              <a:rPr lang="en-US" altLang="en-US" dirty="0" smtClean="0"/>
              <a:t>Maximizing </a:t>
            </a:r>
            <a:r>
              <a:rPr lang="en-US" altLang="en-US" dirty="0"/>
              <a:t>Resources for Student </a:t>
            </a:r>
            <a:r>
              <a:rPr lang="en-US" altLang="en-US" dirty="0" smtClean="0"/>
              <a:t>Success</a:t>
            </a:r>
          </a:p>
          <a:p>
            <a:pPr marL="457200" lvl="1" indent="0">
              <a:buNone/>
            </a:pPr>
            <a:r>
              <a:rPr lang="en-US" altLang="en-US" dirty="0">
                <a:hlinkClick r:id="rId6"/>
              </a:rPr>
              <a:t>http://maximizingresources.org</a:t>
            </a:r>
            <a:r>
              <a:rPr lang="en-US" altLang="en-US" dirty="0" smtClean="0">
                <a:hlinkClick r:id="rId6"/>
              </a:rPr>
              <a:t>/</a:t>
            </a:r>
            <a:endParaRPr lang="en-US" altLang="en-US" dirty="0" smtClean="0"/>
          </a:p>
          <a:p>
            <a:pPr lvl="1">
              <a:buFont typeface="Wingdings" panose="05000000000000000000" pitchFamily="2" charset="2"/>
              <a:buChar char="§"/>
            </a:pPr>
            <a:endParaRPr lang="en-US" altLang="en-US" dirty="0"/>
          </a:p>
          <a:p>
            <a:endParaRPr lang="en-US" dirty="0"/>
          </a:p>
        </p:txBody>
      </p:sp>
      <p:pic>
        <p:nvPicPr>
          <p:cNvPr id="5" name="Content Placeholder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552" y="5105400"/>
            <a:ext cx="453298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153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52400"/>
            <a:ext cx="8382000" cy="1249363"/>
          </a:xfrm>
        </p:spPr>
        <p:txBody>
          <a:bodyPr/>
          <a:lstStyle/>
          <a:p>
            <a:r>
              <a:rPr lang="en-US" dirty="0" smtClean="0"/>
              <a:t/>
            </a:r>
            <a:br>
              <a:rPr lang="en-US" dirty="0" smtClean="0"/>
            </a:br>
            <a:endParaRPr lang="en-US" dirty="0"/>
          </a:p>
        </p:txBody>
      </p:sp>
      <p:sp>
        <p:nvSpPr>
          <p:cNvPr id="4" name="Rectangle 3"/>
          <p:cNvSpPr/>
          <p:nvPr/>
        </p:nvSpPr>
        <p:spPr>
          <a:xfrm>
            <a:off x="762000" y="181708"/>
            <a:ext cx="7772400" cy="738664"/>
          </a:xfrm>
          <a:prstGeom prst="rect">
            <a:avLst/>
          </a:prstGeom>
        </p:spPr>
        <p:txBody>
          <a:bodyPr wrap="square">
            <a:spAutoFit/>
          </a:bodyPr>
          <a:lstStyle/>
          <a:p>
            <a:pPr lvl="1"/>
            <a:r>
              <a:rPr lang="en-US" altLang="en-US" sz="2400" dirty="0"/>
              <a:t>National Community College Benchmark Project</a:t>
            </a:r>
          </a:p>
          <a:p>
            <a:pPr lvl="1"/>
            <a:r>
              <a:rPr lang="en-US" altLang="en-US" dirty="0">
                <a:hlinkClick r:id="rId3"/>
              </a:rPr>
              <a:t>https://nccbp.org/</a:t>
            </a:r>
            <a:endParaRPr lang="en-US" altLang="en-US" dirty="0"/>
          </a:p>
        </p:txBody>
      </p:sp>
      <p:pic>
        <p:nvPicPr>
          <p:cNvPr id="5" name="Picture 4"/>
          <p:cNvPicPr>
            <a:picLocks noChangeAspect="1"/>
          </p:cNvPicPr>
          <p:nvPr/>
        </p:nvPicPr>
        <p:blipFill>
          <a:blip r:embed="rId4"/>
          <a:stretch>
            <a:fillRect/>
          </a:stretch>
        </p:blipFill>
        <p:spPr>
          <a:xfrm>
            <a:off x="990600" y="1062464"/>
            <a:ext cx="7800975" cy="57896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62400" y="608111"/>
            <a:ext cx="2971800" cy="822960"/>
          </a:xfrm>
          <a:prstGeom prst="rect">
            <a:avLst/>
          </a:prstGeom>
        </p:spPr>
      </p:pic>
    </p:spTree>
    <p:extLst>
      <p:ext uri="{BB962C8B-B14F-4D97-AF65-F5344CB8AC3E}">
        <p14:creationId xmlns:p14="http://schemas.microsoft.com/office/powerpoint/2010/main" val="385042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19200"/>
            <a:ext cx="7789721" cy="4819650"/>
          </a:xfrm>
          <a:prstGeom prst="rect">
            <a:avLst/>
          </a:prstGeom>
        </p:spPr>
      </p:pic>
      <p:sp>
        <p:nvSpPr>
          <p:cNvPr id="3" name="Rectangle 2"/>
          <p:cNvSpPr/>
          <p:nvPr/>
        </p:nvSpPr>
        <p:spPr>
          <a:xfrm>
            <a:off x="609600" y="381000"/>
            <a:ext cx="6858000" cy="800219"/>
          </a:xfrm>
          <a:prstGeom prst="rect">
            <a:avLst/>
          </a:prstGeom>
        </p:spPr>
        <p:txBody>
          <a:bodyPr wrap="square">
            <a:spAutoFit/>
          </a:bodyPr>
          <a:lstStyle/>
          <a:p>
            <a:pPr lvl="1"/>
            <a:r>
              <a:rPr lang="en-US" altLang="en-US" sz="2800" dirty="0"/>
              <a:t>Cost and Productivity Project</a:t>
            </a:r>
          </a:p>
          <a:p>
            <a:pPr lvl="1"/>
            <a:r>
              <a:rPr lang="en-US" altLang="en-US" dirty="0">
                <a:hlinkClick r:id="rId4"/>
              </a:rPr>
              <a:t>https://costandproductivity.org/</a:t>
            </a:r>
            <a:endParaRPr lang="en-US" altLang="en-US" dirty="0"/>
          </a:p>
        </p:txBody>
      </p:sp>
    </p:spTree>
    <p:extLst>
      <p:ext uri="{BB962C8B-B14F-4D97-AF65-F5344CB8AC3E}">
        <p14:creationId xmlns:p14="http://schemas.microsoft.com/office/powerpoint/2010/main" val="2331979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467600" cy="1231106"/>
          </a:xfrm>
          <a:prstGeom prst="rect">
            <a:avLst/>
          </a:prstGeom>
        </p:spPr>
        <p:txBody>
          <a:bodyPr wrap="square">
            <a:spAutoFit/>
          </a:bodyPr>
          <a:lstStyle/>
          <a:p>
            <a:pPr lvl="1"/>
            <a:r>
              <a:rPr lang="en-US" altLang="en-US" sz="2800" dirty="0"/>
              <a:t>Non-credit Education and Workforce Training Benchmark Project</a:t>
            </a:r>
          </a:p>
          <a:p>
            <a:pPr lvl="1"/>
            <a:r>
              <a:rPr lang="en-US" altLang="en-US" dirty="0">
                <a:hlinkClick r:id="rId3"/>
              </a:rPr>
              <a:t>http://workforceproject.org/</a:t>
            </a:r>
            <a:endParaRPr lang="en-US" altLang="en-US" dirty="0"/>
          </a:p>
        </p:txBody>
      </p:sp>
      <p:pic>
        <p:nvPicPr>
          <p:cNvPr id="3" name="Picture 2"/>
          <p:cNvPicPr>
            <a:picLocks noChangeAspect="1"/>
          </p:cNvPicPr>
          <p:nvPr/>
        </p:nvPicPr>
        <p:blipFill>
          <a:blip r:embed="rId4"/>
          <a:stretch>
            <a:fillRect/>
          </a:stretch>
        </p:blipFill>
        <p:spPr>
          <a:xfrm>
            <a:off x="426566" y="1828800"/>
            <a:ext cx="8443267" cy="3876675"/>
          </a:xfrm>
          <a:prstGeom prst="rect">
            <a:avLst/>
          </a:prstGeom>
        </p:spPr>
      </p:pic>
    </p:spTree>
    <p:extLst>
      <p:ext uri="{BB962C8B-B14F-4D97-AF65-F5344CB8AC3E}">
        <p14:creationId xmlns:p14="http://schemas.microsoft.com/office/powerpoint/2010/main" val="1630204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696200" cy="800219"/>
          </a:xfrm>
          <a:prstGeom prst="rect">
            <a:avLst/>
          </a:prstGeom>
        </p:spPr>
        <p:txBody>
          <a:bodyPr wrap="square">
            <a:spAutoFit/>
          </a:bodyPr>
          <a:lstStyle/>
          <a:p>
            <a:pPr lvl="1"/>
            <a:r>
              <a:rPr lang="en-US" altLang="en-US" sz="2800" dirty="0"/>
              <a:t>Maximizing Resources for Student Success</a:t>
            </a:r>
          </a:p>
          <a:p>
            <a:pPr lvl="1"/>
            <a:r>
              <a:rPr lang="en-US" altLang="en-US" dirty="0">
                <a:hlinkClick r:id="rId3"/>
              </a:rPr>
              <a:t>http://maximizingresources.org/</a:t>
            </a:r>
            <a:endParaRPr lang="en-US" altLang="en-US" dirty="0"/>
          </a:p>
        </p:txBody>
      </p:sp>
      <p:pic>
        <p:nvPicPr>
          <p:cNvPr id="3" name="Picture 2"/>
          <p:cNvPicPr>
            <a:picLocks noChangeAspect="1"/>
          </p:cNvPicPr>
          <p:nvPr/>
        </p:nvPicPr>
        <p:blipFill>
          <a:blip r:embed="rId4"/>
          <a:stretch>
            <a:fillRect/>
          </a:stretch>
        </p:blipFill>
        <p:spPr>
          <a:xfrm>
            <a:off x="533400" y="1447800"/>
            <a:ext cx="8191942" cy="4548187"/>
          </a:xfrm>
          <a:prstGeom prst="rect">
            <a:avLst/>
          </a:prstGeom>
        </p:spPr>
      </p:pic>
    </p:spTree>
    <p:extLst>
      <p:ext uri="{BB962C8B-B14F-4D97-AF65-F5344CB8AC3E}">
        <p14:creationId xmlns:p14="http://schemas.microsoft.com/office/powerpoint/2010/main" val="92845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1" y="1752601"/>
            <a:ext cx="3352799" cy="1666875"/>
          </a:xfrm>
        </p:spPr>
        <p:txBody>
          <a:bodyPr/>
          <a:lstStyle/>
          <a:p>
            <a:r>
              <a:rPr lang="en-US" altLang="en-US" dirty="0"/>
              <a:t>The Benchmarking Process</a:t>
            </a:r>
          </a:p>
        </p:txBody>
      </p:sp>
      <p:pic>
        <p:nvPicPr>
          <p:cNvPr id="4" name="Picture 8" descr="C:\Users\wb341452\AppData\Local\Microsoft\Windows\Temporary Internet Files\Content.IE5\CGLTMU41\MP900398791[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0538" y="30480"/>
            <a:ext cx="484346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8811" y="762000"/>
            <a:ext cx="7452739" cy="6213231"/>
          </a:xfrm>
          <a:prstGeom prst="rect">
            <a:avLst/>
          </a:prstGeom>
        </p:spPr>
      </p:pic>
      <p:sp>
        <p:nvSpPr>
          <p:cNvPr id="6" name="Rectangle 5"/>
          <p:cNvSpPr/>
          <p:nvPr/>
        </p:nvSpPr>
        <p:spPr>
          <a:xfrm>
            <a:off x="304800" y="152400"/>
            <a:ext cx="4511813" cy="523220"/>
          </a:xfrm>
          <a:prstGeom prst="rect">
            <a:avLst/>
          </a:prstGeom>
        </p:spPr>
        <p:txBody>
          <a:bodyPr wrap="none">
            <a:spAutoFit/>
          </a:bodyPr>
          <a:lstStyle/>
          <a:p>
            <a:r>
              <a:rPr lang="en-US" altLang="en-US" sz="2800" dirty="0"/>
              <a:t>CCSSE </a:t>
            </a:r>
            <a:r>
              <a:rPr lang="en-US" altLang="en-US" sz="2400" dirty="0"/>
              <a:t> </a:t>
            </a:r>
            <a:r>
              <a:rPr lang="en-US" altLang="en-US" sz="2400" dirty="0">
                <a:solidFill>
                  <a:srgbClr val="FF0000"/>
                </a:solidFill>
                <a:hlinkClick r:id="rId4"/>
              </a:rPr>
              <a:t>http://www.ccsse.org/</a:t>
            </a:r>
            <a:endParaRPr lang="en-US" altLang="en-US" sz="2400" dirty="0">
              <a:solidFill>
                <a:srgbClr val="FF0000"/>
              </a:solidFill>
            </a:endParaRPr>
          </a:p>
        </p:txBody>
      </p:sp>
    </p:spTree>
    <p:extLst>
      <p:ext uri="{BB962C8B-B14F-4D97-AF65-F5344CB8AC3E}">
        <p14:creationId xmlns:p14="http://schemas.microsoft.com/office/powerpoint/2010/main" val="2917355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57400" y="1066800"/>
            <a:ext cx="6858000" cy="5362575"/>
          </a:xfrm>
          <a:prstGeom prst="rect">
            <a:avLst/>
          </a:prstGeom>
        </p:spPr>
      </p:pic>
      <p:sp>
        <p:nvSpPr>
          <p:cNvPr id="6" name="Rectangle 5"/>
          <p:cNvSpPr/>
          <p:nvPr/>
        </p:nvSpPr>
        <p:spPr>
          <a:xfrm>
            <a:off x="457200" y="228600"/>
            <a:ext cx="4572000" cy="954107"/>
          </a:xfrm>
          <a:prstGeom prst="rect">
            <a:avLst/>
          </a:prstGeom>
        </p:spPr>
        <p:txBody>
          <a:bodyPr>
            <a:spAutoFit/>
          </a:bodyPr>
          <a:lstStyle/>
          <a:p>
            <a:r>
              <a:rPr lang="en-US" altLang="en-US" sz="2800" dirty="0"/>
              <a:t>Ruffalo Noel Levitz </a:t>
            </a:r>
            <a:r>
              <a:rPr lang="en-US" altLang="en-US" sz="2800" dirty="0">
                <a:hlinkClick r:id="rId4"/>
              </a:rPr>
              <a:t>https://www.ruffalonl.com/</a:t>
            </a:r>
            <a:endParaRPr lang="en-US" altLang="en-US" sz="2800" dirty="0"/>
          </a:p>
        </p:txBody>
      </p:sp>
    </p:spTree>
    <p:extLst>
      <p:ext uri="{BB962C8B-B14F-4D97-AF65-F5344CB8AC3E}">
        <p14:creationId xmlns:p14="http://schemas.microsoft.com/office/powerpoint/2010/main" val="95890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6173" y="1295401"/>
            <a:ext cx="8187827" cy="5562600"/>
          </a:xfrm>
          <a:prstGeom prst="rect">
            <a:avLst/>
          </a:prstGeom>
        </p:spPr>
      </p:pic>
      <p:sp>
        <p:nvSpPr>
          <p:cNvPr id="6" name="Rectangle 5"/>
          <p:cNvSpPr/>
          <p:nvPr/>
        </p:nvSpPr>
        <p:spPr>
          <a:xfrm>
            <a:off x="956173" y="533400"/>
            <a:ext cx="4681090" cy="523220"/>
          </a:xfrm>
          <a:prstGeom prst="rect">
            <a:avLst/>
          </a:prstGeom>
        </p:spPr>
        <p:txBody>
          <a:bodyPr wrap="none">
            <a:spAutoFit/>
          </a:bodyPr>
          <a:lstStyle/>
          <a:p>
            <a:r>
              <a:rPr lang="en-US" altLang="en-US" sz="2800" dirty="0"/>
              <a:t>IPEDS</a:t>
            </a:r>
            <a:r>
              <a:rPr lang="en-US" altLang="en-US" sz="2400" dirty="0"/>
              <a:t> </a:t>
            </a:r>
            <a:r>
              <a:rPr lang="en-US" altLang="en-US" sz="2400" dirty="0">
                <a:hlinkClick r:id="rId4"/>
              </a:rPr>
              <a:t>http://nces.ed.gov/ipeds/</a:t>
            </a:r>
            <a:endParaRPr lang="en-US" altLang="en-US" sz="2400" dirty="0"/>
          </a:p>
        </p:txBody>
      </p:sp>
    </p:spTree>
    <p:extLst>
      <p:ext uri="{BB962C8B-B14F-4D97-AF65-F5344CB8AC3E}">
        <p14:creationId xmlns:p14="http://schemas.microsoft.com/office/powerpoint/2010/main" val="2998005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 y="1752600"/>
            <a:ext cx="8608928" cy="3486150"/>
          </a:xfrm>
          <a:prstGeom prst="rect">
            <a:avLst/>
          </a:prstGeom>
        </p:spPr>
      </p:pic>
      <p:sp>
        <p:nvSpPr>
          <p:cNvPr id="3" name="Rectangle 2"/>
          <p:cNvSpPr/>
          <p:nvPr/>
        </p:nvSpPr>
        <p:spPr>
          <a:xfrm>
            <a:off x="609600" y="533400"/>
            <a:ext cx="7848600" cy="892552"/>
          </a:xfrm>
          <a:prstGeom prst="rect">
            <a:avLst/>
          </a:prstGeom>
        </p:spPr>
        <p:txBody>
          <a:bodyPr wrap="square">
            <a:spAutoFit/>
          </a:bodyPr>
          <a:lstStyle/>
          <a:p>
            <a:r>
              <a:rPr lang="en-US" altLang="en-US" sz="2800" dirty="0"/>
              <a:t>IDEA’s SRI </a:t>
            </a:r>
            <a:endParaRPr lang="en-US" altLang="en-US" sz="2800" dirty="0" smtClean="0"/>
          </a:p>
          <a:p>
            <a:r>
              <a:rPr lang="en-US" altLang="en-US" sz="2400" dirty="0" smtClean="0">
                <a:hlinkClick r:id="rId4"/>
              </a:rPr>
              <a:t>http</a:t>
            </a:r>
            <a:r>
              <a:rPr lang="en-US" altLang="en-US" sz="2400" dirty="0">
                <a:hlinkClick r:id="rId4"/>
              </a:rPr>
              <a:t>://ideaedu.org/services/student-ratings-of-instruction/</a:t>
            </a:r>
            <a:endParaRPr lang="en-US" altLang="en-US" sz="2400" dirty="0"/>
          </a:p>
        </p:txBody>
      </p:sp>
    </p:spTree>
    <p:extLst>
      <p:ext uri="{BB962C8B-B14F-4D97-AF65-F5344CB8AC3E}">
        <p14:creationId xmlns:p14="http://schemas.microsoft.com/office/powerpoint/2010/main" val="3122711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676400"/>
            <a:ext cx="7856412" cy="4348162"/>
          </a:xfrm>
          <a:prstGeom prst="rect">
            <a:avLst/>
          </a:prstGeom>
        </p:spPr>
      </p:pic>
      <p:sp>
        <p:nvSpPr>
          <p:cNvPr id="3" name="Rectangle 2"/>
          <p:cNvSpPr/>
          <p:nvPr/>
        </p:nvSpPr>
        <p:spPr>
          <a:xfrm>
            <a:off x="914400" y="381000"/>
            <a:ext cx="4572000" cy="1261884"/>
          </a:xfrm>
          <a:prstGeom prst="rect">
            <a:avLst/>
          </a:prstGeom>
        </p:spPr>
        <p:txBody>
          <a:bodyPr>
            <a:spAutoFit/>
          </a:bodyPr>
          <a:lstStyle/>
          <a:p>
            <a:r>
              <a:rPr lang="en-US" altLang="en-US" sz="2800" dirty="0"/>
              <a:t>VFA </a:t>
            </a:r>
            <a:r>
              <a:rPr lang="en-US" altLang="en-US" sz="2400" dirty="0">
                <a:hlinkClick r:id="rId4"/>
              </a:rPr>
              <a:t>http://vfa.aacc.nche.edu/Pages/default.aspx</a:t>
            </a:r>
            <a:endParaRPr lang="en-US" altLang="en-US" sz="2400" dirty="0"/>
          </a:p>
        </p:txBody>
      </p:sp>
    </p:spTree>
    <p:extLst>
      <p:ext uri="{BB962C8B-B14F-4D97-AF65-F5344CB8AC3E}">
        <p14:creationId xmlns:p14="http://schemas.microsoft.com/office/powerpoint/2010/main" val="530553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1447800"/>
            <a:ext cx="8382000" cy="5216110"/>
          </a:xfrm>
          <a:prstGeom prst="rect">
            <a:avLst/>
          </a:prstGeom>
        </p:spPr>
      </p:pic>
      <p:sp>
        <p:nvSpPr>
          <p:cNvPr id="3" name="Rectangle 2"/>
          <p:cNvSpPr/>
          <p:nvPr/>
        </p:nvSpPr>
        <p:spPr>
          <a:xfrm>
            <a:off x="1143000" y="304800"/>
            <a:ext cx="6172200" cy="1261884"/>
          </a:xfrm>
          <a:prstGeom prst="rect">
            <a:avLst/>
          </a:prstGeom>
        </p:spPr>
        <p:txBody>
          <a:bodyPr wrap="square">
            <a:spAutoFit/>
          </a:bodyPr>
          <a:lstStyle/>
          <a:p>
            <a:r>
              <a:rPr lang="en-US" altLang="en-US" sz="2800" dirty="0"/>
              <a:t>Gallup/Purdue </a:t>
            </a:r>
            <a:r>
              <a:rPr lang="en-US" altLang="en-US" sz="2400" dirty="0">
                <a:hlinkClick r:id="rId4"/>
              </a:rPr>
              <a:t>http://www.purdue.edu/newsroom/gallup</a:t>
            </a:r>
            <a:r>
              <a:rPr lang="en-US" altLang="en-US" sz="2400" dirty="0" smtClean="0">
                <a:hlinkClick r:id="rId4"/>
              </a:rPr>
              <a:t>/</a:t>
            </a:r>
            <a:endParaRPr lang="en-US" altLang="en-US" sz="2400" dirty="0" smtClean="0"/>
          </a:p>
          <a:p>
            <a:endParaRPr lang="en-US" altLang="en-US" sz="2400" dirty="0"/>
          </a:p>
        </p:txBody>
      </p:sp>
    </p:spTree>
    <p:extLst>
      <p:ext uri="{BB962C8B-B14F-4D97-AF65-F5344CB8AC3E}">
        <p14:creationId xmlns:p14="http://schemas.microsoft.com/office/powerpoint/2010/main" val="34223751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1828800"/>
            <a:ext cx="6602607" cy="3024187"/>
          </a:xfrm>
          <a:prstGeom prst="rect">
            <a:avLst/>
          </a:prstGeom>
        </p:spPr>
      </p:pic>
      <p:sp>
        <p:nvSpPr>
          <p:cNvPr id="3" name="Title 2"/>
          <p:cNvSpPr>
            <a:spLocks noGrp="1"/>
          </p:cNvSpPr>
          <p:nvPr>
            <p:ph type="title" idx="4294967295"/>
          </p:nvPr>
        </p:nvSpPr>
        <p:spPr>
          <a:xfrm>
            <a:off x="732692" y="762000"/>
            <a:ext cx="8382000" cy="1219200"/>
          </a:xfrm>
        </p:spPr>
        <p:txBody>
          <a:bodyPr/>
          <a:lstStyle/>
          <a:p>
            <a:r>
              <a:rPr lang="en-US" altLang="en-US" b="0" dirty="0" smtClean="0">
                <a:solidFill>
                  <a:schemeClr val="tx1"/>
                </a:solidFill>
                <a:latin typeface="Arial" panose="020B0604020202020204" pitchFamily="34" charset="0"/>
                <a:cs typeface="Arial" panose="020B0604020202020204" pitchFamily="34" charset="0"/>
              </a:rPr>
              <a:t>NACUBO</a:t>
            </a:r>
            <a:r>
              <a:rPr lang="en-US" altLang="en-US" dirty="0"/>
              <a:t/>
            </a:r>
            <a:br>
              <a:rPr lang="en-US" altLang="en-US" dirty="0"/>
            </a:br>
            <a:r>
              <a:rPr lang="en-US" altLang="en-US" dirty="0">
                <a:hlinkClick r:id="rId4"/>
              </a:rPr>
              <a:t>http://</a:t>
            </a:r>
            <a:r>
              <a:rPr lang="en-US" altLang="en-US" dirty="0" smtClean="0">
                <a:hlinkClick r:id="rId4"/>
              </a:rPr>
              <a:t>www.nacubo.org/Research.html</a:t>
            </a:r>
            <a:r>
              <a:rPr lang="en-US" altLang="en-US" dirty="0" smtClean="0"/>
              <a:t/>
            </a:r>
            <a:br>
              <a:rPr lang="en-US" altLang="en-US" dirty="0" smtClean="0"/>
            </a:br>
            <a:r>
              <a:rPr lang="en-US" altLang="en-US" dirty="0">
                <a:solidFill>
                  <a:schemeClr val="tx1"/>
                </a:solidFill>
              </a:rPr>
              <a:t/>
            </a:r>
            <a:br>
              <a:rPr lang="en-US" alt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5230849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4572000" cy="1231106"/>
          </a:xfrm>
          <a:prstGeom prst="rect">
            <a:avLst/>
          </a:prstGeom>
        </p:spPr>
        <p:txBody>
          <a:bodyPr>
            <a:spAutoFit/>
          </a:bodyPr>
          <a:lstStyle/>
          <a:p>
            <a:r>
              <a:rPr lang="en-US" altLang="en-US" sz="2800" dirty="0"/>
              <a:t>AAUP Faculty Compensation Survey</a:t>
            </a:r>
          </a:p>
          <a:p>
            <a:pPr marL="0" indent="0">
              <a:buNone/>
            </a:pPr>
            <a:r>
              <a:rPr lang="en-US" altLang="en-US" dirty="0">
                <a:hlinkClick r:id="rId3"/>
              </a:rPr>
              <a:t>https://research.aaup.org/</a:t>
            </a:r>
            <a:endParaRPr lang="en-US" altLang="en-US" dirty="0"/>
          </a:p>
        </p:txBody>
      </p:sp>
      <p:pic>
        <p:nvPicPr>
          <p:cNvPr id="3" name="Picture 2"/>
          <p:cNvPicPr>
            <a:picLocks noChangeAspect="1"/>
          </p:cNvPicPr>
          <p:nvPr/>
        </p:nvPicPr>
        <p:blipFill>
          <a:blip r:embed="rId4"/>
          <a:stretch>
            <a:fillRect/>
          </a:stretch>
        </p:blipFill>
        <p:spPr>
          <a:xfrm>
            <a:off x="357554" y="1676400"/>
            <a:ext cx="8763000" cy="4026243"/>
          </a:xfrm>
          <a:prstGeom prst="rect">
            <a:avLst/>
          </a:prstGeom>
        </p:spPr>
      </p:pic>
    </p:spTree>
    <p:extLst>
      <p:ext uri="{BB962C8B-B14F-4D97-AF65-F5344CB8AC3E}">
        <p14:creationId xmlns:p14="http://schemas.microsoft.com/office/powerpoint/2010/main" val="23841325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2037" y="971550"/>
            <a:ext cx="7019925" cy="4914900"/>
          </a:xfrm>
          <a:prstGeom prst="rect">
            <a:avLst/>
          </a:prstGeom>
        </p:spPr>
      </p:pic>
      <p:sp>
        <p:nvSpPr>
          <p:cNvPr id="3" name="Rectangle 2"/>
          <p:cNvSpPr/>
          <p:nvPr/>
        </p:nvSpPr>
        <p:spPr>
          <a:xfrm>
            <a:off x="685800" y="381000"/>
            <a:ext cx="7543800" cy="738664"/>
          </a:xfrm>
          <a:prstGeom prst="rect">
            <a:avLst/>
          </a:prstGeom>
        </p:spPr>
        <p:txBody>
          <a:bodyPr wrap="square">
            <a:spAutoFit/>
          </a:bodyPr>
          <a:lstStyle/>
          <a:p>
            <a:r>
              <a:rPr lang="en-US" altLang="en-US" sz="2400" dirty="0" smtClean="0"/>
              <a:t>APQC – American Productivity and Quality Center</a:t>
            </a:r>
            <a:endParaRPr lang="en-US" altLang="en-US" sz="2400" dirty="0"/>
          </a:p>
          <a:p>
            <a:pPr marL="0" indent="0">
              <a:buNone/>
            </a:pPr>
            <a:r>
              <a:rPr lang="en-US" altLang="en-US" dirty="0">
                <a:hlinkClick r:id="rId4"/>
              </a:rPr>
              <a:t>https://</a:t>
            </a:r>
            <a:r>
              <a:rPr lang="en-US" altLang="en-US" dirty="0" smtClean="0">
                <a:hlinkClick r:id="rId4"/>
              </a:rPr>
              <a:t>www.apqc.org/benchmarking-portal</a:t>
            </a:r>
            <a:endParaRPr lang="en-US" altLang="en-US" dirty="0"/>
          </a:p>
        </p:txBody>
      </p:sp>
    </p:spTree>
    <p:extLst>
      <p:ext uri="{BB962C8B-B14F-4D97-AF65-F5344CB8AC3E}">
        <p14:creationId xmlns:p14="http://schemas.microsoft.com/office/powerpoint/2010/main" val="1874337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Conclusions</a:t>
            </a:r>
          </a:p>
        </p:txBody>
      </p:sp>
      <p:sp>
        <p:nvSpPr>
          <p:cNvPr id="55299" name="Rectangle 3"/>
          <p:cNvSpPr>
            <a:spLocks noGrp="1" noChangeArrowheads="1"/>
          </p:cNvSpPr>
          <p:nvPr>
            <p:ph idx="1"/>
          </p:nvPr>
        </p:nvSpPr>
        <p:spPr>
          <a:xfrm>
            <a:off x="1090246" y="1524000"/>
            <a:ext cx="7924800" cy="3429000"/>
          </a:xfrm>
        </p:spPr>
        <p:txBody>
          <a:bodyPr/>
          <a:lstStyle/>
          <a:p>
            <a:pPr eaLnBrk="1" hangingPunct="1"/>
            <a:r>
              <a:rPr lang="en-US" altLang="en-US" sz="2800" dirty="0" smtClean="0">
                <a:latin typeface="Arial" panose="020B0604020202020204" pitchFamily="34" charset="0"/>
                <a:cs typeface="Arial" panose="020B0604020202020204" pitchFamily="34" charset="0"/>
              </a:rPr>
              <a:t>Benchmark what is important to your organization</a:t>
            </a:r>
          </a:p>
          <a:p>
            <a:pPr lvl="1" eaLnBrk="1" hangingPunct="1"/>
            <a:r>
              <a:rPr lang="en-US" altLang="en-US" sz="2800" dirty="0" smtClean="0">
                <a:latin typeface="Arial" panose="020B0604020202020204" pitchFamily="34" charset="0"/>
                <a:cs typeface="Arial" panose="020B0604020202020204" pitchFamily="34" charset="0"/>
              </a:rPr>
              <a:t>Match data to your goals, strategies and mgmt. demands</a:t>
            </a:r>
          </a:p>
          <a:p>
            <a:pPr eaLnBrk="1" hangingPunct="1"/>
            <a:r>
              <a:rPr lang="en-US" altLang="en-US" sz="2800" dirty="0" smtClean="0">
                <a:latin typeface="Arial" panose="020B0604020202020204" pitchFamily="34" charset="0"/>
                <a:cs typeface="Arial" panose="020B0604020202020204" pitchFamily="34" charset="0"/>
              </a:rPr>
              <a:t>Benchmarking requires self assessment.</a:t>
            </a:r>
          </a:p>
          <a:p>
            <a:pPr eaLnBrk="1" hangingPunct="1"/>
            <a:r>
              <a:rPr lang="en-US" altLang="en-US" sz="2800" dirty="0" smtClean="0">
                <a:latin typeface="Arial" panose="020B0604020202020204" pitchFamily="34" charset="0"/>
                <a:cs typeface="Arial" panose="020B0604020202020204" pitchFamily="34" charset="0"/>
              </a:rPr>
              <a:t>Focus on areas in your operation that need improvement</a:t>
            </a:r>
          </a:p>
          <a:p>
            <a:pPr eaLnBrk="1" hangingPunct="1"/>
            <a:r>
              <a:rPr lang="en-US" altLang="en-US" sz="2800" dirty="0" smtClean="0">
                <a:latin typeface="Arial" panose="020B0604020202020204" pitchFamily="34" charset="0"/>
                <a:cs typeface="Arial" panose="020B0604020202020204" pitchFamily="34" charset="0"/>
              </a:rPr>
              <a:t>Easier to use existing tools rather than creating your own benchmark studies</a:t>
            </a:r>
          </a:p>
        </p:txBody>
      </p:sp>
    </p:spTree>
    <p:extLst>
      <p:ext uri="{BB962C8B-B14F-4D97-AF65-F5344CB8AC3E}">
        <p14:creationId xmlns:p14="http://schemas.microsoft.com/office/powerpoint/2010/main" val="27564843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benchmarking?</a:t>
            </a:r>
            <a:endParaRPr lang="en-US" dirty="0"/>
          </a:p>
        </p:txBody>
      </p:sp>
      <p:sp>
        <p:nvSpPr>
          <p:cNvPr id="5" name="Content Placeholder 4"/>
          <p:cNvSpPr>
            <a:spLocks noGrp="1"/>
          </p:cNvSpPr>
          <p:nvPr>
            <p:ph idx="1"/>
          </p:nvPr>
        </p:nvSpPr>
        <p:spPr>
          <a:xfrm>
            <a:off x="574040" y="1219200"/>
            <a:ext cx="8382000" cy="4343400"/>
          </a:xfrm>
        </p:spPr>
        <p:txBody>
          <a:bodyPr/>
          <a:lstStyle/>
          <a:p>
            <a:r>
              <a:rPr lang="en-US" sz="2400" b="1" dirty="0"/>
              <a:t>Benchmarking</a:t>
            </a:r>
            <a:r>
              <a:rPr lang="en-US" sz="2400" dirty="0"/>
              <a:t> is the process of comparing one's business processes and </a:t>
            </a:r>
            <a:r>
              <a:rPr lang="en-US" sz="2400" dirty="0">
                <a:hlinkClick r:id="rId3" action="ppaction://hlinkfile" tooltip="Performance metric"/>
              </a:rPr>
              <a:t>performance metrics</a:t>
            </a:r>
            <a:r>
              <a:rPr lang="en-US" sz="2400" dirty="0"/>
              <a:t> to industry bests or </a:t>
            </a:r>
            <a:r>
              <a:rPr lang="en-US" sz="2400" dirty="0">
                <a:hlinkClick r:id="rId4" action="ppaction://hlinkfile" tooltip="Best practice"/>
              </a:rPr>
              <a:t>best practices</a:t>
            </a:r>
            <a:r>
              <a:rPr lang="en-US" sz="2400" dirty="0"/>
              <a:t> from other industries.</a:t>
            </a:r>
          </a:p>
          <a:p>
            <a:r>
              <a:rPr lang="en-US" sz="2400" dirty="0"/>
              <a:t>Simply put, benchmarking is comparing your college to other </a:t>
            </a:r>
            <a:r>
              <a:rPr lang="en-US" sz="2400" dirty="0" smtClean="0"/>
              <a:t>colleges</a:t>
            </a:r>
          </a:p>
          <a:p>
            <a:r>
              <a:rPr lang="en-US" sz="2400" dirty="0" smtClean="0"/>
              <a:t>Three formats:</a:t>
            </a:r>
            <a:endParaRPr lang="en-US" sz="2400" dirty="0"/>
          </a:p>
          <a:p>
            <a:pPr lvl="2"/>
            <a:r>
              <a:rPr lang="en-US" sz="2400" dirty="0"/>
              <a:t>One-on-one </a:t>
            </a:r>
          </a:p>
          <a:p>
            <a:pPr lvl="2"/>
            <a:r>
              <a:rPr lang="en-US" sz="2400" dirty="0"/>
              <a:t>Group of </a:t>
            </a:r>
            <a:r>
              <a:rPr lang="en-US" sz="2400" dirty="0" smtClean="0"/>
              <a:t>peers</a:t>
            </a:r>
          </a:p>
          <a:p>
            <a:pPr lvl="2"/>
            <a:r>
              <a:rPr lang="en-US" sz="2400" dirty="0" smtClean="0"/>
              <a:t>National </a:t>
            </a:r>
            <a:r>
              <a:rPr lang="en-US" sz="2400" dirty="0"/>
              <a:t>data sets</a:t>
            </a:r>
            <a:r>
              <a:rPr lang="en-US" sz="3000" dirty="0"/>
              <a:t> </a:t>
            </a:r>
          </a:p>
          <a:p>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65040" y="3124200"/>
            <a:ext cx="3896445" cy="2593571"/>
          </a:xfrm>
          <a:prstGeom prst="rect">
            <a:avLst/>
          </a:prstGeom>
        </p:spPr>
      </p:pic>
    </p:spTree>
    <p:extLst>
      <p:ext uri="{BB962C8B-B14F-4D97-AF65-F5344CB8AC3E}">
        <p14:creationId xmlns:p14="http://schemas.microsoft.com/office/powerpoint/2010/main" val="3154885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650875"/>
            <a:ext cx="7772400" cy="1143000"/>
          </a:xfrm>
        </p:spPr>
        <p:txBody>
          <a:bodyPr>
            <a:noAutofit/>
          </a:bodyPr>
          <a:lstStyle/>
          <a:p>
            <a:pPr eaLnBrk="1" fontAlgn="auto" hangingPunct="1">
              <a:spcAft>
                <a:spcPts val="0"/>
              </a:spcAft>
              <a:defRPr/>
            </a:pPr>
            <a:r>
              <a:rPr lang="en-US" sz="3200" dirty="0">
                <a:latin typeface="Arial" panose="020B0604020202020204" pitchFamily="34" charset="0"/>
                <a:cs typeface="Arial" panose="020B0604020202020204" pitchFamily="34" charset="0"/>
              </a:rPr>
              <a:t>Final Conclusion:  </a:t>
            </a: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b="1" dirty="0" smtClean="0">
                <a:solidFill>
                  <a:schemeClr val="accent2"/>
                </a:solidFill>
                <a:latin typeface="Arial" panose="020B0604020202020204" pitchFamily="34" charset="0"/>
                <a:cs typeface="Arial" panose="020B0604020202020204" pitchFamily="34" charset="0"/>
              </a:rPr>
              <a:t>Benchmarking </a:t>
            </a:r>
            <a:r>
              <a:rPr lang="en-US" sz="3200" b="1" dirty="0">
                <a:solidFill>
                  <a:schemeClr val="accent2"/>
                </a:solidFill>
                <a:latin typeface="Arial" panose="020B0604020202020204" pitchFamily="34" charset="0"/>
                <a:cs typeface="Arial" panose="020B0604020202020204" pitchFamily="34" charset="0"/>
              </a:rPr>
              <a:t>is Only As Useful as You Make It</a:t>
            </a:r>
            <a:br>
              <a:rPr lang="en-US" sz="3200" b="1" dirty="0">
                <a:solidFill>
                  <a:schemeClr val="accent2"/>
                </a:solidFill>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6323" name="Rectangle 3"/>
          <p:cNvSpPr>
            <a:spLocks noGrp="1" noChangeArrowheads="1"/>
          </p:cNvSpPr>
          <p:nvPr>
            <p:ph type="body" sz="half" idx="1"/>
          </p:nvPr>
        </p:nvSpPr>
        <p:spPr>
          <a:xfrm>
            <a:off x="990600" y="1793875"/>
            <a:ext cx="3886200" cy="2514600"/>
          </a:xfrm>
        </p:spPr>
        <p:txBody>
          <a:bodyPr/>
          <a:lstStyle/>
          <a:p>
            <a:pPr eaLnBrk="1" hangingPunct="1"/>
            <a:r>
              <a:rPr lang="en-US" altLang="en-US" sz="3600" b="1" smtClean="0"/>
              <a:t>Use the results</a:t>
            </a:r>
            <a:endParaRPr lang="en-US" altLang="en-US" sz="2800" b="1" smtClean="0"/>
          </a:p>
          <a:p>
            <a:pPr lvl="1" eaLnBrk="1" hangingPunct="1"/>
            <a:r>
              <a:rPr lang="en-US" altLang="en-US" sz="3200" b="1" smtClean="0"/>
              <a:t>Set goals</a:t>
            </a:r>
          </a:p>
          <a:p>
            <a:pPr lvl="1" eaLnBrk="1" hangingPunct="1"/>
            <a:r>
              <a:rPr lang="en-US" altLang="en-US" sz="3200" b="1" smtClean="0"/>
              <a:t>Implement</a:t>
            </a:r>
          </a:p>
          <a:p>
            <a:pPr eaLnBrk="1" hangingPunct="1"/>
            <a:endParaRPr lang="en-US" altLang="en-US" b="1" smtClean="0"/>
          </a:p>
        </p:txBody>
      </p:sp>
      <p:graphicFrame>
        <p:nvGraphicFramePr>
          <p:cNvPr id="56324" name="Object 5"/>
          <p:cNvGraphicFramePr>
            <a:graphicFrameLocks noGrp="1" noChangeAspect="1"/>
          </p:cNvGraphicFramePr>
          <p:nvPr>
            <p:ph type="clipArt" sz="half" idx="2"/>
          </p:nvPr>
        </p:nvGraphicFramePr>
        <p:xfrm>
          <a:off x="4572000" y="2474913"/>
          <a:ext cx="4467225" cy="3667125"/>
        </p:xfrm>
        <a:graphic>
          <a:graphicData uri="http://schemas.openxmlformats.org/presentationml/2006/ole">
            <mc:AlternateContent xmlns:mc="http://schemas.openxmlformats.org/markup-compatibility/2006">
              <mc:Choice xmlns:v="urn:schemas-microsoft-com:vml" Requires="v">
                <p:oleObj spid="_x0000_s3089" name="ClipArt" r:id="rId3" imgW="1746504" imgH="1434694" progId="MS_ClipArt_Gallery.2">
                  <p:embed/>
                </p:oleObj>
              </mc:Choice>
              <mc:Fallback>
                <p:oleObj name="ClipArt" r:id="rId3" imgW="1746504" imgH="1434694"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white">
                      <a:xfrm>
                        <a:off x="4572000" y="2474913"/>
                        <a:ext cx="44672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75549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sz="half" idx="1"/>
          </p:nvPr>
        </p:nvSpPr>
        <p:spPr>
          <a:xfrm>
            <a:off x="304800" y="1505639"/>
            <a:ext cx="3962400" cy="4525963"/>
          </a:xfrm>
        </p:spPr>
        <p:txBody>
          <a:bodyPr/>
          <a:lstStyle/>
          <a:p>
            <a:r>
              <a:rPr lang="en-US" sz="2800" dirty="0" smtClean="0">
                <a:latin typeface="Arial" panose="020B0604020202020204" pitchFamily="34" charset="0"/>
                <a:cs typeface="Arial" panose="020B0604020202020204" pitchFamily="34" charset="0"/>
              </a:rPr>
              <a:t>Lou Guthrie</a:t>
            </a:r>
          </a:p>
          <a:p>
            <a:r>
              <a:rPr lang="en-US" sz="2800" dirty="0" smtClean="0">
                <a:latin typeface="Arial" panose="020B0604020202020204" pitchFamily="34" charset="0"/>
                <a:cs typeface="Arial" panose="020B0604020202020204" pitchFamily="34" charset="0"/>
                <a:hlinkClick r:id="rId2"/>
              </a:rPr>
              <a:t>louguthrie@jccc.edu</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913-6469-8500</a:t>
            </a:r>
            <a:endParaRPr lang="en-US" sz="28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4267200" y="1524000"/>
            <a:ext cx="4495800" cy="4525963"/>
          </a:xfrm>
        </p:spPr>
        <p:txBody>
          <a:bodyPr/>
          <a:lstStyle/>
          <a:p>
            <a:r>
              <a:rPr lang="en-US" sz="2800" dirty="0" smtClean="0">
                <a:latin typeface="Arial" panose="020B0604020202020204" pitchFamily="34" charset="0"/>
                <a:cs typeface="Arial" panose="020B0604020202020204" pitchFamily="34" charset="0"/>
              </a:rPr>
              <a:t>Michelle Taylor</a:t>
            </a:r>
          </a:p>
          <a:p>
            <a:r>
              <a:rPr lang="en-US" sz="2800" dirty="0" smtClean="0">
                <a:latin typeface="Arial" panose="020B0604020202020204" pitchFamily="34" charset="0"/>
                <a:cs typeface="Arial" panose="020B0604020202020204" pitchFamily="34" charset="0"/>
                <a:hlinkClick r:id="rId3"/>
              </a:rPr>
              <a:t>michelletaylor@jccc.edu</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913-469-3831</a:t>
            </a:r>
            <a:endParaRPr lang="en-US" sz="2800" dirty="0">
              <a:latin typeface="Arial" panose="020B0604020202020204" pitchFamily="34" charset="0"/>
              <a:cs typeface="Arial" panose="020B0604020202020204" pitchFamily="34" charset="0"/>
            </a:endParaRPr>
          </a:p>
        </p:txBody>
      </p:sp>
      <p:pic>
        <p:nvPicPr>
          <p:cNvPr id="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00" y="3429000"/>
            <a:ext cx="5351062" cy="19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3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Peer Benchmarking</a:t>
            </a:r>
            <a:endParaRPr lang="en-US" dirty="0">
              <a:latin typeface="Arial" panose="020B0604020202020204" pitchFamily="34" charset="0"/>
              <a:cs typeface="Arial" panose="020B0604020202020204" pitchFamily="34" charset="0"/>
            </a:endParaRPr>
          </a:p>
        </p:txBody>
      </p:sp>
      <p:pic>
        <p:nvPicPr>
          <p:cNvPr id="4"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00200" y="1370968"/>
            <a:ext cx="6327149" cy="4216400"/>
          </a:xfrm>
        </p:spPr>
      </p:pic>
    </p:spTree>
    <p:extLst>
      <p:ext uri="{BB962C8B-B14F-4D97-AF65-F5344CB8AC3E}">
        <p14:creationId xmlns:p14="http://schemas.microsoft.com/office/powerpoint/2010/main" val="116469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3276600" cy="4216400"/>
          </a:xfrm>
        </p:spPr>
        <p:txBody>
          <a:bodyPr/>
          <a:lstStyle/>
          <a:p>
            <a:r>
              <a:rPr lang="en-US" sz="3200" dirty="0">
                <a:latin typeface="Arial" panose="020B0604020202020204" pitchFamily="34" charset="0"/>
                <a:cs typeface="Arial" panose="020B0604020202020204" pitchFamily="34" charset="0"/>
              </a:rPr>
              <a:t>Benchmarking is most productive when it is a formal process.</a:t>
            </a:r>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23113" y="10160"/>
            <a:ext cx="5020887" cy="600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807277421"/>
      </p:ext>
    </p:extLst>
  </p:cSld>
  <p:clrMapOvr>
    <a:masterClrMapping/>
  </p:clrMapOvr>
</p:sld>
</file>

<file path=ppt/theme/theme1.xml><?xml version="1.0" encoding="utf-8"?>
<a:theme xmlns:a="http://schemas.openxmlformats.org/drawingml/2006/main" name="AM2011PowerpointPresentation-V2">
  <a:themeElements>
    <a:clrScheme name="Custom 2">
      <a:dk1>
        <a:srgbClr val="3F3F3F"/>
      </a:dk1>
      <a:lt1>
        <a:sysClr val="window" lastClr="FFFFFF"/>
      </a:lt1>
      <a:dk2>
        <a:srgbClr val="31859B"/>
      </a:dk2>
      <a:lt2>
        <a:srgbClr val="DBEEF3"/>
      </a:lt2>
      <a:accent1>
        <a:srgbClr val="0DB6F6"/>
      </a:accent1>
      <a:accent2>
        <a:srgbClr val="D9176E"/>
      </a:accent2>
      <a:accent3>
        <a:srgbClr val="F37021"/>
      </a:accent3>
      <a:accent4>
        <a:srgbClr val="B35198"/>
      </a:accent4>
      <a:accent5>
        <a:srgbClr val="8CC63F"/>
      </a:accent5>
      <a:accent6>
        <a:srgbClr val="EFE7AB"/>
      </a:accent6>
      <a:hlink>
        <a:srgbClr val="2058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4583</TotalTime>
  <Words>4041</Words>
  <Application>Microsoft Office PowerPoint</Application>
  <PresentationFormat>On-screen Show (4:3)</PresentationFormat>
  <Paragraphs>491</Paragraphs>
  <Slides>71</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ＭＳ Ｐゴシック</vt:lpstr>
      <vt:lpstr>Arial</vt:lpstr>
      <vt:lpstr>Calibri</vt:lpstr>
      <vt:lpstr>Cambria</vt:lpstr>
      <vt:lpstr>Times New Roman</vt:lpstr>
      <vt:lpstr>Wingdings</vt:lpstr>
      <vt:lpstr>AM2011PowerpointPresentation-V2</vt:lpstr>
      <vt:lpstr>ClipArt</vt:lpstr>
      <vt:lpstr>Benchmarking for Decision-making</vt:lpstr>
      <vt:lpstr>Session Outline:  Nacubo 2016</vt:lpstr>
      <vt:lpstr>Exciting &amp; Difficult Time  for Community Colleges</vt:lpstr>
      <vt:lpstr>Exciting &amp; Difficult Time for Community Colleges</vt:lpstr>
      <vt:lpstr>PowerPoint Presentation</vt:lpstr>
      <vt:lpstr>The Benchmarking Process</vt:lpstr>
      <vt:lpstr>What is benchmarking?</vt:lpstr>
      <vt:lpstr>Peer Benchmarking</vt:lpstr>
      <vt:lpstr>PowerPoint Presentation</vt:lpstr>
      <vt:lpstr>Types of Benchmarking </vt:lpstr>
      <vt:lpstr>Value of Benchmarking</vt:lpstr>
      <vt:lpstr>Code of Conduct for Benchmarking</vt:lpstr>
      <vt:lpstr>Benchmarking Steps</vt:lpstr>
      <vt:lpstr>Planning:   Identify what is to be benchmarked</vt:lpstr>
      <vt:lpstr>Planning: Identify What to Benchmark</vt:lpstr>
      <vt:lpstr>Planning:   Identify what is to be benchmarked</vt:lpstr>
      <vt:lpstr>Benchmarking Steps</vt:lpstr>
      <vt:lpstr>Planning:   Identify comparative institutions</vt:lpstr>
      <vt:lpstr>Planning:   Identify comparative institutions</vt:lpstr>
      <vt:lpstr>Can you spot the differences?</vt:lpstr>
      <vt:lpstr>Not having an identical twin is no excuse for not benchmarking.</vt:lpstr>
      <vt:lpstr>Peer Selection Criteria</vt:lpstr>
      <vt:lpstr>How to Select Your Peer Comparison Group</vt:lpstr>
      <vt:lpstr>Recommendations:</vt:lpstr>
      <vt:lpstr>Benchmarking Steps</vt:lpstr>
      <vt:lpstr>Analysis:   Collecting and Benchmarking the Data</vt:lpstr>
      <vt:lpstr>Benchmarking Survey:  </vt:lpstr>
      <vt:lpstr>Benchmarking Steps</vt:lpstr>
      <vt:lpstr>Benchmark Data Does Not Require Accounting Accuracy</vt:lpstr>
      <vt:lpstr>Gap Analysis</vt:lpstr>
      <vt:lpstr>PowerPoint Presentation</vt:lpstr>
      <vt:lpstr>Analysis involves examining the interplay between variables</vt:lpstr>
      <vt:lpstr>PowerPoint Presentation</vt:lpstr>
      <vt:lpstr>Benchmark Data: What we’ve learned thus far:</vt:lpstr>
      <vt:lpstr>Measurement Error from the Respondent</vt:lpstr>
      <vt:lpstr>Questions</vt:lpstr>
      <vt:lpstr>Examples of Using Benchmark Results for Decision-making </vt:lpstr>
      <vt:lpstr>Benchmarking Steps</vt:lpstr>
      <vt:lpstr>Benchmarking Can Be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Recognizing “Best Practices”</vt:lpstr>
      <vt:lpstr>PowerPoint Presentation</vt:lpstr>
      <vt:lpstr>PowerPoint Presentation</vt:lpstr>
      <vt:lpstr>What are some decisions your college is in the process of debating?</vt:lpstr>
      <vt:lpstr>Benchmarking Projects for Community Colleges</vt:lpstr>
      <vt:lpstr>Tools for Community Colleges</vt:lpstr>
      <vt:lpstr>Tools for Community Colleges</vt:lpstr>
      <vt:lpstr>Tools for Community Colleges</vt:lpstr>
      <vt:lpstr>Tools for Community Colleges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NACUBO http://www.nacubo.org/Research.html  </vt:lpstr>
      <vt:lpstr>PowerPoint Presentation</vt:lpstr>
      <vt:lpstr>PowerPoint Presentation</vt:lpstr>
      <vt:lpstr>Conclusions</vt:lpstr>
      <vt:lpstr>Final Conclusion:   Benchmarking is Only As Useful as You Make It </vt:lpstr>
      <vt:lpstr>Questions</vt:lpstr>
    </vt:vector>
  </TitlesOfParts>
  <Company>NACUBO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Maria.Candelaria</dc:creator>
  <cp:lastModifiedBy>Lou Guthrie</cp:lastModifiedBy>
  <cp:revision>192</cp:revision>
  <dcterms:created xsi:type="dcterms:W3CDTF">2009-04-08T19:31:00Z</dcterms:created>
  <dcterms:modified xsi:type="dcterms:W3CDTF">2016-07-18T15:48:57Z</dcterms:modified>
</cp:coreProperties>
</file>