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6" r:id="rId2"/>
    <p:sldId id="257" r:id="rId3"/>
    <p:sldId id="258" r:id="rId4"/>
    <p:sldId id="260" r:id="rId5"/>
    <p:sldId id="290" r:id="rId6"/>
    <p:sldId id="262" r:id="rId7"/>
    <p:sldId id="282" r:id="rId8"/>
    <p:sldId id="284" r:id="rId9"/>
    <p:sldId id="285" r:id="rId10"/>
    <p:sldId id="266" r:id="rId11"/>
    <p:sldId id="267" r:id="rId12"/>
    <p:sldId id="280" r:id="rId13"/>
    <p:sldId id="259" r:id="rId14"/>
    <p:sldId id="278" r:id="rId15"/>
    <p:sldId id="261" r:id="rId16"/>
    <p:sldId id="286" r:id="rId17"/>
    <p:sldId id="270" r:id="rId18"/>
    <p:sldId id="271" r:id="rId19"/>
    <p:sldId id="272" r:id="rId20"/>
    <p:sldId id="273" r:id="rId21"/>
    <p:sldId id="274" r:id="rId22"/>
    <p:sldId id="287" r:id="rId23"/>
    <p:sldId id="288" r:id="rId24"/>
    <p:sldId id="279" r:id="rId25"/>
    <p:sldId id="289"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3" autoAdjust="0"/>
    <p:restoredTop sz="78378" autoAdjust="0"/>
  </p:normalViewPr>
  <p:slideViewPr>
    <p:cSldViewPr snapToGrid="0">
      <p:cViewPr varScale="1">
        <p:scale>
          <a:sx n="77" d="100"/>
          <a:sy n="77" d="100"/>
        </p:scale>
        <p:origin x="1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C02F0-A972-4AC6-9702-9D7912097147}" type="datetimeFigureOut">
              <a:rPr lang="en-US" smtClean="0"/>
              <a:t>2/26/2016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7A7DB-67CA-4575-87CB-52600044105A}" type="slidenum">
              <a:rPr lang="en-US" smtClean="0"/>
              <a:t>‹#›</a:t>
            </a:fld>
            <a:endParaRPr lang="en-US"/>
          </a:p>
        </p:txBody>
      </p:sp>
    </p:spTree>
    <p:extLst>
      <p:ext uri="{BB962C8B-B14F-4D97-AF65-F5344CB8AC3E}">
        <p14:creationId xmlns:p14="http://schemas.microsoft.com/office/powerpoint/2010/main" val="418701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Missouri</a:t>
            </a:r>
            <a:r>
              <a:rPr lang="en-US" baseline="0" dirty="0" smtClean="0"/>
              <a:t> State Capital</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2</a:t>
            </a:fld>
            <a:endParaRPr lang="en-US"/>
          </a:p>
        </p:txBody>
      </p:sp>
    </p:spTree>
    <p:extLst>
      <p:ext uri="{BB962C8B-B14F-4D97-AF65-F5344CB8AC3E}">
        <p14:creationId xmlns:p14="http://schemas.microsoft.com/office/powerpoint/2010/main" val="272882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Might spend some time discussing MCCA’s role in Missouri and ask if other states have an association.</a:t>
            </a:r>
          </a:p>
        </p:txBody>
      </p:sp>
      <p:sp>
        <p:nvSpPr>
          <p:cNvPr id="4" name="Slide Number Placeholder 3"/>
          <p:cNvSpPr>
            <a:spLocks noGrp="1"/>
          </p:cNvSpPr>
          <p:nvPr>
            <p:ph type="sldNum" sz="quarter" idx="10"/>
          </p:nvPr>
        </p:nvSpPr>
        <p:spPr/>
        <p:txBody>
          <a:bodyPr/>
          <a:lstStyle/>
          <a:p>
            <a:fld id="{5AD7A7DB-67CA-4575-87CB-52600044105A}" type="slidenum">
              <a:rPr lang="en-US" smtClean="0"/>
              <a:t>13</a:t>
            </a:fld>
            <a:endParaRPr lang="en-US"/>
          </a:p>
        </p:txBody>
      </p:sp>
    </p:spTree>
    <p:extLst>
      <p:ext uri="{BB962C8B-B14F-4D97-AF65-F5344CB8AC3E}">
        <p14:creationId xmlns:p14="http://schemas.microsoft.com/office/powerpoint/2010/main" val="312845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 Fork River</a:t>
            </a:r>
          </a:p>
          <a:p>
            <a:r>
              <a:rPr lang="en-US" dirty="0" smtClean="0"/>
              <a:t>Task Force also discussed the philosophical underpinnings of basing a third of the existing performance measures on developmental education. The Task Force asked the MCCA Chief Academic Officers to discuss this topic as well. There was consensus among the CAOs that developmental education does not necessarily need to be a specific performance funding metric. The CAOs generally felt that the performance of students in developmental education is represented within broader metrics, such as success in gateway courses and persistence. </a:t>
            </a:r>
          </a:p>
          <a:p>
            <a:endParaRPr lang="en-US" dirty="0" smtClean="0"/>
          </a:p>
          <a:p>
            <a:r>
              <a:rPr lang="en-US" dirty="0" smtClean="0"/>
              <a:t>Additionally, community colleges have many other purposes and missions besides remediation, and significant numbers of students never enter remedial courses. Broadening the performance measures beyond the current heavy emphasis on developmental education allows community colleges to target other areas for improvement. Particularly in an era of changing perspectives on developmental education, performance measures should accommodate unforeseen future trends and encourage innovation. </a:t>
            </a:r>
          </a:p>
          <a:p>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14</a:t>
            </a:fld>
            <a:endParaRPr lang="en-US"/>
          </a:p>
        </p:txBody>
      </p:sp>
    </p:spTree>
    <p:extLst>
      <p:ext uri="{BB962C8B-B14F-4D97-AF65-F5344CB8AC3E}">
        <p14:creationId xmlns:p14="http://schemas.microsoft.com/office/powerpoint/2010/main" val="1058873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Items marked with asterisk (*) denote potential changes to the NCCBP forms, and further discussion is included below.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Bret, we will need to discuss these as they are covered – the rational behind them, etc.</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15</a:t>
            </a:fld>
            <a:endParaRPr lang="en-US"/>
          </a:p>
        </p:txBody>
      </p:sp>
    </p:spTree>
    <p:extLst>
      <p:ext uri="{BB962C8B-B14F-4D97-AF65-F5344CB8AC3E}">
        <p14:creationId xmlns:p14="http://schemas.microsoft.com/office/powerpoint/2010/main" val="3570392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of these changes were implemented for the 2016 data collection cycle.</a:t>
            </a:r>
          </a:p>
          <a:p>
            <a:endParaRPr lang="en-US" dirty="0" smtClean="0"/>
          </a:p>
          <a:p>
            <a:r>
              <a:rPr lang="en-US" dirty="0" err="1" smtClean="0"/>
              <a:t>Springfield,MO</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16</a:t>
            </a:fld>
            <a:endParaRPr lang="en-US"/>
          </a:p>
        </p:txBody>
      </p:sp>
    </p:spTree>
    <p:extLst>
      <p:ext uri="{BB962C8B-B14F-4D97-AF65-F5344CB8AC3E}">
        <p14:creationId xmlns:p14="http://schemas.microsoft.com/office/powerpoint/2010/main" val="3961716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college completed a spreadsheet</a:t>
            </a:r>
            <a:r>
              <a:rPr lang="en-US" baseline="0" dirty="0" smtClean="0"/>
              <a:t> to see where they stood on the current performance measures and what their results would look like on some of the recommended performance measures.</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17</a:t>
            </a:fld>
            <a:endParaRPr lang="en-US"/>
          </a:p>
        </p:txBody>
      </p:sp>
    </p:spTree>
    <p:extLst>
      <p:ext uri="{BB962C8B-B14F-4D97-AF65-F5344CB8AC3E}">
        <p14:creationId xmlns:p14="http://schemas.microsoft.com/office/powerpoint/2010/main" val="3998647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Benchmarking Institute</a:t>
            </a:r>
            <a:r>
              <a:rPr lang="en-US" baseline="0" dirty="0" smtClean="0"/>
              <a:t>, using the custom chart feature did some chars for each of the colleges showing where they stood on some of the proposed metrics.</a:t>
            </a:r>
          </a:p>
          <a:p>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18</a:t>
            </a:fld>
            <a:endParaRPr lang="en-US"/>
          </a:p>
        </p:txBody>
      </p:sp>
    </p:spTree>
    <p:extLst>
      <p:ext uri="{BB962C8B-B14F-4D97-AF65-F5344CB8AC3E}">
        <p14:creationId xmlns:p14="http://schemas.microsoft.com/office/powerpoint/2010/main" val="380473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20</a:t>
            </a:fld>
            <a:endParaRPr lang="en-US"/>
          </a:p>
        </p:txBody>
      </p:sp>
    </p:spTree>
    <p:extLst>
      <p:ext uri="{BB962C8B-B14F-4D97-AF65-F5344CB8AC3E}">
        <p14:creationId xmlns:p14="http://schemas.microsoft.com/office/powerpoint/2010/main" val="915688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Rural MO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21</a:t>
            </a:fld>
            <a:endParaRPr lang="en-US"/>
          </a:p>
        </p:txBody>
      </p:sp>
    </p:spTree>
    <p:extLst>
      <p:ext uri="{BB962C8B-B14F-4D97-AF65-F5344CB8AC3E}">
        <p14:creationId xmlns:p14="http://schemas.microsoft.com/office/powerpoint/2010/main" val="248138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Items marked with asterisk (*) denote potential changes to the NCCBP forms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Largest waterfall in Missouri, Grand Falls, Joplin</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22</a:t>
            </a:fld>
            <a:endParaRPr lang="en-US"/>
          </a:p>
        </p:txBody>
      </p:sp>
    </p:spTree>
    <p:extLst>
      <p:ext uri="{BB962C8B-B14F-4D97-AF65-F5344CB8AC3E}">
        <p14:creationId xmlns:p14="http://schemas.microsoft.com/office/powerpoint/2010/main" val="2047148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Lake of the Ozarks</a:t>
            </a:r>
            <a:r>
              <a:rPr lang="en-US" baseline="0" dirty="0" smtClean="0"/>
              <a:t> State Park – Ha </a:t>
            </a:r>
            <a:r>
              <a:rPr lang="en-US" baseline="0" dirty="0" err="1" smtClean="0"/>
              <a:t>Ha</a:t>
            </a:r>
            <a:r>
              <a:rPr lang="en-US" baseline="0" dirty="0" smtClean="0"/>
              <a:t> Tonka State Park</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23</a:t>
            </a:fld>
            <a:endParaRPr lang="en-US"/>
          </a:p>
        </p:txBody>
      </p:sp>
    </p:spTree>
    <p:extLst>
      <p:ext uri="{BB962C8B-B14F-4D97-AF65-F5344CB8AC3E}">
        <p14:creationId xmlns:p14="http://schemas.microsoft.com/office/powerpoint/2010/main" val="2462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included in this presentation is everything you didn’t want to know about Missouri,  Starting with the </a:t>
            </a:r>
            <a:r>
              <a:rPr lang="en-US" dirty="0" smtClean="0"/>
              <a:t>State Flag</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3</a:t>
            </a:fld>
            <a:endParaRPr lang="en-US"/>
          </a:p>
        </p:txBody>
      </p:sp>
    </p:spTree>
    <p:extLst>
      <p:ext uri="{BB962C8B-B14F-4D97-AF65-F5344CB8AC3E}">
        <p14:creationId xmlns:p14="http://schemas.microsoft.com/office/powerpoint/2010/main" val="256771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Missouri’s current governor</a:t>
            </a:r>
            <a:r>
              <a:rPr lang="en-US" baseline="0" dirty="0" smtClean="0"/>
              <a:t> is Jay Nixon (no relation to Tricky Dick) and a Democrat.</a:t>
            </a:r>
          </a:p>
          <a:p>
            <a:r>
              <a:rPr lang="en-US" baseline="0" dirty="0" smtClean="0"/>
              <a:t>Dr. David Russell is Commissioner of Higher Education</a:t>
            </a:r>
          </a:p>
          <a:p>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24</a:t>
            </a:fld>
            <a:endParaRPr lang="en-US"/>
          </a:p>
        </p:txBody>
      </p:sp>
    </p:spTree>
    <p:extLst>
      <p:ext uri="{BB962C8B-B14F-4D97-AF65-F5344CB8AC3E}">
        <p14:creationId xmlns:p14="http://schemas.microsoft.com/office/powerpoint/2010/main" val="611696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Bird:  Bluebird</a:t>
            </a:r>
            <a:r>
              <a:rPr lang="en-US" baseline="0" dirty="0" smtClean="0"/>
              <a:t>  State Animal:  Mule</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26</a:t>
            </a:fld>
            <a:endParaRPr lang="en-US"/>
          </a:p>
        </p:txBody>
      </p:sp>
    </p:spTree>
    <p:extLst>
      <p:ext uri="{BB962C8B-B14F-4D97-AF65-F5344CB8AC3E}">
        <p14:creationId xmlns:p14="http://schemas.microsoft.com/office/powerpoint/2010/main" val="350584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Funding for Results pro1993gram.</a:t>
            </a:r>
          </a:p>
          <a:p>
            <a:r>
              <a:rPr lang="en-US" dirty="0" smtClean="0"/>
              <a:t>Performance funding is for “additional funds”</a:t>
            </a:r>
          </a:p>
          <a:p>
            <a:endParaRPr lang="en-US" dirty="0" smtClean="0"/>
          </a:p>
          <a:p>
            <a:r>
              <a:rPr lang="en-US" dirty="0" smtClean="0"/>
              <a:t>State flower of Missouri Hawthorn Blossom</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4</a:t>
            </a:fld>
            <a:endParaRPr lang="en-US"/>
          </a:p>
        </p:txBody>
      </p:sp>
    </p:spTree>
    <p:extLst>
      <p:ext uri="{BB962C8B-B14F-4D97-AF65-F5344CB8AC3E}">
        <p14:creationId xmlns:p14="http://schemas.microsoft.com/office/powerpoint/2010/main" val="278419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 Louis</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6</a:t>
            </a:fld>
            <a:endParaRPr lang="en-US"/>
          </a:p>
        </p:txBody>
      </p:sp>
    </p:spTree>
    <p:extLst>
      <p:ext uri="{BB962C8B-B14F-4D97-AF65-F5344CB8AC3E}">
        <p14:creationId xmlns:p14="http://schemas.microsoft.com/office/powerpoint/2010/main" val="107294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Missouri River</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7</a:t>
            </a:fld>
            <a:endParaRPr lang="en-US"/>
          </a:p>
        </p:txBody>
      </p:sp>
    </p:spTree>
    <p:extLst>
      <p:ext uri="{BB962C8B-B14F-4D97-AF65-F5344CB8AC3E}">
        <p14:creationId xmlns:p14="http://schemas.microsoft.com/office/powerpoint/2010/main" val="370991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Tree -- Dogwood</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8</a:t>
            </a:fld>
            <a:endParaRPr lang="en-US"/>
          </a:p>
        </p:txBody>
      </p:sp>
    </p:spTree>
    <p:extLst>
      <p:ext uri="{BB962C8B-B14F-4D97-AF65-F5344CB8AC3E}">
        <p14:creationId xmlns:p14="http://schemas.microsoft.com/office/powerpoint/2010/main" val="161411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5</a:t>
            </a:r>
            <a:r>
              <a:rPr lang="en-US" baseline="30000" dirty="0" smtClean="0"/>
              <a:t>th</a:t>
            </a:r>
            <a:r>
              <a:rPr lang="en-US" dirty="0" smtClean="0"/>
              <a:t> measure allows</a:t>
            </a:r>
            <a:r>
              <a:rPr lang="en-US" baseline="0" dirty="0" smtClean="0"/>
              <a:t> colleges to choose their own.  Some use Fall to Fall or Fall to Spring Persistence. </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10</a:t>
            </a:fld>
            <a:endParaRPr lang="en-US"/>
          </a:p>
        </p:txBody>
      </p:sp>
    </p:spTree>
    <p:extLst>
      <p:ext uri="{BB962C8B-B14F-4D97-AF65-F5344CB8AC3E}">
        <p14:creationId xmlns:p14="http://schemas.microsoft.com/office/powerpoint/2010/main" val="301051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Moonshine Beach in Branson, </a:t>
            </a:r>
            <a:r>
              <a:rPr lang="en-US" dirty="0" smtClean="0"/>
              <a:t>MO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11</a:t>
            </a:fld>
            <a:endParaRPr lang="en-US"/>
          </a:p>
        </p:txBody>
      </p:sp>
    </p:spTree>
    <p:extLst>
      <p:ext uri="{BB962C8B-B14F-4D97-AF65-F5344CB8AC3E}">
        <p14:creationId xmlns:p14="http://schemas.microsoft.com/office/powerpoint/2010/main" val="2684705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Task Force formed and charged by the MCCA Presidents/Chancellors Council to provide recommendations on changes to the performance funding model that maintain an emphasis on accountability, while encouraging positive and needed innovations. </a:t>
            </a:r>
          </a:p>
          <a:p>
            <a:endParaRPr lang="en-US" dirty="0" smtClean="0"/>
          </a:p>
          <a:p>
            <a:endParaRPr lang="en-US" dirty="0" smtClean="0"/>
          </a:p>
          <a:p>
            <a:endParaRPr lang="en-US" dirty="0" smtClean="0"/>
          </a:p>
          <a:p>
            <a:endParaRPr lang="en-US" dirty="0" smtClean="0"/>
          </a:p>
          <a:p>
            <a:r>
              <a:rPr lang="en-US" dirty="0" smtClean="0"/>
              <a:t>Missouri </a:t>
            </a:r>
            <a:r>
              <a:rPr lang="en-US" dirty="0" smtClean="0"/>
              <a:t>has 114 counties and one independent city (St. Louis) (seceded</a:t>
            </a:r>
            <a:r>
              <a:rPr lang="en-US" baseline="0" dirty="0" smtClean="0"/>
              <a:t> from St. Louis County in 1867.  Other than the state of Virginia there are only 3 independent cities in the US – St. Louis, Baltimore and Carson City. </a:t>
            </a:r>
          </a:p>
          <a:p>
            <a:endParaRPr lang="en-US" baseline="0" dirty="0" smtClean="0"/>
          </a:p>
          <a:p>
            <a:r>
              <a:rPr lang="en-US" baseline="0" dirty="0" smtClean="0"/>
              <a:t>Cass county (was originally named Van Buren County but was changed to support Van Buren’s Democratic opponent Lewis Cass in the election of 1876.  </a:t>
            </a:r>
            <a:endParaRPr lang="en-US" dirty="0"/>
          </a:p>
        </p:txBody>
      </p:sp>
      <p:sp>
        <p:nvSpPr>
          <p:cNvPr id="4" name="Slide Number Placeholder 3"/>
          <p:cNvSpPr>
            <a:spLocks noGrp="1"/>
          </p:cNvSpPr>
          <p:nvPr>
            <p:ph type="sldNum" sz="quarter" idx="10"/>
          </p:nvPr>
        </p:nvSpPr>
        <p:spPr/>
        <p:txBody>
          <a:bodyPr/>
          <a:lstStyle/>
          <a:p>
            <a:fld id="{5AD7A7DB-67CA-4575-87CB-52600044105A}" type="slidenum">
              <a:rPr lang="en-US" smtClean="0"/>
              <a:t>12</a:t>
            </a:fld>
            <a:endParaRPr lang="en-US"/>
          </a:p>
        </p:txBody>
      </p:sp>
    </p:spTree>
    <p:extLst>
      <p:ext uri="{BB962C8B-B14F-4D97-AF65-F5344CB8AC3E}">
        <p14:creationId xmlns:p14="http://schemas.microsoft.com/office/powerpoint/2010/main" val="313648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7372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15790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8A0DB-48F3-4DB3-9BB6-C29558307403}" type="slidenum">
              <a:rPr lang="en-US" smtClean="0"/>
              <a:t>‹#›</a:t>
            </a:fld>
            <a:endParaRPr lang="en-US"/>
          </a:p>
        </p:txBody>
      </p:sp>
    </p:spTree>
    <p:extLst>
      <p:ext uri="{BB962C8B-B14F-4D97-AF65-F5344CB8AC3E}">
        <p14:creationId xmlns:p14="http://schemas.microsoft.com/office/powerpoint/2010/main" val="192489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8A0DB-48F3-4DB3-9BB6-C29558307403}" type="slidenum">
              <a:rPr lang="en-US" smtClean="0"/>
              <a:t>‹#›</a:t>
            </a:fld>
            <a:endParaRPr lang="en-US"/>
          </a:p>
        </p:txBody>
      </p:sp>
    </p:spTree>
    <p:extLst>
      <p:ext uri="{BB962C8B-B14F-4D97-AF65-F5344CB8AC3E}">
        <p14:creationId xmlns:p14="http://schemas.microsoft.com/office/powerpoint/2010/main" val="80192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8A0DB-48F3-4DB3-9BB6-C29558307403}" type="slidenum">
              <a:rPr lang="en-US" smtClean="0"/>
              <a:t>‹#›</a:t>
            </a:fld>
            <a:endParaRPr lang="en-US"/>
          </a:p>
        </p:txBody>
      </p:sp>
    </p:spTree>
    <p:extLst>
      <p:ext uri="{BB962C8B-B14F-4D97-AF65-F5344CB8AC3E}">
        <p14:creationId xmlns:p14="http://schemas.microsoft.com/office/powerpoint/2010/main" val="90880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8A0DB-48F3-4DB3-9BB6-C29558307403}" type="slidenum">
              <a:rPr lang="en-US" smtClean="0"/>
              <a:t>‹#›</a:t>
            </a:fld>
            <a:endParaRPr lang="en-US"/>
          </a:p>
        </p:txBody>
      </p:sp>
    </p:spTree>
    <p:extLst>
      <p:ext uri="{BB962C8B-B14F-4D97-AF65-F5344CB8AC3E}">
        <p14:creationId xmlns:p14="http://schemas.microsoft.com/office/powerpoint/2010/main" val="191428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57327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8200" y="342600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8A0DB-48F3-4DB3-9BB6-C29558307403}" type="slidenum">
              <a:rPr lang="en-US" smtClean="0"/>
              <a:t>‹#›</a:t>
            </a:fld>
            <a:endParaRPr lang="en-US"/>
          </a:p>
        </p:txBody>
      </p:sp>
    </p:spTree>
    <p:extLst>
      <p:ext uri="{BB962C8B-B14F-4D97-AF65-F5344CB8AC3E}">
        <p14:creationId xmlns:p14="http://schemas.microsoft.com/office/powerpoint/2010/main" val="295171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7391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8A0DB-48F3-4DB3-9BB6-C29558307403}" type="slidenum">
              <a:rPr lang="en-US" smtClean="0"/>
              <a:t>‹#›</a:t>
            </a:fld>
            <a:endParaRPr lang="en-US"/>
          </a:p>
        </p:txBody>
      </p:sp>
    </p:spTree>
    <p:extLst>
      <p:ext uri="{BB962C8B-B14F-4D97-AF65-F5344CB8AC3E}">
        <p14:creationId xmlns:p14="http://schemas.microsoft.com/office/powerpoint/2010/main" val="334614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8A0DB-48F3-4DB3-9BB6-C29558307403}" type="slidenum">
              <a:rPr lang="en-US" smtClean="0"/>
              <a:t>‹#›</a:t>
            </a:fld>
            <a:endParaRPr lang="en-US"/>
          </a:p>
        </p:txBody>
      </p:sp>
    </p:spTree>
    <p:extLst>
      <p:ext uri="{BB962C8B-B14F-4D97-AF65-F5344CB8AC3E}">
        <p14:creationId xmlns:p14="http://schemas.microsoft.com/office/powerpoint/2010/main" val="78076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8A0DB-48F3-4DB3-9BB6-C29558307403}" type="slidenum">
              <a:rPr lang="en-US" smtClean="0"/>
              <a:t>‹#›</a:t>
            </a:fld>
            <a:endParaRPr lang="en-US"/>
          </a:p>
        </p:txBody>
      </p:sp>
    </p:spTree>
    <p:extLst>
      <p:ext uri="{BB962C8B-B14F-4D97-AF65-F5344CB8AC3E}">
        <p14:creationId xmlns:p14="http://schemas.microsoft.com/office/powerpoint/2010/main" val="169465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8A0DB-48F3-4DB3-9BB6-C29558307403}" type="slidenum">
              <a:rPr lang="en-US" smtClean="0"/>
              <a:t>‹#›</a:t>
            </a:fld>
            <a:endParaRPr lang="en-US"/>
          </a:p>
        </p:txBody>
      </p:sp>
    </p:spTree>
    <p:extLst>
      <p:ext uri="{BB962C8B-B14F-4D97-AF65-F5344CB8AC3E}">
        <p14:creationId xmlns:p14="http://schemas.microsoft.com/office/powerpoint/2010/main" val="254659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3636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8A0DB-48F3-4DB3-9BB6-C29558307403}" type="slidenum">
              <a:rPr lang="en-US" smtClean="0"/>
              <a:t>‹#›</a:t>
            </a:fld>
            <a:endParaRPr lang="en-US"/>
          </a:p>
        </p:txBody>
      </p:sp>
    </p:spTree>
    <p:extLst>
      <p:ext uri="{BB962C8B-B14F-4D97-AF65-F5344CB8AC3E}">
        <p14:creationId xmlns:p14="http://schemas.microsoft.com/office/powerpoint/2010/main" val="316164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4028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8A0DB-48F3-4DB3-9BB6-C29558307403}" type="slidenum">
              <a:rPr lang="en-US" smtClean="0"/>
              <a:t>‹#›</a:t>
            </a:fld>
            <a:endParaRPr lang="en-US"/>
          </a:p>
        </p:txBody>
      </p:sp>
    </p:spTree>
    <p:extLst>
      <p:ext uri="{BB962C8B-B14F-4D97-AF65-F5344CB8AC3E}">
        <p14:creationId xmlns:p14="http://schemas.microsoft.com/office/powerpoint/2010/main" val="425359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Performance Funding Dilemma: Developmental Education</a:t>
            </a:r>
            <a:endParaRPr lang="en-US" dirty="0"/>
          </a:p>
        </p:txBody>
      </p:sp>
      <p:sp>
        <p:nvSpPr>
          <p:cNvPr id="3" name="Text Placeholder 2"/>
          <p:cNvSpPr>
            <a:spLocks noGrp="1"/>
          </p:cNvSpPr>
          <p:nvPr>
            <p:ph type="body" idx="1"/>
          </p:nvPr>
        </p:nvSpPr>
        <p:spPr>
          <a:xfrm>
            <a:off x="838200" y="1825625"/>
            <a:ext cx="10515600" cy="37512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8A0DB-48F3-4DB3-9BB6-C29558307403}" type="slidenum">
              <a:rPr lang="en-US" smtClean="0"/>
              <a:t>‹#›</a:t>
            </a:fld>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8200" y="5576888"/>
            <a:ext cx="3257550" cy="1200150"/>
          </a:xfrm>
          <a:prstGeom prst="rect">
            <a:avLst/>
          </a:prstGeom>
        </p:spPr>
      </p:pic>
    </p:spTree>
    <p:extLst>
      <p:ext uri="{BB962C8B-B14F-4D97-AF65-F5344CB8AC3E}">
        <p14:creationId xmlns:p14="http://schemas.microsoft.com/office/powerpoint/2010/main" val="22512017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Performance Funding Dilemma:  </a:t>
            </a:r>
            <a:br>
              <a:rPr lang="en-US" dirty="0" smtClean="0"/>
            </a:br>
            <a:r>
              <a:rPr lang="en-US" sz="4400" dirty="0" smtClean="0"/>
              <a:t>Developmental Education</a:t>
            </a:r>
            <a:endParaRPr lang="en-US" sz="4400" dirty="0"/>
          </a:p>
        </p:txBody>
      </p:sp>
      <p:sp>
        <p:nvSpPr>
          <p:cNvPr id="3" name="Subtitle 2"/>
          <p:cNvSpPr>
            <a:spLocks noGrp="1"/>
          </p:cNvSpPr>
          <p:nvPr>
            <p:ph type="subTitle" idx="1"/>
          </p:nvPr>
        </p:nvSpPr>
        <p:spPr>
          <a:xfrm>
            <a:off x="1524000" y="3157901"/>
            <a:ext cx="9144000" cy="2446486"/>
          </a:xfrm>
        </p:spPr>
        <p:txBody>
          <a:bodyPr>
            <a:normAutofit/>
          </a:bodyPr>
          <a:lstStyle/>
          <a:p>
            <a:r>
              <a:rPr lang="en-US" dirty="0" smtClean="0"/>
              <a:t>38</a:t>
            </a:r>
            <a:r>
              <a:rPr lang="en-US" baseline="30000" dirty="0" smtClean="0"/>
              <a:t>th</a:t>
            </a:r>
            <a:r>
              <a:rPr lang="en-US" dirty="0" smtClean="0"/>
              <a:t> Annual TAIR Conference                                  February, 2016</a:t>
            </a:r>
          </a:p>
          <a:p>
            <a:r>
              <a:rPr lang="en-US" dirty="0" smtClean="0">
                <a:solidFill>
                  <a:schemeClr val="accent2">
                    <a:lumMod val="75000"/>
                  </a:schemeClr>
                </a:solidFill>
              </a:rPr>
              <a:t>Bret </a:t>
            </a:r>
            <a:r>
              <a:rPr lang="en-US" dirty="0" smtClean="0">
                <a:solidFill>
                  <a:schemeClr val="accent2">
                    <a:lumMod val="75000"/>
                  </a:schemeClr>
                </a:solidFill>
              </a:rPr>
              <a:t>Appleton, Director Institutional Research and Data Analysis, State Fair Community College</a:t>
            </a:r>
          </a:p>
          <a:p>
            <a:pPr>
              <a:lnSpc>
                <a:spcPct val="110000"/>
              </a:lnSpc>
            </a:pPr>
            <a:r>
              <a:rPr lang="en-US" dirty="0" smtClean="0">
                <a:solidFill>
                  <a:schemeClr val="accent2">
                    <a:lumMod val="75000"/>
                  </a:schemeClr>
                </a:solidFill>
              </a:rPr>
              <a:t>Lou Guthrie, Director National Higher Education Benchmarking Institute</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9167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0807" y="630177"/>
            <a:ext cx="3932237" cy="1600200"/>
          </a:xfrm>
        </p:spPr>
        <p:txBody>
          <a:bodyPr/>
          <a:lstStyle/>
          <a:p>
            <a:r>
              <a:rPr lang="en-US" u="sng" dirty="0"/>
              <a:t>Financial Responsibility and Efficiency </a:t>
            </a:r>
          </a:p>
        </p:txBody>
      </p:sp>
      <p:sp>
        <p:nvSpPr>
          <p:cNvPr id="4" name="Text Placeholder 3"/>
          <p:cNvSpPr>
            <a:spLocks noGrp="1"/>
          </p:cNvSpPr>
          <p:nvPr>
            <p:ph type="body" sz="half" idx="2"/>
          </p:nvPr>
        </p:nvSpPr>
        <p:spPr>
          <a:xfrm>
            <a:off x="7520807" y="2380689"/>
            <a:ext cx="3932237" cy="3402874"/>
          </a:xfrm>
        </p:spPr>
        <p:txBody>
          <a:bodyPr>
            <a:normAutofit/>
          </a:bodyPr>
          <a:lstStyle/>
          <a:p>
            <a:endParaRPr lang="en-US" dirty="0"/>
          </a:p>
          <a:p>
            <a:r>
              <a:rPr lang="en-US" sz="2800" dirty="0"/>
              <a:t>5. Institution-specific measures. </a:t>
            </a:r>
            <a:endParaRPr lang="en-US" sz="2800" dirty="0" smtClean="0"/>
          </a:p>
          <a:p>
            <a:endParaRPr lang="en-US" sz="2800" dirty="0"/>
          </a:p>
          <a:p>
            <a:r>
              <a:rPr lang="en-US" sz="2800" u="sng" dirty="0" smtClean="0"/>
              <a:t>Graduate </a:t>
            </a:r>
            <a:r>
              <a:rPr lang="en-US" sz="2800" u="sng" dirty="0"/>
              <a:t>Outcomes </a:t>
            </a:r>
          </a:p>
          <a:p>
            <a:r>
              <a:rPr lang="en-US" sz="2800" dirty="0"/>
              <a:t>6. </a:t>
            </a:r>
            <a:r>
              <a:rPr lang="en-US" sz="2800" dirty="0" smtClean="0"/>
              <a:t>TBD</a:t>
            </a:r>
            <a:r>
              <a:rPr lang="en-US" sz="2800" dirty="0"/>
              <a:t> </a:t>
            </a:r>
            <a:r>
              <a:rPr lang="en-US" sz="2800" dirty="0" smtClean="0"/>
              <a:t>- Transfers</a:t>
            </a:r>
            <a:endParaRPr lang="en-US" sz="2800" dirty="0"/>
          </a:p>
          <a:p>
            <a:endParaRPr lang="en-US" dirty="0" smtClean="0"/>
          </a:p>
          <a:p>
            <a:endParaRPr lang="en-US" dirty="0"/>
          </a:p>
        </p:txBody>
      </p:sp>
      <p:pic>
        <p:nvPicPr>
          <p:cNvPr id="7"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5515" b="5515"/>
          <a:stretch>
            <a:fillRect/>
          </a:stretch>
        </p:blipFill>
        <p:spPr>
          <a:xfrm>
            <a:off x="920750" y="630238"/>
            <a:ext cx="6172200" cy="4873625"/>
          </a:xfrm>
          <a:prstGeom prst="rect">
            <a:avLst/>
          </a:prstGeom>
        </p:spPr>
      </p:pic>
    </p:spTree>
    <p:extLst>
      <p:ext uri="{BB962C8B-B14F-4D97-AF65-F5344CB8AC3E}">
        <p14:creationId xmlns:p14="http://schemas.microsoft.com/office/powerpoint/2010/main" val="1397446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3945700"/>
            <a:ext cx="11941480" cy="15921974"/>
          </a:xfrm>
          <a:prstGeom prst="rect">
            <a:avLst/>
          </a:prstGeom>
        </p:spPr>
      </p:pic>
      <p:sp>
        <p:nvSpPr>
          <p:cNvPr id="5" name="Title 4"/>
          <p:cNvSpPr>
            <a:spLocks noGrp="1"/>
          </p:cNvSpPr>
          <p:nvPr>
            <p:ph type="title"/>
          </p:nvPr>
        </p:nvSpPr>
        <p:spPr/>
        <p:txBody>
          <a:bodyPr/>
          <a:lstStyle/>
          <a:p>
            <a:r>
              <a:rPr lang="en-US" dirty="0" smtClean="0"/>
              <a:t>Why make changes so soon?</a:t>
            </a:r>
            <a:endParaRPr lang="en-US" dirty="0"/>
          </a:p>
        </p:txBody>
      </p:sp>
      <p:sp>
        <p:nvSpPr>
          <p:cNvPr id="7" name="Content Placeholder 5"/>
          <p:cNvSpPr>
            <a:spLocks noGrp="1"/>
          </p:cNvSpPr>
          <p:nvPr>
            <p:ph idx="1"/>
          </p:nvPr>
        </p:nvSpPr>
        <p:spPr>
          <a:xfrm>
            <a:off x="838200" y="1540701"/>
            <a:ext cx="10515600" cy="4985359"/>
          </a:xfrm>
        </p:spPr>
        <p:txBody>
          <a:bodyPr>
            <a:normAutofit/>
          </a:bodyPr>
          <a:lstStyle/>
          <a:p>
            <a:r>
              <a:rPr lang="en-US" dirty="0" smtClean="0"/>
              <a:t>MO’s CC have implemented innovative instructional methods</a:t>
            </a:r>
          </a:p>
          <a:p>
            <a:pPr lvl="1"/>
            <a:r>
              <a:rPr lang="en-US" dirty="0" smtClean="0"/>
              <a:t>Boot camps, on-line refreshers before testing, accelerated learning programs, </a:t>
            </a:r>
            <a:r>
              <a:rPr lang="en-US" dirty="0" smtClean="0"/>
              <a:t>dual </a:t>
            </a:r>
            <a:r>
              <a:rPr lang="en-US" dirty="0" smtClean="0"/>
              <a:t>credit and developmental courses or </a:t>
            </a:r>
            <a:r>
              <a:rPr lang="en-US" dirty="0"/>
              <a:t>companion classes, modular </a:t>
            </a:r>
            <a:r>
              <a:rPr lang="en-US" dirty="0" smtClean="0"/>
              <a:t>courses</a:t>
            </a:r>
          </a:p>
          <a:p>
            <a:r>
              <a:rPr lang="en-US" dirty="0" smtClean="0"/>
              <a:t>Goal </a:t>
            </a:r>
            <a:r>
              <a:rPr lang="en-US" dirty="0"/>
              <a:t>to reduce the use of ineffective developmental education courses</a:t>
            </a:r>
          </a:p>
          <a:p>
            <a:r>
              <a:rPr lang="en-US" dirty="0" smtClean="0"/>
              <a:t>Innovative approaches do not fit within the structure of the current performance funding model </a:t>
            </a:r>
            <a:br>
              <a:rPr lang="en-US" dirty="0" smtClean="0"/>
            </a:br>
            <a:endParaRPr lang="en-US" dirty="0" smtClean="0"/>
          </a:p>
          <a:p>
            <a:pPr marL="0" indent="0">
              <a:buNone/>
            </a:pPr>
            <a:r>
              <a:rPr lang="en-US" sz="2000" i="1" dirty="0"/>
              <a:t>“As a result, Missouri’s community colleges are financially penalized for implementing innovative programs that contribute to student success and help the state of Missouri achieve its higher education policy goals.”</a:t>
            </a:r>
          </a:p>
          <a:p>
            <a:endParaRPr lang="en-US" dirty="0"/>
          </a:p>
        </p:txBody>
      </p:sp>
    </p:spTree>
    <p:extLst>
      <p:ext uri="{BB962C8B-B14F-4D97-AF65-F5344CB8AC3E}">
        <p14:creationId xmlns:p14="http://schemas.microsoft.com/office/powerpoint/2010/main" val="187822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Task Force</a:t>
            </a:r>
            <a:endParaRPr lang="en-US" dirty="0"/>
          </a:p>
        </p:txBody>
      </p:sp>
      <p:sp>
        <p:nvSpPr>
          <p:cNvPr id="3" name="Content Placeholder 2"/>
          <p:cNvSpPr>
            <a:spLocks noGrp="1"/>
          </p:cNvSpPr>
          <p:nvPr>
            <p:ph idx="1"/>
          </p:nvPr>
        </p:nvSpPr>
        <p:spPr>
          <a:xfrm>
            <a:off x="838200" y="1503121"/>
            <a:ext cx="5149241" cy="4073765"/>
          </a:xfrm>
        </p:spPr>
        <p:txBody>
          <a:bodyPr/>
          <a:lstStyle/>
          <a:p>
            <a:r>
              <a:rPr lang="en-US" dirty="0" smtClean="0"/>
              <a:t>Key to the success of the Task Force was having participation from: </a:t>
            </a:r>
          </a:p>
          <a:p>
            <a:pPr lvl="1">
              <a:buFont typeface="Courier New" panose="02070309020205020404" pitchFamily="49" charset="0"/>
              <a:buChar char="o"/>
            </a:pPr>
            <a:r>
              <a:rPr lang="en-US" dirty="0" smtClean="0"/>
              <a:t>All twelve of Missouri’s Community Colleges </a:t>
            </a:r>
          </a:p>
          <a:p>
            <a:pPr lvl="1">
              <a:buFont typeface="Courier New" panose="02070309020205020404" pitchFamily="49" charset="0"/>
              <a:buChar char="o"/>
            </a:pPr>
            <a:r>
              <a:rPr lang="en-US" dirty="0"/>
              <a:t>Missouri Department of </a:t>
            </a:r>
            <a:r>
              <a:rPr lang="en-US" dirty="0" smtClean="0"/>
              <a:t>Education</a:t>
            </a:r>
            <a:endParaRPr lang="en-US" dirty="0"/>
          </a:p>
          <a:p>
            <a:pPr lvl="1">
              <a:buFont typeface="Courier New" panose="02070309020205020404" pitchFamily="49" charset="0"/>
              <a:buChar char="o"/>
            </a:pPr>
            <a:r>
              <a:rPr lang="en-US" dirty="0" smtClean="0"/>
              <a:t>National Higher Education Benchmarking Institute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604" y="696792"/>
            <a:ext cx="6515100" cy="5686425"/>
          </a:xfrm>
          <a:prstGeom prst="rect">
            <a:avLst/>
          </a:prstGeom>
        </p:spPr>
      </p:pic>
    </p:spTree>
    <p:extLst>
      <p:ext uri="{BB962C8B-B14F-4D97-AF65-F5344CB8AC3E}">
        <p14:creationId xmlns:p14="http://schemas.microsoft.com/office/powerpoint/2010/main" val="4012314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690169" y="952500"/>
            <a:ext cx="7200900" cy="4038600"/>
          </a:xfrm>
          <a:prstGeom prst="rect">
            <a:avLst/>
          </a:prstGeom>
        </p:spPr>
      </p:pic>
      <p:pic>
        <p:nvPicPr>
          <p:cNvPr id="4" name="Picture 3"/>
          <p:cNvPicPr>
            <a:picLocks noChangeAspect="1"/>
          </p:cNvPicPr>
          <p:nvPr/>
        </p:nvPicPr>
        <p:blipFill>
          <a:blip r:embed="rId4"/>
          <a:stretch>
            <a:fillRect/>
          </a:stretch>
        </p:blipFill>
        <p:spPr>
          <a:xfrm>
            <a:off x="740491" y="1607544"/>
            <a:ext cx="4428203" cy="1971090"/>
          </a:xfrm>
          <a:prstGeom prst="rect">
            <a:avLst/>
          </a:prstGeom>
        </p:spPr>
      </p:pic>
      <p:pic>
        <p:nvPicPr>
          <p:cNvPr id="5" name="Picture 4"/>
          <p:cNvPicPr>
            <a:picLocks noChangeAspect="1"/>
          </p:cNvPicPr>
          <p:nvPr/>
        </p:nvPicPr>
        <p:blipFill>
          <a:blip r:embed="rId5"/>
          <a:stretch>
            <a:fillRect/>
          </a:stretch>
        </p:blipFill>
        <p:spPr>
          <a:xfrm>
            <a:off x="855406" y="4697498"/>
            <a:ext cx="10569674" cy="587204"/>
          </a:xfrm>
          <a:prstGeom prst="rect">
            <a:avLst/>
          </a:prstGeom>
        </p:spPr>
      </p:pic>
      <p:sp>
        <p:nvSpPr>
          <p:cNvPr id="7" name="Title 6"/>
          <p:cNvSpPr>
            <a:spLocks noGrp="1"/>
          </p:cNvSpPr>
          <p:nvPr>
            <p:ph type="title"/>
          </p:nvPr>
        </p:nvSpPr>
        <p:spPr/>
        <p:txBody>
          <a:bodyPr/>
          <a:lstStyle/>
          <a:p>
            <a:r>
              <a:rPr lang="en-US" dirty="0" smtClean="0"/>
              <a:t>Process was facilitated by:</a:t>
            </a:r>
            <a:br>
              <a:rPr lang="en-US" dirty="0" smtClean="0"/>
            </a:br>
            <a:endParaRPr lang="en-US" dirty="0"/>
          </a:p>
        </p:txBody>
      </p:sp>
    </p:spTree>
    <p:extLst>
      <p:ext uri="{BB962C8B-B14F-4D97-AF65-F5344CB8AC3E}">
        <p14:creationId xmlns:p14="http://schemas.microsoft.com/office/powerpoint/2010/main" val="1919055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0"/>
            <a:ext cx="12192000" cy="8128001"/>
          </a:xfrm>
          <a:prstGeom prst="rect">
            <a:avLst/>
          </a:prstGeom>
        </p:spPr>
      </p:pic>
      <p:sp>
        <p:nvSpPr>
          <p:cNvPr id="3" name="Title 2"/>
          <p:cNvSpPr>
            <a:spLocks noGrp="1"/>
          </p:cNvSpPr>
          <p:nvPr>
            <p:ph type="title"/>
          </p:nvPr>
        </p:nvSpPr>
        <p:spPr>
          <a:xfrm>
            <a:off x="838200" y="0"/>
            <a:ext cx="10515600" cy="1325563"/>
          </a:xfrm>
        </p:spPr>
        <p:txBody>
          <a:bodyPr/>
          <a:lstStyle/>
          <a:p>
            <a:r>
              <a:rPr lang="en-US" dirty="0" smtClean="0"/>
              <a:t>Philosophical Background Discussion</a:t>
            </a:r>
            <a:endParaRPr lang="en-US" dirty="0"/>
          </a:p>
        </p:txBody>
      </p:sp>
      <p:sp>
        <p:nvSpPr>
          <p:cNvPr id="4" name="Content Placeholder 3"/>
          <p:cNvSpPr>
            <a:spLocks noGrp="1"/>
          </p:cNvSpPr>
          <p:nvPr>
            <p:ph idx="1"/>
          </p:nvPr>
        </p:nvSpPr>
        <p:spPr>
          <a:xfrm>
            <a:off x="838200" y="1325563"/>
            <a:ext cx="10515600" cy="5532437"/>
          </a:xfrm>
          <a:solidFill>
            <a:schemeClr val="bg1"/>
          </a:solidFill>
        </p:spPr>
        <p:txBody>
          <a:bodyPr>
            <a:normAutofit/>
          </a:bodyPr>
          <a:lstStyle/>
          <a:p>
            <a:r>
              <a:rPr lang="en-US" dirty="0" smtClean="0"/>
              <a:t>Dev. Ed. </a:t>
            </a:r>
            <a:r>
              <a:rPr lang="en-US" dirty="0"/>
              <a:t>does not </a:t>
            </a:r>
            <a:r>
              <a:rPr lang="en-US" dirty="0" smtClean="0"/>
              <a:t>need </a:t>
            </a:r>
            <a:r>
              <a:rPr lang="en-US" dirty="0"/>
              <a:t>to be a specific performance funding metric. </a:t>
            </a:r>
            <a:r>
              <a:rPr lang="en-US" dirty="0" smtClean="0"/>
              <a:t>The performance </a:t>
            </a:r>
            <a:r>
              <a:rPr lang="en-US" dirty="0"/>
              <a:t>of students in </a:t>
            </a:r>
            <a:r>
              <a:rPr lang="en-US" dirty="0" smtClean="0"/>
              <a:t>dev. ed. </a:t>
            </a:r>
            <a:r>
              <a:rPr lang="en-US" dirty="0"/>
              <a:t>is represented within broader metrics, such as success in gateway courses and persistence. </a:t>
            </a:r>
            <a:endParaRPr lang="en-US" dirty="0" smtClean="0"/>
          </a:p>
          <a:p>
            <a:r>
              <a:rPr lang="en-US" dirty="0" smtClean="0"/>
              <a:t>CCs have </a:t>
            </a:r>
            <a:r>
              <a:rPr lang="en-US" dirty="0"/>
              <a:t>many other purposes and missions besides remediation, and significant numbers of students never enter remedial courses. </a:t>
            </a:r>
            <a:endParaRPr lang="en-US" dirty="0" smtClean="0"/>
          </a:p>
          <a:p>
            <a:r>
              <a:rPr lang="en-US" dirty="0" smtClean="0"/>
              <a:t>Broadening </a:t>
            </a:r>
            <a:r>
              <a:rPr lang="en-US" dirty="0"/>
              <a:t>the performance measures beyond the current heavy emphasis on developmental education allows community colleges to target other areas for improvement. </a:t>
            </a:r>
          </a:p>
        </p:txBody>
      </p:sp>
    </p:spTree>
    <p:extLst>
      <p:ext uri="{BB962C8B-B14F-4D97-AF65-F5344CB8AC3E}">
        <p14:creationId xmlns:p14="http://schemas.microsoft.com/office/powerpoint/2010/main" val="1334532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Evaluated Several Benchmarks</a:t>
            </a:r>
            <a:endParaRPr lang="en-US" dirty="0"/>
          </a:p>
        </p:txBody>
      </p:sp>
      <p:sp>
        <p:nvSpPr>
          <p:cNvPr id="5" name="Content Placeholder 7"/>
          <p:cNvSpPr>
            <a:spLocks noGrp="1"/>
          </p:cNvSpPr>
          <p:nvPr>
            <p:ph idx="1"/>
          </p:nvPr>
        </p:nvSpPr>
        <p:spPr>
          <a:xfrm>
            <a:off x="838200" y="1315233"/>
            <a:ext cx="10515600" cy="4421688"/>
          </a:xfrm>
        </p:spPr>
        <p:txBody>
          <a:bodyPr>
            <a:normAutofit fontScale="85000" lnSpcReduction="20000"/>
          </a:bodyPr>
          <a:lstStyle/>
          <a:p>
            <a:endParaRPr lang="en-US" dirty="0"/>
          </a:p>
          <a:p>
            <a:pPr marL="0" indent="0">
              <a:buNone/>
            </a:pPr>
            <a:r>
              <a:rPr lang="en-US" dirty="0"/>
              <a:t>1. Fall to fall persistence </a:t>
            </a:r>
            <a:r>
              <a:rPr lang="en-US" sz="2300" i="1" dirty="0"/>
              <a:t>(NCCBP Form 4)* </a:t>
            </a:r>
            <a:endParaRPr lang="en-US" i="1" dirty="0"/>
          </a:p>
          <a:p>
            <a:pPr marL="0" indent="0">
              <a:buNone/>
            </a:pPr>
            <a:r>
              <a:rPr lang="en-US" dirty="0"/>
              <a:t>2. Fall to spring persistence </a:t>
            </a:r>
            <a:r>
              <a:rPr lang="en-US" sz="2300" i="1" dirty="0"/>
              <a:t>(NCCBP Form 4)* </a:t>
            </a:r>
            <a:endParaRPr lang="en-US" i="1" dirty="0"/>
          </a:p>
          <a:p>
            <a:pPr marL="0" indent="0">
              <a:buNone/>
            </a:pPr>
            <a:r>
              <a:rPr lang="en-US" dirty="0"/>
              <a:t>3. Successful completion of all credit hours </a:t>
            </a:r>
            <a:r>
              <a:rPr lang="en-US" sz="2300" i="1" dirty="0"/>
              <a:t>(NCCBP Form 12) </a:t>
            </a:r>
            <a:endParaRPr lang="en-US" i="1" dirty="0"/>
          </a:p>
          <a:p>
            <a:pPr marL="0" indent="0">
              <a:buNone/>
            </a:pPr>
            <a:r>
              <a:rPr lang="en-US" dirty="0"/>
              <a:t>4. All student performance on gateway math course(s) </a:t>
            </a:r>
            <a:r>
              <a:rPr lang="en-US" sz="2300" i="1" dirty="0"/>
              <a:t>(NCCBP Form 11)* </a:t>
            </a:r>
            <a:endParaRPr lang="en-US" i="1" dirty="0"/>
          </a:p>
          <a:p>
            <a:pPr marL="0" indent="0">
              <a:buNone/>
            </a:pPr>
            <a:r>
              <a:rPr lang="en-US" dirty="0"/>
              <a:t>5. All student performance on gateway English course(s) </a:t>
            </a:r>
            <a:r>
              <a:rPr lang="en-US" sz="2300" i="1" dirty="0"/>
              <a:t>(NCCBP Form 11) </a:t>
            </a:r>
            <a:endParaRPr lang="en-US" i="1" dirty="0"/>
          </a:p>
          <a:p>
            <a:pPr marL="0" indent="0">
              <a:buNone/>
            </a:pPr>
            <a:r>
              <a:rPr lang="en-US" dirty="0"/>
              <a:t>6. All college-level course enrollee success rate </a:t>
            </a:r>
            <a:r>
              <a:rPr lang="en-US" sz="2300" i="1" dirty="0"/>
              <a:t>(NCCBP Form 7) </a:t>
            </a:r>
            <a:endParaRPr lang="en-US" i="1" dirty="0"/>
          </a:p>
          <a:p>
            <a:pPr marL="0" indent="0">
              <a:buNone/>
            </a:pPr>
            <a:r>
              <a:rPr lang="en-US" dirty="0"/>
              <a:t>7. All developmental-level course enrollee success rate </a:t>
            </a:r>
            <a:r>
              <a:rPr lang="en-US" sz="2300" i="1" dirty="0"/>
              <a:t>(NCCBP Form 8) </a:t>
            </a:r>
            <a:endParaRPr lang="en-US" i="1" dirty="0"/>
          </a:p>
          <a:p>
            <a:pPr marL="0" indent="0">
              <a:buNone/>
            </a:pPr>
            <a:r>
              <a:rPr lang="en-US" dirty="0"/>
              <a:t>8. </a:t>
            </a:r>
            <a:r>
              <a:rPr lang="en-US" dirty="0" smtClean="0"/>
              <a:t>Gateway </a:t>
            </a:r>
            <a:r>
              <a:rPr lang="en-US" dirty="0"/>
              <a:t>English success rate of students who completed highest developmental English </a:t>
            </a:r>
            <a:r>
              <a:rPr lang="en-US" sz="2300" i="1" dirty="0"/>
              <a:t>(NCCBP Form 9) </a:t>
            </a:r>
          </a:p>
          <a:p>
            <a:pPr marL="0" indent="0">
              <a:buNone/>
            </a:pPr>
            <a:r>
              <a:rPr lang="en-US" dirty="0"/>
              <a:t>9. </a:t>
            </a:r>
            <a:r>
              <a:rPr lang="en-US" dirty="0" smtClean="0"/>
              <a:t>Gateway </a:t>
            </a:r>
            <a:r>
              <a:rPr lang="en-US" dirty="0"/>
              <a:t>math success rate of students who completed highest developmental math </a:t>
            </a:r>
            <a:r>
              <a:rPr lang="en-US" sz="2300" i="1" dirty="0"/>
              <a:t>(NCCBP Form 9)</a:t>
            </a:r>
            <a:r>
              <a:rPr lang="en-US" dirty="0"/>
              <a:t> </a:t>
            </a:r>
          </a:p>
          <a:p>
            <a:endParaRPr lang="en-US" dirty="0"/>
          </a:p>
        </p:txBody>
      </p:sp>
    </p:spTree>
    <p:extLst>
      <p:ext uri="{BB962C8B-B14F-4D97-AF65-F5344CB8AC3E}">
        <p14:creationId xmlns:p14="http://schemas.microsoft.com/office/powerpoint/2010/main" val="648812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737420"/>
            <a:ext cx="12192000" cy="8164285"/>
          </a:xfrm>
          <a:prstGeom prst="rect">
            <a:avLst/>
          </a:prstGeom>
        </p:spPr>
      </p:pic>
      <p:sp>
        <p:nvSpPr>
          <p:cNvPr id="3" name="Title 2"/>
          <p:cNvSpPr>
            <a:spLocks noGrp="1"/>
          </p:cNvSpPr>
          <p:nvPr>
            <p:ph type="title"/>
          </p:nvPr>
        </p:nvSpPr>
        <p:spPr>
          <a:xfrm>
            <a:off x="838200" y="365125"/>
            <a:ext cx="10515600" cy="1460500"/>
          </a:xfrm>
        </p:spPr>
        <p:txBody>
          <a:bodyPr>
            <a:normAutofit/>
          </a:bodyPr>
          <a:lstStyle/>
          <a:p>
            <a:r>
              <a:rPr lang="en-US" b="1" dirty="0" smtClean="0"/>
              <a:t>NCCBP: </a:t>
            </a:r>
            <a:r>
              <a:rPr lang="en-US" b="1" dirty="0"/>
              <a:t>Potential Form Changes </a:t>
            </a:r>
            <a:endParaRPr lang="en-US" dirty="0"/>
          </a:p>
        </p:txBody>
      </p:sp>
      <p:sp>
        <p:nvSpPr>
          <p:cNvPr id="4" name="Content Placeholder 3"/>
          <p:cNvSpPr>
            <a:spLocks noGrp="1"/>
          </p:cNvSpPr>
          <p:nvPr>
            <p:ph idx="1"/>
          </p:nvPr>
        </p:nvSpPr>
        <p:spPr>
          <a:xfrm>
            <a:off x="838200" y="1844842"/>
            <a:ext cx="10515600" cy="4020145"/>
          </a:xfrm>
        </p:spPr>
        <p:txBody>
          <a:bodyPr>
            <a:normAutofit/>
          </a:bodyPr>
          <a:lstStyle/>
          <a:p>
            <a:endParaRPr lang="en-US" dirty="0"/>
          </a:p>
          <a:p>
            <a:r>
              <a:rPr lang="en-US" dirty="0"/>
              <a:t>Term to Term Persistence Rates </a:t>
            </a:r>
            <a:r>
              <a:rPr lang="en-US" sz="2000" i="1" dirty="0" smtClean="0"/>
              <a:t>(NCCBP </a:t>
            </a:r>
            <a:r>
              <a:rPr lang="en-US" sz="2000" i="1" dirty="0"/>
              <a:t>Form </a:t>
            </a:r>
            <a:r>
              <a:rPr lang="en-US" sz="2000" i="1" dirty="0" smtClean="0"/>
              <a:t>4)</a:t>
            </a:r>
            <a:endParaRPr lang="en-US" sz="2400" i="1" dirty="0" smtClean="0"/>
          </a:p>
          <a:p>
            <a:pPr lvl="1"/>
            <a:r>
              <a:rPr lang="en-US" dirty="0" smtClean="0"/>
              <a:t>Currently collects </a:t>
            </a:r>
            <a:r>
              <a:rPr lang="en-US" dirty="0"/>
              <a:t>data on all </a:t>
            </a:r>
            <a:r>
              <a:rPr lang="en-US" dirty="0" smtClean="0"/>
              <a:t>students</a:t>
            </a:r>
          </a:p>
          <a:p>
            <a:pPr lvl="1"/>
            <a:r>
              <a:rPr lang="en-US" dirty="0" smtClean="0"/>
              <a:t>Potential </a:t>
            </a:r>
            <a:r>
              <a:rPr lang="en-US" dirty="0"/>
              <a:t>change </a:t>
            </a:r>
            <a:r>
              <a:rPr lang="en-US" dirty="0" smtClean="0"/>
              <a:t>to breakout </a:t>
            </a:r>
            <a:r>
              <a:rPr lang="en-US" dirty="0"/>
              <a:t>full and part time students. </a:t>
            </a:r>
          </a:p>
          <a:p>
            <a:endParaRPr lang="en-US" dirty="0"/>
          </a:p>
          <a:p>
            <a:r>
              <a:rPr lang="en-US" dirty="0" smtClean="0"/>
              <a:t>Student </a:t>
            </a:r>
            <a:r>
              <a:rPr lang="en-US" dirty="0"/>
              <a:t>Performance in Gateway Math Course </a:t>
            </a:r>
            <a:r>
              <a:rPr lang="en-US" sz="2400" dirty="0" smtClean="0"/>
              <a:t>(</a:t>
            </a:r>
            <a:r>
              <a:rPr lang="en-US" sz="2000" i="1" dirty="0" smtClean="0"/>
              <a:t>NCCBP </a:t>
            </a:r>
            <a:r>
              <a:rPr lang="en-US" sz="2000" i="1" dirty="0"/>
              <a:t>Form </a:t>
            </a:r>
            <a:r>
              <a:rPr lang="en-US" sz="2000" i="1" dirty="0" smtClean="0"/>
              <a:t>11)</a:t>
            </a:r>
            <a:endParaRPr lang="en-US" i="1" dirty="0" smtClean="0"/>
          </a:p>
          <a:p>
            <a:pPr lvl="1"/>
            <a:r>
              <a:rPr lang="en-US" dirty="0" smtClean="0"/>
              <a:t>Currently measures College Algebra</a:t>
            </a:r>
          </a:p>
          <a:p>
            <a:pPr lvl="1"/>
            <a:r>
              <a:rPr lang="en-US" dirty="0" smtClean="0"/>
              <a:t>Potential </a:t>
            </a:r>
            <a:r>
              <a:rPr lang="en-US" dirty="0"/>
              <a:t>change </a:t>
            </a:r>
            <a:r>
              <a:rPr lang="en-US" dirty="0" smtClean="0"/>
              <a:t>to </a:t>
            </a:r>
            <a:r>
              <a:rPr lang="en-US" dirty="0"/>
              <a:t>include other gateway math </a:t>
            </a:r>
            <a:r>
              <a:rPr lang="en-US" dirty="0" smtClean="0"/>
              <a:t>courses</a:t>
            </a:r>
            <a:endParaRPr lang="en-US" dirty="0"/>
          </a:p>
          <a:p>
            <a:endParaRPr lang="en-US" dirty="0"/>
          </a:p>
        </p:txBody>
      </p:sp>
    </p:spTree>
    <p:extLst>
      <p:ext uri="{BB962C8B-B14F-4D97-AF65-F5344CB8AC3E}">
        <p14:creationId xmlns:p14="http://schemas.microsoft.com/office/powerpoint/2010/main" val="1906991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a:xfrm>
            <a:off x="150312" y="1825625"/>
            <a:ext cx="3269293" cy="3751263"/>
          </a:xfrm>
        </p:spPr>
        <p:txBody>
          <a:bodyPr/>
          <a:lstStyle/>
          <a:p>
            <a:r>
              <a:rPr lang="en-US" dirty="0" smtClean="0"/>
              <a:t>Before these recommendations were made the colleges tested them out. </a:t>
            </a:r>
          </a:p>
          <a:p>
            <a:endParaRPr lang="en-US" dirty="0"/>
          </a:p>
        </p:txBody>
      </p:sp>
      <p:pic>
        <p:nvPicPr>
          <p:cNvPr id="5" name="Picture 4"/>
          <p:cNvPicPr>
            <a:picLocks noChangeAspect="1"/>
          </p:cNvPicPr>
          <p:nvPr/>
        </p:nvPicPr>
        <p:blipFill>
          <a:blip r:embed="rId3"/>
          <a:stretch>
            <a:fillRect/>
          </a:stretch>
        </p:blipFill>
        <p:spPr>
          <a:xfrm>
            <a:off x="3252265" y="166105"/>
            <a:ext cx="8752657" cy="5658498"/>
          </a:xfrm>
          <a:prstGeom prst="rect">
            <a:avLst/>
          </a:prstGeom>
        </p:spPr>
      </p:pic>
    </p:spTree>
    <p:extLst>
      <p:ext uri="{BB962C8B-B14F-4D97-AF65-F5344CB8AC3E}">
        <p14:creationId xmlns:p14="http://schemas.microsoft.com/office/powerpoint/2010/main" val="2521735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3783" y="452373"/>
            <a:ext cx="10944225" cy="5276850"/>
          </a:xfrm>
          <a:prstGeom prst="rect">
            <a:avLst/>
          </a:prstGeom>
        </p:spPr>
      </p:pic>
    </p:spTree>
    <p:extLst>
      <p:ext uri="{BB962C8B-B14F-4D97-AF65-F5344CB8AC3E}">
        <p14:creationId xmlns:p14="http://schemas.microsoft.com/office/powerpoint/2010/main" val="775385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646" y="438411"/>
            <a:ext cx="11763936" cy="4914573"/>
          </a:xfrm>
          <a:prstGeom prst="rect">
            <a:avLst/>
          </a:prstGeom>
        </p:spPr>
      </p:pic>
    </p:spTree>
    <p:extLst>
      <p:ext uri="{BB962C8B-B14F-4D97-AF65-F5344CB8AC3E}">
        <p14:creationId xmlns:p14="http://schemas.microsoft.com/office/powerpoint/2010/main" val="2532961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49530"/>
            <a:ext cx="12192000" cy="6957060"/>
          </a:xfrm>
          <a:prstGeom prst="rect">
            <a:avLst/>
          </a:prstGeom>
        </p:spPr>
      </p:pic>
      <p:sp>
        <p:nvSpPr>
          <p:cNvPr id="2" name="Title 1"/>
          <p:cNvSpPr>
            <a:spLocks noGrp="1"/>
          </p:cNvSpPr>
          <p:nvPr>
            <p:ph type="title"/>
          </p:nvPr>
        </p:nvSpPr>
        <p:spPr/>
        <p:txBody>
          <a:bodyPr/>
          <a:lstStyle/>
          <a:p>
            <a:r>
              <a:rPr lang="en-US" dirty="0" smtClean="0"/>
              <a:t>Questions to think about:</a:t>
            </a:r>
            <a:endParaRPr lang="en-US" dirty="0"/>
          </a:p>
        </p:txBody>
      </p:sp>
      <p:sp>
        <p:nvSpPr>
          <p:cNvPr id="3" name="Content Placeholder 2"/>
          <p:cNvSpPr>
            <a:spLocks noGrp="1"/>
          </p:cNvSpPr>
          <p:nvPr>
            <p:ph idx="1"/>
          </p:nvPr>
        </p:nvSpPr>
        <p:spPr>
          <a:xfrm>
            <a:off x="838200" y="1864211"/>
            <a:ext cx="10515600" cy="3751263"/>
          </a:xfrm>
        </p:spPr>
        <p:txBody>
          <a:bodyPr/>
          <a:lstStyle/>
          <a:p>
            <a:r>
              <a:rPr lang="en-US" dirty="0" smtClean="0"/>
              <a:t>Is developmental education changing at your college?</a:t>
            </a:r>
          </a:p>
          <a:p>
            <a:r>
              <a:rPr lang="en-US" dirty="0" smtClean="0"/>
              <a:t>What variables does your state use for performance funding?</a:t>
            </a:r>
          </a:p>
          <a:p>
            <a:r>
              <a:rPr lang="en-US" dirty="0" smtClean="0"/>
              <a:t>Where does the state get its data for their performance funding formulas?</a:t>
            </a:r>
          </a:p>
          <a:p>
            <a:r>
              <a:rPr lang="en-US" dirty="0" smtClean="0"/>
              <a:t>How are needed changes or updates to performance funding criteria and metrics accomplished?</a:t>
            </a:r>
          </a:p>
          <a:p>
            <a:endParaRPr lang="en-US" dirty="0"/>
          </a:p>
        </p:txBody>
      </p:sp>
    </p:spTree>
    <p:extLst>
      <p:ext uri="{BB962C8B-B14F-4D97-AF65-F5344CB8AC3E}">
        <p14:creationId xmlns:p14="http://schemas.microsoft.com/office/powerpoint/2010/main" val="710296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1475" y="1333697"/>
            <a:ext cx="12110525" cy="4252913"/>
          </a:xfrm>
          <a:prstGeom prst="rect">
            <a:avLst/>
          </a:prstGeom>
        </p:spPr>
      </p:pic>
      <p:sp>
        <p:nvSpPr>
          <p:cNvPr id="4" name="Title 3"/>
          <p:cNvSpPr>
            <a:spLocks noGrp="1"/>
          </p:cNvSpPr>
          <p:nvPr>
            <p:ph type="title"/>
          </p:nvPr>
        </p:nvSpPr>
        <p:spPr/>
        <p:txBody>
          <a:bodyPr/>
          <a:lstStyle/>
          <a:p>
            <a:r>
              <a:rPr lang="en-US" dirty="0" smtClean="0"/>
              <a:t>Summary Tables</a:t>
            </a:r>
            <a:endParaRPr lang="en-US" dirty="0"/>
          </a:p>
        </p:txBody>
      </p:sp>
    </p:spTree>
    <p:extLst>
      <p:ext uri="{BB962C8B-B14F-4D97-AF65-F5344CB8AC3E}">
        <p14:creationId xmlns:p14="http://schemas.microsoft.com/office/powerpoint/2010/main" val="4110399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1327759"/>
            <a:ext cx="12192000" cy="9144000"/>
          </a:xfrm>
          <a:prstGeom prst="rect">
            <a:avLst/>
          </a:prstGeom>
        </p:spPr>
      </p:pic>
      <p:sp>
        <p:nvSpPr>
          <p:cNvPr id="2" name="Title 1"/>
          <p:cNvSpPr>
            <a:spLocks noGrp="1"/>
          </p:cNvSpPr>
          <p:nvPr>
            <p:ph type="title"/>
          </p:nvPr>
        </p:nvSpPr>
        <p:spPr/>
        <p:txBody>
          <a:bodyPr/>
          <a:lstStyle/>
          <a:p>
            <a:r>
              <a:rPr lang="en-US" dirty="0" smtClean="0"/>
              <a:t>Final Recommendations Made</a:t>
            </a:r>
            <a:endParaRPr lang="en-US" dirty="0"/>
          </a:p>
        </p:txBody>
      </p:sp>
      <p:sp>
        <p:nvSpPr>
          <p:cNvPr id="3" name="Content Placeholder 2"/>
          <p:cNvSpPr>
            <a:spLocks noGrp="1"/>
          </p:cNvSpPr>
          <p:nvPr>
            <p:ph idx="1"/>
          </p:nvPr>
        </p:nvSpPr>
        <p:spPr>
          <a:xfrm>
            <a:off x="838200" y="1825625"/>
            <a:ext cx="10515600" cy="2721323"/>
          </a:xfrm>
          <a:solidFill>
            <a:schemeClr val="bg1"/>
          </a:solidFill>
        </p:spPr>
        <p:txBody>
          <a:bodyPr/>
          <a:lstStyle/>
          <a:p>
            <a:r>
              <a:rPr lang="en-US" dirty="0" smtClean="0"/>
              <a:t>Jan. 2016, the Missouri Community College Association presented the final report from the task force.</a:t>
            </a:r>
          </a:p>
          <a:p>
            <a:r>
              <a:rPr lang="en-US" dirty="0" smtClean="0"/>
              <a:t>Recommending using a “menu” of performance funding measures, allowing each college to select the two which best suits them</a:t>
            </a:r>
          </a:p>
          <a:p>
            <a:r>
              <a:rPr lang="en-US" dirty="0" smtClean="0"/>
              <a:t>Institutions can change metrics as early as July 1, 2016</a:t>
            </a:r>
          </a:p>
        </p:txBody>
      </p:sp>
    </p:spTree>
    <p:extLst>
      <p:ext uri="{BB962C8B-B14F-4D97-AF65-F5344CB8AC3E}">
        <p14:creationId xmlns:p14="http://schemas.microsoft.com/office/powerpoint/2010/main" val="3540330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711385"/>
            <a:ext cx="12192000" cy="9203766"/>
          </a:xfrm>
          <a:prstGeom prst="rect">
            <a:avLst/>
          </a:prstGeom>
        </p:spPr>
      </p:pic>
      <p:sp>
        <p:nvSpPr>
          <p:cNvPr id="6" name="Content Placeholder 5"/>
          <p:cNvSpPr>
            <a:spLocks noGrp="1"/>
          </p:cNvSpPr>
          <p:nvPr>
            <p:ph idx="1"/>
          </p:nvPr>
        </p:nvSpPr>
        <p:spPr>
          <a:xfrm>
            <a:off x="838199" y="1235242"/>
            <a:ext cx="10952747" cy="5470358"/>
          </a:xfrm>
        </p:spPr>
        <p:txBody>
          <a:bodyPr>
            <a:normAutofit fontScale="92500" lnSpcReduction="10000"/>
          </a:bodyPr>
          <a:lstStyle/>
          <a:p>
            <a:endParaRPr lang="en-US" dirty="0"/>
          </a:p>
          <a:p>
            <a:pPr marL="0" indent="0" defTabSz="625475">
              <a:buNone/>
            </a:pPr>
            <a:r>
              <a:rPr lang="en-US" dirty="0"/>
              <a:t>1. </a:t>
            </a:r>
            <a:r>
              <a:rPr lang="en-US" dirty="0" smtClean="0"/>
              <a:t>	a</a:t>
            </a:r>
            <a:r>
              <a:rPr lang="en-US" dirty="0"/>
              <a:t>.) Fall to fall persistence </a:t>
            </a:r>
            <a:r>
              <a:rPr lang="en-US" sz="2100" i="1" dirty="0"/>
              <a:t>(NCCBP Form 4)* </a:t>
            </a:r>
            <a:r>
              <a:rPr lang="en-US" dirty="0" smtClean="0"/>
              <a:t>or</a:t>
            </a:r>
            <a:br>
              <a:rPr lang="en-US" dirty="0" smtClean="0"/>
            </a:br>
            <a:r>
              <a:rPr lang="en-US" dirty="0" smtClean="0"/>
              <a:t>	b</a:t>
            </a:r>
            <a:r>
              <a:rPr lang="en-US" dirty="0"/>
              <a:t>.) Fall to spring persistence </a:t>
            </a:r>
            <a:r>
              <a:rPr lang="en-US" sz="2100" i="1" dirty="0"/>
              <a:t>(NCCBP Form 4)*. </a:t>
            </a:r>
            <a:endParaRPr lang="en-US" i="1" dirty="0" smtClean="0"/>
          </a:p>
          <a:p>
            <a:endParaRPr lang="en-US" dirty="0"/>
          </a:p>
          <a:p>
            <a:pPr marL="0" indent="0" defTabSz="625475">
              <a:buNone/>
            </a:pPr>
            <a:r>
              <a:rPr lang="en-US" dirty="0" smtClean="0"/>
              <a:t>2</a:t>
            </a:r>
            <a:r>
              <a:rPr lang="en-US" dirty="0"/>
              <a:t>. </a:t>
            </a:r>
            <a:r>
              <a:rPr lang="en-US" dirty="0" smtClean="0"/>
              <a:t>	a</a:t>
            </a:r>
            <a:r>
              <a:rPr lang="en-US" dirty="0"/>
              <a:t>.) Successful completion of all credit hours </a:t>
            </a:r>
            <a:r>
              <a:rPr lang="en-US" sz="2100" i="1" dirty="0"/>
              <a:t>(NCCBP Form 12) </a:t>
            </a:r>
            <a:r>
              <a:rPr lang="en-US" dirty="0"/>
              <a:t>or </a:t>
            </a:r>
            <a:r>
              <a:rPr lang="en-US" dirty="0" smtClean="0"/>
              <a:t/>
            </a:r>
            <a:br>
              <a:rPr lang="en-US" dirty="0" smtClean="0"/>
            </a:br>
            <a:r>
              <a:rPr lang="en-US" dirty="0" smtClean="0"/>
              <a:t>	b</a:t>
            </a:r>
            <a:r>
              <a:rPr lang="en-US" dirty="0"/>
              <a:t>.) All college-level course enrollee success rate </a:t>
            </a:r>
            <a:r>
              <a:rPr lang="en-US" sz="2100" i="1" dirty="0"/>
              <a:t>(NCCBP Form 7) </a:t>
            </a:r>
            <a:endParaRPr lang="en-US" i="1" dirty="0"/>
          </a:p>
          <a:p>
            <a:endParaRPr lang="en-US" dirty="0"/>
          </a:p>
          <a:p>
            <a:pPr marL="0" indent="0">
              <a:buNone/>
            </a:pPr>
            <a:r>
              <a:rPr lang="en-US" dirty="0" smtClean="0"/>
              <a:t>3</a:t>
            </a:r>
            <a:r>
              <a:rPr lang="en-US" dirty="0"/>
              <a:t>. All student performance on gateway math course(s) </a:t>
            </a:r>
            <a:r>
              <a:rPr lang="en-US" sz="2100" dirty="0"/>
              <a:t>(NCCBP Form 11)*</a:t>
            </a:r>
            <a:r>
              <a:rPr lang="en-US" dirty="0"/>
              <a:t>. </a:t>
            </a:r>
          </a:p>
          <a:p>
            <a:endParaRPr lang="en-US" dirty="0"/>
          </a:p>
          <a:p>
            <a:pPr marL="0" indent="0">
              <a:buNone/>
            </a:pPr>
            <a:r>
              <a:rPr lang="en-US" dirty="0"/>
              <a:t>4. All student performance on gateway English course(s) </a:t>
            </a:r>
            <a:r>
              <a:rPr lang="en-US" sz="2100" i="1" dirty="0"/>
              <a:t>(NCCBP Form 11)*. </a:t>
            </a:r>
          </a:p>
          <a:p>
            <a:endParaRPr lang="en-US" dirty="0"/>
          </a:p>
          <a:p>
            <a:pPr marL="0" indent="0">
              <a:buNone/>
            </a:pPr>
            <a:r>
              <a:rPr lang="en-US" dirty="0"/>
              <a:t>5. All developmental-level course enrollee success rate </a:t>
            </a:r>
            <a:r>
              <a:rPr lang="en-US" sz="2100" i="1" dirty="0" smtClean="0"/>
              <a:t>(NCCBP </a:t>
            </a:r>
            <a:r>
              <a:rPr lang="en-US" sz="2100" i="1" dirty="0"/>
              <a:t>Form 8 combining math/English/reading). </a:t>
            </a:r>
          </a:p>
          <a:p>
            <a:endParaRPr lang="en-US" dirty="0"/>
          </a:p>
        </p:txBody>
      </p:sp>
      <p:sp>
        <p:nvSpPr>
          <p:cNvPr id="4" name="Title 1"/>
          <p:cNvSpPr>
            <a:spLocks noGrp="1"/>
          </p:cNvSpPr>
          <p:nvPr>
            <p:ph type="title"/>
          </p:nvPr>
        </p:nvSpPr>
        <p:spPr>
          <a:xfrm>
            <a:off x="838200" y="365125"/>
            <a:ext cx="10515600" cy="1325563"/>
          </a:xfrm>
        </p:spPr>
        <p:txBody>
          <a:bodyPr/>
          <a:lstStyle/>
          <a:p>
            <a:r>
              <a:rPr lang="en-US" dirty="0" smtClean="0"/>
              <a:t>Final Recommendations Made</a:t>
            </a:r>
            <a:endParaRPr lang="en-US" dirty="0"/>
          </a:p>
        </p:txBody>
      </p:sp>
    </p:spTree>
    <p:extLst>
      <p:ext uri="{BB962C8B-B14F-4D97-AF65-F5344CB8AC3E}">
        <p14:creationId xmlns:p14="http://schemas.microsoft.com/office/powerpoint/2010/main" val="2762662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0"/>
            <a:ext cx="18106395" cy="6858000"/>
          </a:xfrm>
          <a:prstGeom prst="rect">
            <a:avLst/>
          </a:prstGeom>
        </p:spPr>
      </p:pic>
      <p:sp>
        <p:nvSpPr>
          <p:cNvPr id="2" name="Title 1"/>
          <p:cNvSpPr>
            <a:spLocks noGrp="1"/>
          </p:cNvSpPr>
          <p:nvPr>
            <p:ph type="title"/>
          </p:nvPr>
        </p:nvSpPr>
        <p:spPr/>
        <p:txBody>
          <a:bodyPr/>
          <a:lstStyle/>
          <a:p>
            <a:r>
              <a:rPr lang="en-US" dirty="0" smtClean="0"/>
              <a:t>NCCBP</a:t>
            </a:r>
            <a:endParaRPr lang="en-US" dirty="0"/>
          </a:p>
        </p:txBody>
      </p:sp>
      <p:sp>
        <p:nvSpPr>
          <p:cNvPr id="3" name="Rectangle 2"/>
          <p:cNvSpPr/>
          <p:nvPr/>
        </p:nvSpPr>
        <p:spPr>
          <a:xfrm>
            <a:off x="802105" y="1604211"/>
            <a:ext cx="10956758" cy="3785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838199" y="1636295"/>
            <a:ext cx="10840453" cy="3940593"/>
          </a:xfrm>
        </p:spPr>
        <p:txBody>
          <a:bodyPr>
            <a:normAutofit/>
          </a:bodyPr>
          <a:lstStyle/>
          <a:p>
            <a:r>
              <a:rPr lang="en-US" dirty="0"/>
              <a:t>An important consideration in the accountability process is to measure Missouri colleges against national benchmarks</a:t>
            </a:r>
            <a:r>
              <a:rPr lang="en-US" dirty="0" smtClean="0"/>
              <a:t>.</a:t>
            </a:r>
            <a:br>
              <a:rPr lang="en-US" dirty="0" smtClean="0"/>
            </a:br>
            <a:r>
              <a:rPr lang="en-US" dirty="0" smtClean="0"/>
              <a:t> </a:t>
            </a:r>
          </a:p>
          <a:p>
            <a:r>
              <a:rPr lang="en-US" dirty="0"/>
              <a:t>Through their participation in this Task Force, the </a:t>
            </a:r>
            <a:r>
              <a:rPr lang="en-US" dirty="0" smtClean="0"/>
              <a:t>Benchmarking institute </a:t>
            </a:r>
            <a:r>
              <a:rPr lang="en-US" dirty="0" smtClean="0"/>
              <a:t>agreed to </a:t>
            </a:r>
            <a:r>
              <a:rPr lang="en-US" dirty="0" smtClean="0"/>
              <a:t>collect the suggested measures in the NCCBP. </a:t>
            </a:r>
            <a:r>
              <a:rPr lang="en-US" dirty="0" smtClean="0"/>
              <a:t/>
            </a:r>
            <a:br>
              <a:rPr lang="en-US" dirty="0" smtClean="0"/>
            </a:br>
            <a:endParaRPr lang="en-US" dirty="0" smtClean="0"/>
          </a:p>
          <a:p>
            <a:r>
              <a:rPr lang="en-US" dirty="0" smtClean="0"/>
              <a:t>These </a:t>
            </a:r>
            <a:r>
              <a:rPr lang="en-US" dirty="0"/>
              <a:t>changes to NCCBP forms will facilitate additional innovation in the future, while continuing to provide reliable comparative benchmark </a:t>
            </a:r>
            <a:r>
              <a:rPr lang="en-US" dirty="0" smtClean="0"/>
              <a:t>data for Missouri’s colleges. </a:t>
            </a:r>
            <a:endParaRPr lang="en-US" dirty="0"/>
          </a:p>
        </p:txBody>
      </p:sp>
    </p:spTree>
    <p:extLst>
      <p:ext uri="{BB962C8B-B14F-4D97-AF65-F5344CB8AC3E}">
        <p14:creationId xmlns:p14="http://schemas.microsoft.com/office/powerpoint/2010/main" val="3676658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122" y="365125"/>
            <a:ext cx="5616678" cy="1325563"/>
          </a:xfrm>
        </p:spPr>
        <p:txBody>
          <a:bodyPr/>
          <a:lstStyle/>
          <a:p>
            <a:r>
              <a:rPr lang="en-US" dirty="0" smtClean="0"/>
              <a:t>Results</a:t>
            </a:r>
            <a:endParaRPr lang="en-US" dirty="0"/>
          </a:p>
        </p:txBody>
      </p:sp>
      <p:sp>
        <p:nvSpPr>
          <p:cNvPr id="3" name="Content Placeholder 2"/>
          <p:cNvSpPr>
            <a:spLocks noGrp="1"/>
          </p:cNvSpPr>
          <p:nvPr>
            <p:ph idx="1"/>
          </p:nvPr>
        </p:nvSpPr>
        <p:spPr>
          <a:xfrm>
            <a:off x="5737122" y="1690688"/>
            <a:ext cx="5616677" cy="3886200"/>
          </a:xfrm>
        </p:spPr>
        <p:txBody>
          <a:bodyPr/>
          <a:lstStyle/>
          <a:p>
            <a:r>
              <a:rPr lang="en-US" dirty="0" smtClean="0"/>
              <a:t>The MCCA has sent the final report from the task force to the Commissioner of the Missouri Department of Higher Education for approval in Jan. 2016</a:t>
            </a:r>
          </a:p>
          <a:p>
            <a:r>
              <a:rPr lang="en-US" dirty="0" smtClean="0"/>
              <a:t>The changes were presented Feb. 4, ope</a:t>
            </a:r>
            <a:r>
              <a:rPr lang="en-US" dirty="0" smtClean="0"/>
              <a:t>n now for a comment period, to be voted on </a:t>
            </a:r>
            <a:r>
              <a:rPr lang="en-US" smtClean="0"/>
              <a:t>in April.</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66" y="1286169"/>
            <a:ext cx="2292503" cy="32411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5936" y="1286169"/>
            <a:ext cx="2315089" cy="3241125"/>
          </a:xfrm>
          <a:prstGeom prst="rect">
            <a:avLst/>
          </a:prstGeom>
        </p:spPr>
      </p:pic>
    </p:spTree>
    <p:extLst>
      <p:ext uri="{BB962C8B-B14F-4D97-AF65-F5344CB8AC3E}">
        <p14:creationId xmlns:p14="http://schemas.microsoft.com/office/powerpoint/2010/main" val="1730262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838200" y="1347537"/>
            <a:ext cx="10515600" cy="4507572"/>
          </a:xfrm>
        </p:spPr>
        <p:txBody>
          <a:bodyPr>
            <a:normAutofit/>
          </a:bodyPr>
          <a:lstStyle/>
          <a:p>
            <a:r>
              <a:rPr lang="en-US" dirty="0"/>
              <a:t>State performance funding criteria </a:t>
            </a:r>
            <a:r>
              <a:rPr lang="en-US" dirty="0" smtClean="0"/>
              <a:t>need to be </a:t>
            </a:r>
            <a:r>
              <a:rPr lang="en-US" dirty="0" smtClean="0">
                <a:solidFill>
                  <a:schemeClr val="tx2">
                    <a:lumMod val="60000"/>
                    <a:lumOff val="40000"/>
                  </a:schemeClr>
                </a:solidFill>
              </a:rPr>
              <a:t>flexible</a:t>
            </a:r>
            <a:r>
              <a:rPr lang="en-US" dirty="0" smtClean="0"/>
              <a:t> to keep up with community college’s transformations</a:t>
            </a:r>
          </a:p>
          <a:p>
            <a:r>
              <a:rPr lang="en-US" dirty="0" smtClean="0"/>
              <a:t>Having a state community college association to </a:t>
            </a:r>
            <a:r>
              <a:rPr lang="en-US" dirty="0" smtClean="0">
                <a:solidFill>
                  <a:schemeClr val="tx2">
                    <a:lumMod val="60000"/>
                    <a:lumOff val="40000"/>
                  </a:schemeClr>
                </a:solidFill>
              </a:rPr>
              <a:t>facilitate</a:t>
            </a:r>
            <a:r>
              <a:rPr lang="en-US" dirty="0" smtClean="0"/>
              <a:t> performance funding issues is very helpful.</a:t>
            </a:r>
          </a:p>
          <a:p>
            <a:r>
              <a:rPr lang="en-US" dirty="0" smtClean="0">
                <a:solidFill>
                  <a:schemeClr val="tx2">
                    <a:lumMod val="60000"/>
                    <a:lumOff val="40000"/>
                  </a:schemeClr>
                </a:solidFill>
              </a:rPr>
              <a:t>Partnering</a:t>
            </a:r>
            <a:r>
              <a:rPr lang="en-US" dirty="0" smtClean="0"/>
              <a:t> with the NHEBI helped get changes to the benchmarking to support MO’s performance funding metrics.</a:t>
            </a:r>
          </a:p>
          <a:p>
            <a:r>
              <a:rPr lang="en-US" dirty="0" smtClean="0"/>
              <a:t>Performance funding works best when colleges have </a:t>
            </a:r>
            <a:r>
              <a:rPr lang="en-US" dirty="0" smtClean="0">
                <a:solidFill>
                  <a:schemeClr val="tx2">
                    <a:lumMod val="60000"/>
                    <a:lumOff val="40000"/>
                  </a:schemeClr>
                </a:solidFill>
              </a:rPr>
              <a:t>input</a:t>
            </a:r>
            <a:r>
              <a:rPr lang="en-US" dirty="0" smtClean="0"/>
              <a:t> in the criteria.</a:t>
            </a:r>
          </a:p>
          <a:p>
            <a:r>
              <a:rPr lang="en-US" dirty="0" smtClean="0"/>
              <a:t>A </a:t>
            </a:r>
            <a:r>
              <a:rPr lang="en-US" dirty="0" smtClean="0">
                <a:solidFill>
                  <a:schemeClr val="tx2">
                    <a:lumMod val="60000"/>
                    <a:lumOff val="40000"/>
                  </a:schemeClr>
                </a:solidFill>
              </a:rPr>
              <a:t>“menu”</a:t>
            </a:r>
            <a:r>
              <a:rPr lang="en-US" dirty="0" smtClean="0"/>
              <a:t> of measures helps make performance funding more equitable for colleges.</a:t>
            </a:r>
            <a:endParaRPr lang="en-US" dirty="0"/>
          </a:p>
          <a:p>
            <a:endParaRPr lang="en-US" dirty="0"/>
          </a:p>
        </p:txBody>
      </p:sp>
    </p:spTree>
    <p:extLst>
      <p:ext uri="{BB962C8B-B14F-4D97-AF65-F5344CB8AC3E}">
        <p14:creationId xmlns:p14="http://schemas.microsoft.com/office/powerpoint/2010/main" val="1404274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tidbits about Missouri</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42100" y="1690686"/>
            <a:ext cx="3898900" cy="3830669"/>
          </a:xfrm>
        </p:spPr>
      </p:pic>
      <p:pic>
        <p:nvPicPr>
          <p:cNvPr id="4"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8536" y="1756171"/>
            <a:ext cx="5001684" cy="3751263"/>
          </a:xfrm>
          <a:prstGeom prst="rect">
            <a:avLst/>
          </a:prstGeom>
        </p:spPr>
      </p:pic>
    </p:spTree>
    <p:extLst>
      <p:ext uri="{BB962C8B-B14F-4D97-AF65-F5344CB8AC3E}">
        <p14:creationId xmlns:p14="http://schemas.microsoft.com/office/powerpoint/2010/main" val="4272736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Outline</a:t>
            </a:r>
            <a:endParaRPr lang="en-US" dirty="0"/>
          </a:p>
        </p:txBody>
      </p:sp>
      <p:sp>
        <p:nvSpPr>
          <p:cNvPr id="3" name="Content Placeholder 2"/>
          <p:cNvSpPr>
            <a:spLocks noGrp="1"/>
          </p:cNvSpPr>
          <p:nvPr>
            <p:ph idx="1"/>
          </p:nvPr>
        </p:nvSpPr>
        <p:spPr>
          <a:xfrm>
            <a:off x="838200" y="1533833"/>
            <a:ext cx="10515600" cy="4043056"/>
          </a:xfrm>
        </p:spPr>
        <p:txBody>
          <a:bodyPr/>
          <a:lstStyle/>
          <a:p>
            <a:r>
              <a:rPr lang="en-US" dirty="0" smtClean="0"/>
              <a:t>History of Performance Funding in Missouri </a:t>
            </a:r>
          </a:p>
          <a:p>
            <a:r>
              <a:rPr lang="en-US" dirty="0" smtClean="0"/>
              <a:t>Using Data from the NCCBP </a:t>
            </a:r>
          </a:p>
          <a:p>
            <a:r>
              <a:rPr lang="en-US" dirty="0" smtClean="0"/>
              <a:t>Innovations in Developmental Education</a:t>
            </a:r>
          </a:p>
          <a:p>
            <a:r>
              <a:rPr lang="en-US" dirty="0" smtClean="0"/>
              <a:t>Formation of the Developmental Education – Performance Funding Task Force </a:t>
            </a:r>
          </a:p>
          <a:p>
            <a:r>
              <a:rPr lang="en-US" dirty="0" smtClean="0"/>
              <a:t>Suggested New Metrics</a:t>
            </a:r>
          </a:p>
          <a:p>
            <a:r>
              <a:rPr lang="en-US" dirty="0" smtClean="0"/>
              <a:t>Testing of the Potential Metrics</a:t>
            </a:r>
          </a:p>
          <a:p>
            <a:r>
              <a:rPr lang="en-US" dirty="0" smtClean="0"/>
              <a:t>Final Decisions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798" y="3569918"/>
            <a:ext cx="5228051" cy="3288082"/>
          </a:xfrm>
          <a:prstGeom prst="rect">
            <a:avLst/>
          </a:prstGeom>
        </p:spPr>
      </p:pic>
    </p:spTree>
    <p:extLst>
      <p:ext uri="{BB962C8B-B14F-4D97-AF65-F5344CB8AC3E}">
        <p14:creationId xmlns:p14="http://schemas.microsoft.com/office/powerpoint/2010/main" val="1255017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314903" cy="8217399"/>
          </a:xfrm>
          <a:prstGeom prst="rect">
            <a:avLst/>
          </a:prstGeom>
        </p:spPr>
      </p:pic>
      <p:sp>
        <p:nvSpPr>
          <p:cNvPr id="2" name="Title 1"/>
          <p:cNvSpPr>
            <a:spLocks noGrp="1"/>
          </p:cNvSpPr>
          <p:nvPr>
            <p:ph type="title"/>
          </p:nvPr>
        </p:nvSpPr>
        <p:spPr/>
        <p:txBody>
          <a:bodyPr/>
          <a:lstStyle/>
          <a:p>
            <a:r>
              <a:rPr lang="en-US" dirty="0" smtClean="0"/>
              <a:t>Performance Funding in MO</a:t>
            </a:r>
            <a:endParaRPr lang="en-US" dirty="0"/>
          </a:p>
        </p:txBody>
      </p:sp>
      <p:sp>
        <p:nvSpPr>
          <p:cNvPr id="3" name="Content Placeholder 2"/>
          <p:cNvSpPr>
            <a:spLocks noGrp="1"/>
          </p:cNvSpPr>
          <p:nvPr>
            <p:ph idx="1"/>
          </p:nvPr>
        </p:nvSpPr>
        <p:spPr>
          <a:xfrm>
            <a:off x="838200" y="1825625"/>
            <a:ext cx="10515600" cy="5032375"/>
          </a:xfrm>
        </p:spPr>
        <p:txBody>
          <a:bodyPr/>
          <a:lstStyle/>
          <a:p>
            <a:r>
              <a:rPr lang="en-US" dirty="0" smtClean="0"/>
              <a:t>MO first explored performance funding in 1989.</a:t>
            </a:r>
          </a:p>
          <a:p>
            <a:r>
              <a:rPr lang="en-US" dirty="0" smtClean="0"/>
              <a:t>First formal performance funding was done in FY 1993. </a:t>
            </a:r>
            <a:endParaRPr lang="en-US" dirty="0"/>
          </a:p>
          <a:p>
            <a:r>
              <a:rPr lang="en-US" dirty="0" smtClean="0"/>
              <a:t>1993-2011 state funding situation characterized by core cuts in bad years and no increases in better years thus performance funding was essentially inactive. </a:t>
            </a:r>
          </a:p>
          <a:p>
            <a:r>
              <a:rPr lang="en-US" dirty="0" smtClean="0"/>
              <a:t>Then in 2011, the MO Commissioner of Higher Education established the first Performance Funding Task Force.</a:t>
            </a:r>
          </a:p>
          <a:p>
            <a:r>
              <a:rPr lang="en-US" dirty="0" smtClean="0"/>
              <a:t>Fall 2012 CCs reported on metrics.</a:t>
            </a:r>
            <a:endParaRPr lang="en-US" dirty="0" smtClean="0"/>
          </a:p>
          <a:p>
            <a:endParaRPr lang="en-US" dirty="0"/>
          </a:p>
          <a:p>
            <a:endParaRPr lang="en-US" dirty="0"/>
          </a:p>
        </p:txBody>
      </p:sp>
    </p:spTree>
    <p:extLst>
      <p:ext uri="{BB962C8B-B14F-4D97-AF65-F5344CB8AC3E}">
        <p14:creationId xmlns:p14="http://schemas.microsoft.com/office/powerpoint/2010/main" val="2197762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FY 2015</a:t>
            </a:r>
            <a:endParaRPr lang="en-US" dirty="0"/>
          </a:p>
        </p:txBody>
      </p:sp>
      <p:sp>
        <p:nvSpPr>
          <p:cNvPr id="3" name="Content Placeholder 2"/>
          <p:cNvSpPr>
            <a:spLocks noGrp="1"/>
          </p:cNvSpPr>
          <p:nvPr>
            <p:ph idx="1"/>
          </p:nvPr>
        </p:nvSpPr>
        <p:spPr/>
        <p:txBody>
          <a:bodyPr/>
          <a:lstStyle/>
          <a:p>
            <a:r>
              <a:rPr lang="en-US" dirty="0" smtClean="0"/>
              <a:t>Efficiency measure </a:t>
            </a:r>
          </a:p>
          <a:p>
            <a:r>
              <a:rPr lang="en-US" dirty="0" smtClean="0"/>
              <a:t>Request to add a 6</a:t>
            </a:r>
            <a:r>
              <a:rPr lang="en-US" baseline="30000" dirty="0" smtClean="0"/>
              <a:t>th</a:t>
            </a:r>
            <a:r>
              <a:rPr lang="en-US" dirty="0" smtClean="0"/>
              <a:t> measure on Transfers</a:t>
            </a:r>
          </a:p>
          <a:p>
            <a:r>
              <a:rPr lang="en-US" dirty="0" smtClean="0"/>
              <a:t>6</a:t>
            </a:r>
            <a:r>
              <a:rPr lang="en-US" baseline="30000" dirty="0" smtClean="0"/>
              <a:t>th</a:t>
            </a:r>
            <a:r>
              <a:rPr lang="en-US" dirty="0" smtClean="0"/>
              <a:t> measure is on hold pending final approval and funding</a:t>
            </a:r>
          </a:p>
          <a:p>
            <a:r>
              <a:rPr lang="en-US" dirty="0" smtClean="0"/>
              <a:t>FY2016 asked to propose changes to the Dev. Ed. measures</a:t>
            </a:r>
            <a:endParaRPr lang="en-US" dirty="0"/>
          </a:p>
        </p:txBody>
      </p:sp>
    </p:spTree>
    <p:extLst>
      <p:ext uri="{BB962C8B-B14F-4D97-AF65-F5344CB8AC3E}">
        <p14:creationId xmlns:p14="http://schemas.microsoft.com/office/powerpoint/2010/main" val="106334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7988" y="-1490929"/>
            <a:ext cx="12309988" cy="10071809"/>
          </a:xfrm>
          <a:prstGeom prst="rect">
            <a:avLst/>
          </a:prstGeom>
        </p:spPr>
      </p:pic>
      <p:sp>
        <p:nvSpPr>
          <p:cNvPr id="2" name="Title 1"/>
          <p:cNvSpPr>
            <a:spLocks noGrp="1"/>
          </p:cNvSpPr>
          <p:nvPr>
            <p:ph type="title"/>
          </p:nvPr>
        </p:nvSpPr>
        <p:spPr/>
        <p:txBody>
          <a:bodyPr/>
          <a:lstStyle/>
          <a:p>
            <a:r>
              <a:rPr lang="en-US" dirty="0" smtClean="0"/>
              <a:t>Key characteristics of MO performance measures:</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3600" dirty="0" smtClean="0"/>
              <a:t>Reliance </a:t>
            </a:r>
            <a:r>
              <a:rPr lang="en-US" sz="3600" dirty="0"/>
              <a:t>on existing and externally validated data </a:t>
            </a:r>
          </a:p>
          <a:p>
            <a:pPr marL="514350" indent="-514350">
              <a:buAutoNum type="arabicPeriod"/>
            </a:pPr>
            <a:r>
              <a:rPr lang="en-US" sz="3600" dirty="0" smtClean="0"/>
              <a:t>Alignment </a:t>
            </a:r>
            <a:r>
              <a:rPr lang="en-US" sz="3600" dirty="0"/>
              <a:t>with established statewide goals </a:t>
            </a:r>
            <a:endParaRPr lang="en-US" sz="3600" dirty="0" smtClean="0"/>
          </a:p>
          <a:p>
            <a:pPr marL="514350" indent="-514350">
              <a:buAutoNum type="arabicPeriod"/>
            </a:pPr>
            <a:r>
              <a:rPr lang="en-US" sz="3600" dirty="0" smtClean="0"/>
              <a:t>Being </a:t>
            </a:r>
            <a:r>
              <a:rPr lang="en-US" sz="3600" dirty="0"/>
              <a:t>straightforward in nature and easily </a:t>
            </a:r>
            <a:r>
              <a:rPr lang="en-US" sz="3600" dirty="0" smtClean="0"/>
              <a:t>understood</a:t>
            </a:r>
          </a:p>
          <a:p>
            <a:pPr marL="514350" indent="-514350">
              <a:buAutoNum type="arabicPeriod"/>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788" y="4637600"/>
            <a:ext cx="6264112" cy="1461626"/>
          </a:xfrm>
          <a:prstGeom prst="rect">
            <a:avLst/>
          </a:prstGeom>
        </p:spPr>
      </p:pic>
    </p:spTree>
    <p:extLst>
      <p:ext uri="{BB962C8B-B14F-4D97-AF65-F5344CB8AC3E}">
        <p14:creationId xmlns:p14="http://schemas.microsoft.com/office/powerpoint/2010/main" val="21014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278927"/>
            <a:ext cx="12192000" cy="9059197"/>
          </a:xfrm>
        </p:spPr>
      </p:pic>
      <p:sp>
        <p:nvSpPr>
          <p:cNvPr id="2" name="Title 1"/>
          <p:cNvSpPr>
            <a:spLocks noGrp="1"/>
          </p:cNvSpPr>
          <p:nvPr>
            <p:ph type="title"/>
          </p:nvPr>
        </p:nvSpPr>
        <p:spPr>
          <a:xfrm>
            <a:off x="781664" y="1690688"/>
            <a:ext cx="10383641" cy="5462280"/>
          </a:xfrm>
        </p:spPr>
        <p:txBody>
          <a:bodyPr>
            <a:normAutofit/>
          </a:bodyPr>
          <a:lstStyle/>
          <a:p>
            <a:r>
              <a:rPr lang="en-US" sz="3600" dirty="0" smtClean="0"/>
              <a:t>1.  5 Performance Indicators</a:t>
            </a:r>
            <a:br>
              <a:rPr lang="en-US" sz="3600" dirty="0" smtClean="0"/>
            </a:br>
            <a:r>
              <a:rPr lang="en-US" sz="3600" dirty="0" smtClean="0"/>
              <a:t/>
            </a:r>
            <a:br>
              <a:rPr lang="en-US" sz="3600" dirty="0" smtClean="0"/>
            </a:br>
            <a:r>
              <a:rPr lang="en-US" sz="3600" dirty="0" smtClean="0"/>
              <a:t>2.  Three-year </a:t>
            </a:r>
            <a:r>
              <a:rPr lang="en-US" sz="3600" dirty="0"/>
              <a:t>rolling average used for metrics</a:t>
            </a:r>
            <a:r>
              <a:rPr lang="en-US" sz="3600" dirty="0" smtClean="0"/>
              <a:t>.</a:t>
            </a:r>
            <a:br>
              <a:rPr lang="en-US" sz="3600" dirty="0" smtClean="0"/>
            </a:br>
            <a:r>
              <a:rPr lang="en-US" sz="3600" dirty="0"/>
              <a:t/>
            </a:r>
            <a:br>
              <a:rPr lang="en-US" sz="3600" dirty="0"/>
            </a:br>
            <a:r>
              <a:rPr lang="en-US" sz="3600" dirty="0" smtClean="0"/>
              <a:t>3.  Success </a:t>
            </a:r>
            <a:r>
              <a:rPr lang="en-US" sz="3600" dirty="0"/>
              <a:t>defined for each institution </a:t>
            </a:r>
            <a:r>
              <a:rPr lang="en-US" sz="3600" dirty="0" smtClean="0"/>
              <a:t>individually </a:t>
            </a:r>
            <a:br>
              <a:rPr lang="en-US" sz="3600" dirty="0" smtClean="0"/>
            </a:br>
            <a:r>
              <a:rPr lang="en-US" sz="3600" dirty="0"/>
              <a:t/>
            </a:r>
            <a:br>
              <a:rPr lang="en-US" sz="3600" dirty="0"/>
            </a:br>
            <a:r>
              <a:rPr lang="en-US" sz="3600" dirty="0" smtClean="0"/>
              <a:t>	-</a:t>
            </a:r>
            <a:r>
              <a:rPr lang="en-US" sz="3100" dirty="0" smtClean="0"/>
              <a:t>improvement </a:t>
            </a:r>
            <a:r>
              <a:rPr lang="en-US" sz="3100" dirty="0"/>
              <a:t>over that institution’s performance </a:t>
            </a:r>
            <a:r>
              <a:rPr lang="en-US" sz="3100" dirty="0" smtClean="0"/>
              <a:t>	 	 from </a:t>
            </a:r>
            <a:r>
              <a:rPr lang="en-US" sz="3100" dirty="0"/>
              <a:t>previous year or maintenance of a high level </a:t>
            </a:r>
            <a:r>
              <a:rPr lang="en-US" sz="3100" dirty="0" smtClean="0"/>
              <a:t>	 	 of </a:t>
            </a:r>
            <a:r>
              <a:rPr lang="en-US" sz="3100" dirty="0"/>
              <a:t>performance based on </a:t>
            </a:r>
            <a:r>
              <a:rPr lang="en-US" sz="3100" dirty="0" smtClean="0"/>
              <a:t>benchmarks</a:t>
            </a:r>
            <a:r>
              <a:rPr lang="en-US" sz="3100" dirty="0"/>
              <a:t/>
            </a:r>
            <a:br>
              <a:rPr lang="en-US" sz="3100" dirty="0"/>
            </a:br>
            <a:endParaRPr lang="en-US" sz="3600" dirty="0"/>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dirty="0" smtClean="0"/>
              <a:t>Final MO performance measures:</a:t>
            </a:r>
            <a:endParaRPr lang="en-US" dirty="0"/>
          </a:p>
        </p:txBody>
      </p:sp>
    </p:spTree>
    <p:extLst>
      <p:ext uri="{BB962C8B-B14F-4D97-AF65-F5344CB8AC3E}">
        <p14:creationId xmlns:p14="http://schemas.microsoft.com/office/powerpoint/2010/main" val="1898478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6042"/>
            <a:ext cx="12192000" cy="9690928"/>
          </a:xfrm>
          <a:prstGeom prst="rect">
            <a:avLst/>
          </a:prstGeom>
        </p:spPr>
      </p:pic>
      <p:sp>
        <p:nvSpPr>
          <p:cNvPr id="2" name="Rectangle 1"/>
          <p:cNvSpPr/>
          <p:nvPr/>
        </p:nvSpPr>
        <p:spPr>
          <a:xfrm>
            <a:off x="786063" y="1155031"/>
            <a:ext cx="10539663" cy="542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u="sng" dirty="0"/>
              <a:t>Student Success and Progress Measures </a:t>
            </a:r>
            <a:r>
              <a:rPr lang="en-US" dirty="0"/>
              <a:t/>
            </a:r>
            <a:br>
              <a:rPr lang="en-US" dirty="0"/>
            </a:br>
            <a:endParaRPr lang="en-US" dirty="0"/>
          </a:p>
        </p:txBody>
      </p:sp>
      <p:sp>
        <p:nvSpPr>
          <p:cNvPr id="9" name="Text Placeholder 8"/>
          <p:cNvSpPr>
            <a:spLocks noGrp="1"/>
          </p:cNvSpPr>
          <p:nvPr>
            <p:ph idx="1"/>
          </p:nvPr>
        </p:nvSpPr>
        <p:spPr>
          <a:xfrm>
            <a:off x="838200" y="1268361"/>
            <a:ext cx="10515600" cy="5742039"/>
          </a:xfrm>
        </p:spPr>
        <p:txBody>
          <a:bodyPr>
            <a:normAutofit lnSpcReduction="10000"/>
          </a:bodyPr>
          <a:lstStyle/>
          <a:p>
            <a:pPr marL="0" indent="0">
              <a:buNone/>
            </a:pPr>
            <a:r>
              <a:rPr lang="en-US" dirty="0" smtClean="0"/>
              <a:t>1</a:t>
            </a:r>
            <a:r>
              <a:rPr lang="en-US" dirty="0"/>
              <a:t>. Three-year completion </a:t>
            </a:r>
            <a:r>
              <a:rPr lang="en-US" dirty="0" smtClean="0"/>
              <a:t>rate</a:t>
            </a:r>
          </a:p>
          <a:p>
            <a:pPr lvl="1"/>
            <a:r>
              <a:rPr lang="en-US" dirty="0" smtClean="0"/>
              <a:t>First-time</a:t>
            </a:r>
            <a:r>
              <a:rPr lang="en-US" dirty="0"/>
              <a:t>, full-time </a:t>
            </a:r>
            <a:r>
              <a:rPr lang="en-US" dirty="0" smtClean="0"/>
              <a:t>students</a:t>
            </a:r>
          </a:p>
          <a:p>
            <a:pPr lvl="1"/>
            <a:r>
              <a:rPr lang="en-US" dirty="0" smtClean="0"/>
              <a:t>Includes those that complete </a:t>
            </a:r>
            <a:r>
              <a:rPr lang="en-US" dirty="0"/>
              <a:t>a certificate or degree of at least one year or </a:t>
            </a:r>
            <a:r>
              <a:rPr lang="en-US" dirty="0" smtClean="0"/>
              <a:t>longer</a:t>
            </a:r>
          </a:p>
          <a:p>
            <a:pPr lvl="1"/>
            <a:r>
              <a:rPr lang="en-US" dirty="0" smtClean="0"/>
              <a:t>Transfers </a:t>
            </a:r>
            <a:r>
              <a:rPr lang="en-US" dirty="0"/>
              <a:t>to a four-year </a:t>
            </a:r>
            <a:r>
              <a:rPr lang="en-US" dirty="0" smtClean="0"/>
              <a:t>institution</a:t>
            </a:r>
            <a:br>
              <a:rPr lang="en-US" dirty="0" smtClean="0"/>
            </a:br>
            <a:r>
              <a:rPr lang="en-US" dirty="0" smtClean="0"/>
              <a:t> </a:t>
            </a:r>
            <a:endParaRPr lang="en-US" dirty="0"/>
          </a:p>
          <a:p>
            <a:pPr marL="0" indent="0">
              <a:buNone/>
            </a:pPr>
            <a:r>
              <a:rPr lang="en-US" dirty="0"/>
              <a:t>2. </a:t>
            </a:r>
            <a:r>
              <a:rPr lang="en-US" dirty="0" smtClean="0"/>
              <a:t>Developmental Ed – English</a:t>
            </a:r>
          </a:p>
          <a:p>
            <a:pPr lvl="1"/>
            <a:r>
              <a:rPr lang="en-US" dirty="0" smtClean="0"/>
              <a:t>Percentage </a:t>
            </a:r>
            <a:r>
              <a:rPr lang="en-US" dirty="0"/>
              <a:t>of developmental students who successfully complete their last developmental English course and then successfully complete their first college-level English course. </a:t>
            </a:r>
            <a:r>
              <a:rPr lang="en-US" dirty="0" smtClean="0"/>
              <a:t/>
            </a:r>
            <a:br>
              <a:rPr lang="en-US" dirty="0" smtClean="0"/>
            </a:br>
            <a:endParaRPr lang="en-US" dirty="0"/>
          </a:p>
          <a:p>
            <a:pPr marL="0" indent="0">
              <a:buNone/>
            </a:pPr>
            <a:r>
              <a:rPr lang="en-US" dirty="0" smtClean="0"/>
              <a:t>3</a:t>
            </a:r>
            <a:r>
              <a:rPr lang="en-US" dirty="0"/>
              <a:t>. </a:t>
            </a:r>
            <a:r>
              <a:rPr lang="en-US" dirty="0" smtClean="0"/>
              <a:t>Developmental Ed – Math</a:t>
            </a:r>
          </a:p>
          <a:p>
            <a:pPr lvl="1"/>
            <a:r>
              <a:rPr lang="en-US" dirty="0" smtClean="0"/>
              <a:t>Percentage </a:t>
            </a:r>
            <a:r>
              <a:rPr lang="en-US" dirty="0"/>
              <a:t>of developmental students who successfully complete their last developmental math course and then successfully complete their first college-level math course. </a:t>
            </a:r>
          </a:p>
          <a:p>
            <a:endParaRPr lang="en-US" dirty="0"/>
          </a:p>
        </p:txBody>
      </p:sp>
    </p:spTree>
    <p:extLst>
      <p:ext uri="{BB962C8B-B14F-4D97-AF65-F5344CB8AC3E}">
        <p14:creationId xmlns:p14="http://schemas.microsoft.com/office/powerpoint/2010/main" val="4130388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457200"/>
            <a:ext cx="10908632" cy="1307432"/>
          </a:xfrm>
        </p:spPr>
        <p:txBody>
          <a:bodyPr>
            <a:normAutofit/>
          </a:bodyPr>
          <a:lstStyle/>
          <a:p>
            <a:r>
              <a:rPr lang="en-US" u="sng" dirty="0"/>
              <a:t>Increase Degree Attainment and Quality of Student Living </a:t>
            </a:r>
            <a:br>
              <a:rPr lang="en-US" u="sng" dirty="0"/>
            </a:br>
            <a:endParaRPr lang="en-US" u="sng" dirty="0"/>
          </a:p>
        </p:txBody>
      </p:sp>
      <p:sp>
        <p:nvSpPr>
          <p:cNvPr id="4" name="Text Placeholder 3"/>
          <p:cNvSpPr>
            <a:spLocks noGrp="1"/>
          </p:cNvSpPr>
          <p:nvPr>
            <p:ph type="body" sz="half" idx="2"/>
          </p:nvPr>
        </p:nvSpPr>
        <p:spPr>
          <a:xfrm>
            <a:off x="839788" y="2057400"/>
            <a:ext cx="5416633" cy="3493168"/>
          </a:xfrm>
        </p:spPr>
        <p:txBody>
          <a:bodyPr>
            <a:normAutofit/>
          </a:bodyPr>
          <a:lstStyle/>
          <a:p>
            <a:r>
              <a:rPr lang="en-US" sz="2800" dirty="0" smtClean="0"/>
              <a:t>4</a:t>
            </a:r>
            <a:r>
              <a:rPr lang="en-US" sz="2800" dirty="0"/>
              <a:t>. Percentage of </a:t>
            </a:r>
            <a:r>
              <a:rPr lang="en-US" sz="2800" dirty="0" smtClean="0"/>
              <a:t>career/technical </a:t>
            </a:r>
            <a:r>
              <a:rPr lang="en-US" sz="2800" dirty="0"/>
              <a:t>graduates who pass their required licensure/certification examination. </a:t>
            </a:r>
          </a:p>
          <a:p>
            <a:endParaRPr lang="en-US" sz="2800" dirty="0"/>
          </a:p>
        </p:txBody>
      </p:sp>
      <p:pic>
        <p:nvPicPr>
          <p:cNvPr id="7"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624" r="3624"/>
          <a:stretch>
            <a:fillRect/>
          </a:stretch>
        </p:blipFill>
        <p:spPr>
          <a:xfrm>
            <a:off x="6272462" y="1847526"/>
            <a:ext cx="5082925" cy="4013524"/>
          </a:xfrm>
        </p:spPr>
      </p:pic>
    </p:spTree>
    <p:extLst>
      <p:ext uri="{BB962C8B-B14F-4D97-AF65-F5344CB8AC3E}">
        <p14:creationId xmlns:p14="http://schemas.microsoft.com/office/powerpoint/2010/main" val="2133898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NHEBI 2015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EBI 2015 Theme" id="{4E5744BC-EB8C-45B6-91E2-501211CE4E5C}" vid="{E07850BA-747C-45A6-93BF-610896F108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NHEBI 2015 Theme</Template>
  <TotalTime>3016</TotalTime>
  <Words>1480</Words>
  <Application>Microsoft Office PowerPoint</Application>
  <PresentationFormat>Widescreen</PresentationFormat>
  <Paragraphs>182</Paragraphs>
  <Slides>26</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Courier New</vt:lpstr>
      <vt:lpstr>NHEBI 2015 Theme</vt:lpstr>
      <vt:lpstr>Performance Funding Dilemma:   Developmental Education</vt:lpstr>
      <vt:lpstr>Questions to think about:</vt:lpstr>
      <vt:lpstr>Session Outline</vt:lpstr>
      <vt:lpstr>Performance Funding in MO</vt:lpstr>
      <vt:lpstr>Change in FY 2015</vt:lpstr>
      <vt:lpstr>Key characteristics of MO performance measures:</vt:lpstr>
      <vt:lpstr>1.  5 Performance Indicators  2.  Three-year rolling average used for metrics.  3.  Success defined for each institution individually    -improvement over that institution’s performance     from previous year or maintenance of a high level     of performance based on benchmarks </vt:lpstr>
      <vt:lpstr>Student Success and Progress Measures  </vt:lpstr>
      <vt:lpstr>Increase Degree Attainment and Quality of Student Living  </vt:lpstr>
      <vt:lpstr>Financial Responsibility and Efficiency </vt:lpstr>
      <vt:lpstr>Why make changes so soon?</vt:lpstr>
      <vt:lpstr>The Task Force</vt:lpstr>
      <vt:lpstr>Process was facilitated by: </vt:lpstr>
      <vt:lpstr>Philosophical Background Discussion</vt:lpstr>
      <vt:lpstr>Evaluated Several Benchmarks</vt:lpstr>
      <vt:lpstr>NCCBP: Potential Form Changes </vt:lpstr>
      <vt:lpstr>Testing</vt:lpstr>
      <vt:lpstr>PowerPoint Presentation</vt:lpstr>
      <vt:lpstr>PowerPoint Presentation</vt:lpstr>
      <vt:lpstr>Summary Tables</vt:lpstr>
      <vt:lpstr>Final Recommendations Made</vt:lpstr>
      <vt:lpstr>Final Recommendations Made</vt:lpstr>
      <vt:lpstr>NCCBP</vt:lpstr>
      <vt:lpstr>Results</vt:lpstr>
      <vt:lpstr>Conclusions</vt:lpstr>
      <vt:lpstr>Last tidbits about Missouri</vt:lpstr>
    </vt:vector>
  </TitlesOfParts>
  <Company>Johnson County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Guthrie</dc:creator>
  <cp:lastModifiedBy>Lou Guthrie</cp:lastModifiedBy>
  <cp:revision>39</cp:revision>
  <dcterms:created xsi:type="dcterms:W3CDTF">2016-01-13T19:01:12Z</dcterms:created>
  <dcterms:modified xsi:type="dcterms:W3CDTF">2016-02-26T20:14:11Z</dcterms:modified>
</cp:coreProperties>
</file>