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5.xml" ContentType="application/vnd.openxmlformats-officedocument.presentationml.tags+xml"/>
  <Override PartName="/ppt/notesSlides/notesSlide40.xml" ContentType="application/vnd.openxmlformats-officedocument.presentationml.notesSlide+xml"/>
  <Override PartName="/ppt/tags/tag26.xml" ContentType="application/vnd.openxmlformats-officedocument.presentationml.tags+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406" r:id="rId2"/>
    <p:sldId id="338" r:id="rId3"/>
    <p:sldId id="342" r:id="rId4"/>
    <p:sldId id="343" r:id="rId5"/>
    <p:sldId id="427" r:id="rId6"/>
    <p:sldId id="305" r:id="rId7"/>
    <p:sldId id="346" r:id="rId8"/>
    <p:sldId id="355" r:id="rId9"/>
    <p:sldId id="356" r:id="rId10"/>
    <p:sldId id="361" r:id="rId11"/>
    <p:sldId id="363" r:id="rId12"/>
    <p:sldId id="362" r:id="rId13"/>
    <p:sldId id="364" r:id="rId14"/>
    <p:sldId id="365" r:id="rId15"/>
    <p:sldId id="366" r:id="rId16"/>
    <p:sldId id="369" r:id="rId17"/>
    <p:sldId id="327" r:id="rId18"/>
    <p:sldId id="421" r:id="rId19"/>
    <p:sldId id="423" r:id="rId20"/>
    <p:sldId id="428" r:id="rId21"/>
    <p:sldId id="424" r:id="rId22"/>
    <p:sldId id="407" r:id="rId23"/>
    <p:sldId id="429" r:id="rId24"/>
    <p:sldId id="422" r:id="rId25"/>
    <p:sldId id="436" r:id="rId26"/>
    <p:sldId id="437" r:id="rId27"/>
    <p:sldId id="438" r:id="rId28"/>
    <p:sldId id="434" r:id="rId29"/>
    <p:sldId id="435" r:id="rId30"/>
    <p:sldId id="417" r:id="rId31"/>
    <p:sldId id="418" r:id="rId32"/>
    <p:sldId id="432" r:id="rId33"/>
    <p:sldId id="431" r:id="rId34"/>
    <p:sldId id="419" r:id="rId35"/>
    <p:sldId id="416" r:id="rId36"/>
    <p:sldId id="415" r:id="rId37"/>
    <p:sldId id="414" r:id="rId38"/>
    <p:sldId id="413" r:id="rId39"/>
    <p:sldId id="412" r:id="rId40"/>
    <p:sldId id="394" r:id="rId41"/>
    <p:sldId id="335" r:id="rId42"/>
    <p:sldId id="309" r:id="rId43"/>
  </p:sldIdLst>
  <p:sldSz cx="9144000" cy="6858000" type="screen4x3"/>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u" id="{AB131B60-4303-4D67-BCE1-A14D2071E4E1}">
          <p14:sldIdLst>
            <p14:sldId id="406"/>
            <p14:sldId id="338"/>
            <p14:sldId id="342"/>
            <p14:sldId id="343"/>
            <p14:sldId id="427"/>
            <p14:sldId id="305"/>
            <p14:sldId id="346"/>
            <p14:sldId id="355"/>
            <p14:sldId id="356"/>
            <p14:sldId id="361"/>
            <p14:sldId id="363"/>
            <p14:sldId id="362"/>
            <p14:sldId id="364"/>
            <p14:sldId id="365"/>
            <p14:sldId id="366"/>
            <p14:sldId id="369"/>
            <p14:sldId id="327"/>
            <p14:sldId id="421"/>
            <p14:sldId id="423"/>
            <p14:sldId id="428"/>
            <p14:sldId id="424"/>
            <p14:sldId id="407"/>
            <p14:sldId id="429"/>
            <p14:sldId id="422"/>
            <p14:sldId id="436"/>
            <p14:sldId id="437"/>
            <p14:sldId id="438"/>
            <p14:sldId id="434"/>
            <p14:sldId id="435"/>
            <p14:sldId id="417"/>
            <p14:sldId id="418"/>
            <p14:sldId id="432"/>
            <p14:sldId id="431"/>
            <p14:sldId id="419"/>
            <p14:sldId id="416"/>
            <p14:sldId id="415"/>
            <p14:sldId id="414"/>
            <p14:sldId id="413"/>
            <p14:sldId id="412"/>
            <p14:sldId id="394"/>
            <p14:sldId id="335"/>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B9"/>
    <a:srgbClr val="15D2FF"/>
    <a:srgbClr val="00687C"/>
    <a:srgbClr val="3A8DC6"/>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1994" autoAdjust="0"/>
  </p:normalViewPr>
  <p:slideViewPr>
    <p:cSldViewPr>
      <p:cViewPr varScale="1">
        <p:scale>
          <a:sx n="63" d="100"/>
          <a:sy n="63" d="100"/>
        </p:scale>
        <p:origin x="1408" y="52"/>
      </p:cViewPr>
      <p:guideLst>
        <p:guide orient="horz" pos="2160"/>
        <p:guide pos="2880"/>
      </p:guideLst>
    </p:cSldViewPr>
  </p:slideViewPr>
  <p:outlineViewPr>
    <p:cViewPr>
      <p:scale>
        <a:sx n="33" d="100"/>
        <a:sy n="33" d="100"/>
      </p:scale>
      <p:origin x="0" y="1360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Median $ per FTE Student</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881925392399268"/>
          <c:y val="7.9905144761832914E-2"/>
          <c:w val="0.67594412471917953"/>
          <c:h val="0.80170948251562157"/>
        </c:manualLayout>
      </c:layout>
      <c:barChart>
        <c:barDir val="bar"/>
        <c:grouping val="clustered"/>
        <c:varyColors val="0"/>
        <c:ser>
          <c:idx val="0"/>
          <c:order val="0"/>
          <c:tx>
            <c:strRef>
              <c:f>'[full-data-export (11).xlsx]Sheet2 (2)'!$B$1</c:f>
              <c:strCache>
                <c:ptCount val="1"/>
                <c:pt idx="0">
                  <c:v>$ per FTE Student</c:v>
                </c:pt>
              </c:strCache>
            </c:strRef>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FFC000"/>
              </a:solidFill>
              <a:ln>
                <a:noFill/>
              </a:ln>
              <a:effectLst/>
            </c:spPr>
          </c:dPt>
          <c:dPt>
            <c:idx val="2"/>
            <c:invertIfNegative val="0"/>
            <c:bubble3D val="0"/>
            <c:spPr>
              <a:solidFill>
                <a:srgbClr val="FFC000"/>
              </a:solidFill>
              <a:ln>
                <a:noFill/>
              </a:ln>
              <a:effectLst/>
            </c:spPr>
          </c:dPt>
          <c:dPt>
            <c:idx val="3"/>
            <c:invertIfNegative val="0"/>
            <c:bubble3D val="0"/>
            <c:spPr>
              <a:solidFill>
                <a:srgbClr val="FFC000"/>
              </a:solidFill>
              <a:ln>
                <a:noFill/>
              </a:ln>
              <a:effectLst/>
            </c:spPr>
          </c:dPt>
          <c:dPt>
            <c:idx val="4"/>
            <c:invertIfNegative val="0"/>
            <c:bubble3D val="0"/>
            <c:spPr>
              <a:solidFill>
                <a:srgbClr val="FFC000"/>
              </a:solidFill>
              <a:ln>
                <a:noFill/>
              </a:ln>
              <a:effectLst/>
            </c:spPr>
          </c:dPt>
          <c:dPt>
            <c:idx val="5"/>
            <c:invertIfNegative val="0"/>
            <c:bubble3D val="0"/>
            <c:spPr>
              <a:solidFill>
                <a:srgbClr val="FFC000"/>
              </a:solidFill>
              <a:ln>
                <a:noFill/>
              </a:ln>
              <a:effectLst/>
            </c:spPr>
          </c:dPt>
          <c:dPt>
            <c:idx val="6"/>
            <c:invertIfNegative val="0"/>
            <c:bubble3D val="0"/>
            <c:spPr>
              <a:solidFill>
                <a:srgbClr val="FFC000"/>
              </a:solidFill>
              <a:ln>
                <a:noFill/>
              </a:ln>
              <a:effectLst/>
            </c:spPr>
          </c:dPt>
          <c:dPt>
            <c:idx val="7"/>
            <c:invertIfNegative val="0"/>
            <c:bubble3D val="0"/>
            <c:spPr>
              <a:solidFill>
                <a:srgbClr val="FFC000"/>
              </a:solidFill>
              <a:ln>
                <a:noFill/>
              </a:ln>
              <a:effectLst/>
            </c:spPr>
          </c:dPt>
          <c:dPt>
            <c:idx val="8"/>
            <c:invertIfNegative val="0"/>
            <c:bubble3D val="0"/>
            <c:spPr>
              <a:solidFill>
                <a:srgbClr val="FFC000"/>
              </a:solidFill>
              <a:ln>
                <a:noFill/>
              </a:ln>
              <a:effectLst/>
            </c:spPr>
          </c:dPt>
          <c:dPt>
            <c:idx val="9"/>
            <c:invertIfNegative val="0"/>
            <c:bubble3D val="0"/>
            <c:spPr>
              <a:solidFill>
                <a:srgbClr val="FFC000"/>
              </a:solidFill>
              <a:ln>
                <a:noFill/>
              </a:ln>
              <a:effectLst/>
            </c:spPr>
          </c:dPt>
          <c:dPt>
            <c:idx val="13"/>
            <c:invertIfNegative val="0"/>
            <c:bubble3D val="0"/>
            <c:spPr>
              <a:solidFill>
                <a:srgbClr val="FFC000"/>
              </a:solidFill>
              <a:ln>
                <a:noFill/>
              </a:ln>
              <a:effectLst/>
            </c:spPr>
          </c:dPt>
          <c:dPt>
            <c:idx val="14"/>
            <c:invertIfNegative val="0"/>
            <c:bubble3D val="0"/>
            <c:spPr>
              <a:solidFill>
                <a:srgbClr val="FFC000"/>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'[full-data-export (11).xlsx]Sheet2 (2)'!$A$2:$A$21</c:f>
              <c:strCache>
                <c:ptCount val="20"/>
                <c:pt idx="0">
                  <c:v>Veterans Services</c:v>
                </c:pt>
                <c:pt idx="1">
                  <c:v>Counseling</c:v>
                </c:pt>
                <c:pt idx="2">
                  <c:v>Career Services</c:v>
                </c:pt>
                <c:pt idx="3">
                  <c:v>Disability Services</c:v>
                </c:pt>
                <c:pt idx="4">
                  <c:v>Testing Serices</c:v>
                </c:pt>
                <c:pt idx="5">
                  <c:v>Recruitment</c:v>
                </c:pt>
                <c:pt idx="6">
                  <c:v>Tutoring</c:v>
                </c:pt>
                <c:pt idx="7">
                  <c:v>Co-curricular Activities</c:v>
                </c:pt>
                <c:pt idx="8">
                  <c:v>Registrar/Student Records</c:v>
                </c:pt>
                <c:pt idx="9">
                  <c:v>Admissions</c:v>
                </c:pt>
                <c:pt idx="10">
                  <c:v>Facutly Advising</c:v>
                </c:pt>
                <c:pt idx="11">
                  <c:v>Professional Development</c:v>
                </c:pt>
                <c:pt idx="12">
                  <c:v>Faculty Tutoring</c:v>
                </c:pt>
                <c:pt idx="13">
                  <c:v>Financial Aid</c:v>
                </c:pt>
                <c:pt idx="14">
                  <c:v>Advising</c:v>
                </c:pt>
                <c:pt idx="15">
                  <c:v>Program Development</c:v>
                </c:pt>
                <c:pt idx="16">
                  <c:v>Academic Services</c:v>
                </c:pt>
                <c:pt idx="17">
                  <c:v>Course Development</c:v>
                </c:pt>
                <c:pt idx="18">
                  <c:v>Assessment and Grading</c:v>
                </c:pt>
                <c:pt idx="19">
                  <c:v>Teaching</c:v>
                </c:pt>
              </c:strCache>
            </c:strRef>
          </c:cat>
          <c:val>
            <c:numRef>
              <c:f>'[full-data-export (11).xlsx]Sheet2 (2)'!$B$2:$B$21</c:f>
              <c:numCache>
                <c:formatCode>General</c:formatCode>
                <c:ptCount val="20"/>
                <c:pt idx="0">
                  <c:v>8</c:v>
                </c:pt>
                <c:pt idx="1">
                  <c:v>14</c:v>
                </c:pt>
                <c:pt idx="2">
                  <c:v>23</c:v>
                </c:pt>
                <c:pt idx="3">
                  <c:v>34</c:v>
                </c:pt>
                <c:pt idx="4">
                  <c:v>40</c:v>
                </c:pt>
                <c:pt idx="5">
                  <c:v>47</c:v>
                </c:pt>
                <c:pt idx="6">
                  <c:v>56</c:v>
                </c:pt>
                <c:pt idx="7">
                  <c:v>64</c:v>
                </c:pt>
                <c:pt idx="8">
                  <c:v>77</c:v>
                </c:pt>
                <c:pt idx="9">
                  <c:v>81</c:v>
                </c:pt>
                <c:pt idx="10">
                  <c:v>92</c:v>
                </c:pt>
                <c:pt idx="11">
                  <c:v>105</c:v>
                </c:pt>
                <c:pt idx="12">
                  <c:v>118</c:v>
                </c:pt>
                <c:pt idx="13">
                  <c:v>118</c:v>
                </c:pt>
                <c:pt idx="14">
                  <c:v>127</c:v>
                </c:pt>
                <c:pt idx="15">
                  <c:v>133</c:v>
                </c:pt>
                <c:pt idx="16">
                  <c:v>138</c:v>
                </c:pt>
                <c:pt idx="17">
                  <c:v>328</c:v>
                </c:pt>
                <c:pt idx="18">
                  <c:v>559</c:v>
                </c:pt>
                <c:pt idx="19">
                  <c:v>1633</c:v>
                </c:pt>
              </c:numCache>
            </c:numRef>
          </c:val>
        </c:ser>
        <c:dLbls>
          <c:showLegendKey val="0"/>
          <c:showVal val="0"/>
          <c:showCatName val="0"/>
          <c:showSerName val="0"/>
          <c:showPercent val="0"/>
          <c:showBubbleSize val="0"/>
        </c:dLbls>
        <c:gapWidth val="50"/>
        <c:overlap val="-2"/>
        <c:axId val="225189264"/>
        <c:axId val="223403768"/>
      </c:barChart>
      <c:catAx>
        <c:axId val="225189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23403768"/>
        <c:crosses val="autoZero"/>
        <c:auto val="1"/>
        <c:lblAlgn val="ctr"/>
        <c:lblOffset val="100"/>
        <c:noMultiLvlLbl val="0"/>
      </c:catAx>
      <c:valAx>
        <c:axId val="2234037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 per FTE Student</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251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AF0F1-3709-4989-9199-16B3D3CABF8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0D46FEF6-E3C6-4A4C-A8F6-F5D187310E92}">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Spending</a:t>
          </a:r>
          <a:endParaRPr lang="en-US" dirty="0"/>
        </a:p>
      </dgm:t>
    </dgm:pt>
    <dgm:pt modelId="{8850D9F5-219C-4935-8C1A-6DEEAA99017B}" type="parTrans" cxnId="{696AADCF-28DF-4FA7-AA9F-F61443F4BBB5}">
      <dgm:prSet/>
      <dgm:spPr/>
      <dgm:t>
        <a:bodyPr/>
        <a:lstStyle/>
        <a:p>
          <a:endParaRPr lang="en-US"/>
        </a:p>
      </dgm:t>
    </dgm:pt>
    <dgm:pt modelId="{5F0A0CAD-57F6-45B5-AF5C-FC63DC1118D6}" type="sibTrans" cxnId="{696AADCF-28DF-4FA7-AA9F-F61443F4BBB5}">
      <dgm:prSet/>
      <dgm:spPr/>
      <dgm:t>
        <a:bodyPr/>
        <a:lstStyle/>
        <a:p>
          <a:endParaRPr lang="en-US"/>
        </a:p>
      </dgm:t>
    </dgm:pt>
    <dgm:pt modelId="{47AD34C7-2913-4770-B0A2-B6EE0EABD883}">
      <dgm:prSet phldrT="[Text]"/>
      <dgm:spPr/>
      <dgm:t>
        <a:bodyPr/>
        <a:lstStyle/>
        <a:p>
          <a:r>
            <a:rPr lang="en-US" dirty="0" smtClean="0"/>
            <a:t>Inputs</a:t>
          </a:r>
          <a:endParaRPr lang="en-US" dirty="0"/>
        </a:p>
      </dgm:t>
    </dgm:pt>
    <dgm:pt modelId="{5C7018AE-EDCD-4CD4-AFDF-9A42A6CBCACE}" type="parTrans" cxnId="{6E7C39B2-1677-4857-B1E5-763A5C3A90A4}">
      <dgm:prSet/>
      <dgm:spPr/>
      <dgm:t>
        <a:bodyPr/>
        <a:lstStyle/>
        <a:p>
          <a:endParaRPr lang="en-US"/>
        </a:p>
      </dgm:t>
    </dgm:pt>
    <dgm:pt modelId="{E20907CA-BEAD-42A4-9534-FB1176AB2FEF}" type="sibTrans" cxnId="{6E7C39B2-1677-4857-B1E5-763A5C3A90A4}">
      <dgm:prSet/>
      <dgm:spPr/>
      <dgm:t>
        <a:bodyPr/>
        <a:lstStyle/>
        <a:p>
          <a:endParaRPr lang="en-US"/>
        </a:p>
      </dgm:t>
    </dgm:pt>
    <dgm:pt modelId="{1E74E577-BA5F-493D-88EB-ED1A5E836285}">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Investing</a:t>
          </a:r>
          <a:endParaRPr lang="en-US" dirty="0"/>
        </a:p>
      </dgm:t>
    </dgm:pt>
    <dgm:pt modelId="{0100944B-F718-45D3-90E2-54B6E4F23815}" type="parTrans" cxnId="{ECB9C600-18C7-458C-BDA2-5A9556C741A2}">
      <dgm:prSet/>
      <dgm:spPr/>
      <dgm:t>
        <a:bodyPr/>
        <a:lstStyle/>
        <a:p>
          <a:endParaRPr lang="en-US"/>
        </a:p>
      </dgm:t>
    </dgm:pt>
    <dgm:pt modelId="{8E1807FB-F43A-4A87-92E3-578B1806297C}" type="sibTrans" cxnId="{ECB9C600-18C7-458C-BDA2-5A9556C741A2}">
      <dgm:prSet/>
      <dgm:spPr/>
      <dgm:t>
        <a:bodyPr/>
        <a:lstStyle/>
        <a:p>
          <a:endParaRPr lang="en-US"/>
        </a:p>
      </dgm:t>
    </dgm:pt>
    <dgm:pt modelId="{B894BC02-7720-441D-895F-362FF1563E52}">
      <dgm:prSet phldrT="[Text]"/>
      <dgm:spPr/>
      <dgm:t>
        <a:bodyPr/>
        <a:lstStyle/>
        <a:p>
          <a:r>
            <a:rPr lang="en-US" dirty="0" smtClean="0"/>
            <a:t>Outcomes</a:t>
          </a:r>
          <a:endParaRPr lang="en-US" dirty="0"/>
        </a:p>
      </dgm:t>
    </dgm:pt>
    <dgm:pt modelId="{48E5BB62-616F-42F7-8384-E84AFD4A79C8}" type="parTrans" cxnId="{29FC9C3A-6CF2-4610-9FCB-FF97116FA1E6}">
      <dgm:prSet/>
      <dgm:spPr/>
      <dgm:t>
        <a:bodyPr/>
        <a:lstStyle/>
        <a:p>
          <a:endParaRPr lang="en-US"/>
        </a:p>
      </dgm:t>
    </dgm:pt>
    <dgm:pt modelId="{DEF598F2-DC58-4840-8D3B-8A14CDD97FDF}" type="sibTrans" cxnId="{29FC9C3A-6CF2-4610-9FCB-FF97116FA1E6}">
      <dgm:prSet/>
      <dgm:spPr/>
      <dgm:t>
        <a:bodyPr/>
        <a:lstStyle/>
        <a:p>
          <a:endParaRPr lang="en-US"/>
        </a:p>
      </dgm:t>
    </dgm:pt>
    <dgm:pt modelId="{A5030C7C-A3B4-416A-B068-0E20DAFA1414}" type="pres">
      <dgm:prSet presAssocID="{EC2AF0F1-3709-4989-9199-16B3D3CABF8D}" presName="theList" presStyleCnt="0">
        <dgm:presLayoutVars>
          <dgm:dir/>
          <dgm:animLvl val="lvl"/>
          <dgm:resizeHandles val="exact"/>
        </dgm:presLayoutVars>
      </dgm:prSet>
      <dgm:spPr/>
      <dgm:t>
        <a:bodyPr/>
        <a:lstStyle/>
        <a:p>
          <a:endParaRPr lang="en-US"/>
        </a:p>
      </dgm:t>
    </dgm:pt>
    <dgm:pt modelId="{B51AEB6C-098A-4B1C-999D-D27A38EDE02A}" type="pres">
      <dgm:prSet presAssocID="{0D46FEF6-E3C6-4A4C-A8F6-F5D187310E92}" presName="compNode" presStyleCnt="0"/>
      <dgm:spPr/>
    </dgm:pt>
    <dgm:pt modelId="{8CC36002-903F-4A28-ABF6-58D6F51D1D64}" type="pres">
      <dgm:prSet presAssocID="{0D46FEF6-E3C6-4A4C-A8F6-F5D187310E92}" presName="noGeometry" presStyleCnt="0"/>
      <dgm:spPr/>
    </dgm:pt>
    <dgm:pt modelId="{37A7E3E3-FFA9-4207-A9F6-FCFFEA52C564}" type="pres">
      <dgm:prSet presAssocID="{0D46FEF6-E3C6-4A4C-A8F6-F5D187310E92}" presName="childTextVisible" presStyleLbl="bgAccFollowNode1" presStyleIdx="0" presStyleCnt="2">
        <dgm:presLayoutVars>
          <dgm:bulletEnabled val="1"/>
        </dgm:presLayoutVars>
      </dgm:prSet>
      <dgm:spPr/>
      <dgm:t>
        <a:bodyPr/>
        <a:lstStyle/>
        <a:p>
          <a:endParaRPr lang="en-US"/>
        </a:p>
      </dgm:t>
    </dgm:pt>
    <dgm:pt modelId="{812C364B-0C1B-4F9B-819C-19D08419E083}" type="pres">
      <dgm:prSet presAssocID="{0D46FEF6-E3C6-4A4C-A8F6-F5D187310E92}" presName="childTextHidden" presStyleLbl="bgAccFollowNode1" presStyleIdx="0" presStyleCnt="2"/>
      <dgm:spPr/>
      <dgm:t>
        <a:bodyPr/>
        <a:lstStyle/>
        <a:p>
          <a:endParaRPr lang="en-US"/>
        </a:p>
      </dgm:t>
    </dgm:pt>
    <dgm:pt modelId="{298236FF-27ED-4027-B6BF-9E5B524A6C8B}" type="pres">
      <dgm:prSet presAssocID="{0D46FEF6-E3C6-4A4C-A8F6-F5D187310E92}" presName="parentText" presStyleLbl="node1" presStyleIdx="0" presStyleCnt="2">
        <dgm:presLayoutVars>
          <dgm:chMax val="1"/>
          <dgm:bulletEnabled val="1"/>
        </dgm:presLayoutVars>
      </dgm:prSet>
      <dgm:spPr/>
      <dgm:t>
        <a:bodyPr/>
        <a:lstStyle/>
        <a:p>
          <a:endParaRPr lang="en-US"/>
        </a:p>
      </dgm:t>
    </dgm:pt>
    <dgm:pt modelId="{608CDB96-38CA-469B-8B00-EDFB1B59EDFC}" type="pres">
      <dgm:prSet presAssocID="{0D46FEF6-E3C6-4A4C-A8F6-F5D187310E92}" presName="aSpace" presStyleCnt="0"/>
      <dgm:spPr/>
    </dgm:pt>
    <dgm:pt modelId="{AC5A1826-16F5-463C-B205-4932AD7E5A65}" type="pres">
      <dgm:prSet presAssocID="{1E74E577-BA5F-493D-88EB-ED1A5E836285}" presName="compNode" presStyleCnt="0"/>
      <dgm:spPr/>
    </dgm:pt>
    <dgm:pt modelId="{F1DD10E9-6DEF-401D-80DB-438BBDFC3793}" type="pres">
      <dgm:prSet presAssocID="{1E74E577-BA5F-493D-88EB-ED1A5E836285}" presName="noGeometry" presStyleCnt="0"/>
      <dgm:spPr/>
    </dgm:pt>
    <dgm:pt modelId="{35D8C4BA-4419-49D8-A43D-CF1EA966B817}" type="pres">
      <dgm:prSet presAssocID="{1E74E577-BA5F-493D-88EB-ED1A5E836285}" presName="childTextVisible" presStyleLbl="bgAccFollowNode1" presStyleIdx="1" presStyleCnt="2">
        <dgm:presLayoutVars>
          <dgm:bulletEnabled val="1"/>
        </dgm:presLayoutVars>
      </dgm:prSet>
      <dgm:spPr/>
      <dgm:t>
        <a:bodyPr/>
        <a:lstStyle/>
        <a:p>
          <a:endParaRPr lang="en-US"/>
        </a:p>
      </dgm:t>
    </dgm:pt>
    <dgm:pt modelId="{E4A0BF45-A247-4A8A-AC5A-216CAF5445EA}" type="pres">
      <dgm:prSet presAssocID="{1E74E577-BA5F-493D-88EB-ED1A5E836285}" presName="childTextHidden" presStyleLbl="bgAccFollowNode1" presStyleIdx="1" presStyleCnt="2"/>
      <dgm:spPr/>
      <dgm:t>
        <a:bodyPr/>
        <a:lstStyle/>
        <a:p>
          <a:endParaRPr lang="en-US"/>
        </a:p>
      </dgm:t>
    </dgm:pt>
    <dgm:pt modelId="{328478B8-9E64-4B9D-BF62-4F9D93907911}" type="pres">
      <dgm:prSet presAssocID="{1E74E577-BA5F-493D-88EB-ED1A5E836285}" presName="parentText" presStyleLbl="node1" presStyleIdx="1" presStyleCnt="2">
        <dgm:presLayoutVars>
          <dgm:chMax val="1"/>
          <dgm:bulletEnabled val="1"/>
        </dgm:presLayoutVars>
      </dgm:prSet>
      <dgm:spPr/>
      <dgm:t>
        <a:bodyPr/>
        <a:lstStyle/>
        <a:p>
          <a:endParaRPr lang="en-US"/>
        </a:p>
      </dgm:t>
    </dgm:pt>
  </dgm:ptLst>
  <dgm:cxnLst>
    <dgm:cxn modelId="{696AADCF-28DF-4FA7-AA9F-F61443F4BBB5}" srcId="{EC2AF0F1-3709-4989-9199-16B3D3CABF8D}" destId="{0D46FEF6-E3C6-4A4C-A8F6-F5D187310E92}" srcOrd="0" destOrd="0" parTransId="{8850D9F5-219C-4935-8C1A-6DEEAA99017B}" sibTransId="{5F0A0CAD-57F6-45B5-AF5C-FC63DC1118D6}"/>
    <dgm:cxn modelId="{ECB9C600-18C7-458C-BDA2-5A9556C741A2}" srcId="{EC2AF0F1-3709-4989-9199-16B3D3CABF8D}" destId="{1E74E577-BA5F-493D-88EB-ED1A5E836285}" srcOrd="1" destOrd="0" parTransId="{0100944B-F718-45D3-90E2-54B6E4F23815}" sibTransId="{8E1807FB-F43A-4A87-92E3-578B1806297C}"/>
    <dgm:cxn modelId="{881FFD3C-BE63-442A-B7F7-E288BAFD519F}" type="presOf" srcId="{EC2AF0F1-3709-4989-9199-16B3D3CABF8D}" destId="{A5030C7C-A3B4-416A-B068-0E20DAFA1414}" srcOrd="0" destOrd="0" presId="urn:microsoft.com/office/officeart/2005/8/layout/hProcess6"/>
    <dgm:cxn modelId="{F36EDA69-4807-4A17-953F-856ECCB2823F}" type="presOf" srcId="{47AD34C7-2913-4770-B0A2-B6EE0EABD883}" destId="{812C364B-0C1B-4F9B-819C-19D08419E083}" srcOrd="1" destOrd="0" presId="urn:microsoft.com/office/officeart/2005/8/layout/hProcess6"/>
    <dgm:cxn modelId="{FBD23225-B97C-4F19-B409-DA147DFEF025}" type="presOf" srcId="{47AD34C7-2913-4770-B0A2-B6EE0EABD883}" destId="{37A7E3E3-FFA9-4207-A9F6-FCFFEA52C564}" srcOrd="0" destOrd="0" presId="urn:microsoft.com/office/officeart/2005/8/layout/hProcess6"/>
    <dgm:cxn modelId="{2C435A98-5214-4E5E-931C-541EC9EACEE7}" type="presOf" srcId="{B894BC02-7720-441D-895F-362FF1563E52}" destId="{35D8C4BA-4419-49D8-A43D-CF1EA966B817}" srcOrd="0" destOrd="0" presId="urn:microsoft.com/office/officeart/2005/8/layout/hProcess6"/>
    <dgm:cxn modelId="{6E7C39B2-1677-4857-B1E5-763A5C3A90A4}" srcId="{0D46FEF6-E3C6-4A4C-A8F6-F5D187310E92}" destId="{47AD34C7-2913-4770-B0A2-B6EE0EABD883}" srcOrd="0" destOrd="0" parTransId="{5C7018AE-EDCD-4CD4-AFDF-9A42A6CBCACE}" sibTransId="{E20907CA-BEAD-42A4-9534-FB1176AB2FEF}"/>
    <dgm:cxn modelId="{F5DF7376-03D0-4ACA-A861-DE6B5E1474BD}" type="presOf" srcId="{1E74E577-BA5F-493D-88EB-ED1A5E836285}" destId="{328478B8-9E64-4B9D-BF62-4F9D93907911}" srcOrd="0" destOrd="0" presId="urn:microsoft.com/office/officeart/2005/8/layout/hProcess6"/>
    <dgm:cxn modelId="{4B6FADE8-36B7-4480-AD47-A56AC8B0F45B}" type="presOf" srcId="{0D46FEF6-E3C6-4A4C-A8F6-F5D187310E92}" destId="{298236FF-27ED-4027-B6BF-9E5B524A6C8B}" srcOrd="0" destOrd="0" presId="urn:microsoft.com/office/officeart/2005/8/layout/hProcess6"/>
    <dgm:cxn modelId="{29FC9C3A-6CF2-4610-9FCB-FF97116FA1E6}" srcId="{1E74E577-BA5F-493D-88EB-ED1A5E836285}" destId="{B894BC02-7720-441D-895F-362FF1563E52}" srcOrd="0" destOrd="0" parTransId="{48E5BB62-616F-42F7-8384-E84AFD4A79C8}" sibTransId="{DEF598F2-DC58-4840-8D3B-8A14CDD97FDF}"/>
    <dgm:cxn modelId="{91CD6AF9-E061-4898-BB86-1B74B9D03DC7}" type="presOf" srcId="{B894BC02-7720-441D-895F-362FF1563E52}" destId="{E4A0BF45-A247-4A8A-AC5A-216CAF5445EA}" srcOrd="1" destOrd="0" presId="urn:microsoft.com/office/officeart/2005/8/layout/hProcess6"/>
    <dgm:cxn modelId="{43234FF7-E7A7-4131-8F94-CF6D8C3EA505}" type="presParOf" srcId="{A5030C7C-A3B4-416A-B068-0E20DAFA1414}" destId="{B51AEB6C-098A-4B1C-999D-D27A38EDE02A}" srcOrd="0" destOrd="0" presId="urn:microsoft.com/office/officeart/2005/8/layout/hProcess6"/>
    <dgm:cxn modelId="{72DC6E3B-0D0B-496A-93AE-9F52DCDC1D77}" type="presParOf" srcId="{B51AEB6C-098A-4B1C-999D-D27A38EDE02A}" destId="{8CC36002-903F-4A28-ABF6-58D6F51D1D64}" srcOrd="0" destOrd="0" presId="urn:microsoft.com/office/officeart/2005/8/layout/hProcess6"/>
    <dgm:cxn modelId="{4428C06A-6A04-4CE6-8BEA-503C604C8195}" type="presParOf" srcId="{B51AEB6C-098A-4B1C-999D-D27A38EDE02A}" destId="{37A7E3E3-FFA9-4207-A9F6-FCFFEA52C564}" srcOrd="1" destOrd="0" presId="urn:microsoft.com/office/officeart/2005/8/layout/hProcess6"/>
    <dgm:cxn modelId="{C8DB8983-4849-4159-83D8-B1EA3C6405E1}" type="presParOf" srcId="{B51AEB6C-098A-4B1C-999D-D27A38EDE02A}" destId="{812C364B-0C1B-4F9B-819C-19D08419E083}" srcOrd="2" destOrd="0" presId="urn:microsoft.com/office/officeart/2005/8/layout/hProcess6"/>
    <dgm:cxn modelId="{7A61E727-7E2F-4EF0-B33F-164D0C223C04}" type="presParOf" srcId="{B51AEB6C-098A-4B1C-999D-D27A38EDE02A}" destId="{298236FF-27ED-4027-B6BF-9E5B524A6C8B}" srcOrd="3" destOrd="0" presId="urn:microsoft.com/office/officeart/2005/8/layout/hProcess6"/>
    <dgm:cxn modelId="{73F89462-1FE9-4B5A-B91B-E76DCF3ACAF6}" type="presParOf" srcId="{A5030C7C-A3B4-416A-B068-0E20DAFA1414}" destId="{608CDB96-38CA-469B-8B00-EDFB1B59EDFC}" srcOrd="1" destOrd="0" presId="urn:microsoft.com/office/officeart/2005/8/layout/hProcess6"/>
    <dgm:cxn modelId="{0FBDF461-C087-4EAC-83A9-8000D23C43A7}" type="presParOf" srcId="{A5030C7C-A3B4-416A-B068-0E20DAFA1414}" destId="{AC5A1826-16F5-463C-B205-4932AD7E5A65}" srcOrd="2" destOrd="0" presId="urn:microsoft.com/office/officeart/2005/8/layout/hProcess6"/>
    <dgm:cxn modelId="{342BB51F-B612-4653-993F-F430D4015B03}" type="presParOf" srcId="{AC5A1826-16F5-463C-B205-4932AD7E5A65}" destId="{F1DD10E9-6DEF-401D-80DB-438BBDFC3793}" srcOrd="0" destOrd="0" presId="urn:microsoft.com/office/officeart/2005/8/layout/hProcess6"/>
    <dgm:cxn modelId="{4B4F597B-9C4B-4735-B9DA-E27123A76DBB}" type="presParOf" srcId="{AC5A1826-16F5-463C-B205-4932AD7E5A65}" destId="{35D8C4BA-4419-49D8-A43D-CF1EA966B817}" srcOrd="1" destOrd="0" presId="urn:microsoft.com/office/officeart/2005/8/layout/hProcess6"/>
    <dgm:cxn modelId="{C1C6D870-E280-47A6-838C-1AF61BD60001}" type="presParOf" srcId="{AC5A1826-16F5-463C-B205-4932AD7E5A65}" destId="{E4A0BF45-A247-4A8A-AC5A-216CAF5445EA}" srcOrd="2" destOrd="0" presId="urn:microsoft.com/office/officeart/2005/8/layout/hProcess6"/>
    <dgm:cxn modelId="{2445C669-B303-463F-8526-8F98D363B9A8}" type="presParOf" srcId="{AC5A1826-16F5-463C-B205-4932AD7E5A65}" destId="{328478B8-9E64-4B9D-BF62-4F9D9390791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E3E3-FFA9-4207-A9F6-FCFFEA52C564}">
      <dsp:nvSpPr>
        <dsp:cNvPr id="0" name=""/>
        <dsp:cNvSpPr/>
      </dsp:nvSpPr>
      <dsp:spPr>
        <a:xfrm>
          <a:off x="702984" y="752359"/>
          <a:ext cx="2811587" cy="245768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lvl="0" algn="ctr" defTabSz="977900">
            <a:lnSpc>
              <a:spcPct val="90000"/>
            </a:lnSpc>
            <a:spcBef>
              <a:spcPct val="0"/>
            </a:spcBef>
            <a:spcAft>
              <a:spcPct val="35000"/>
            </a:spcAft>
          </a:pPr>
          <a:r>
            <a:rPr lang="en-US" sz="2200" kern="1200" dirty="0" smtClean="0"/>
            <a:t>Inputs</a:t>
          </a:r>
          <a:endParaRPr lang="en-US" sz="2200" kern="1200" dirty="0"/>
        </a:p>
      </dsp:txBody>
      <dsp:txXfrm>
        <a:off x="1405881" y="1121011"/>
        <a:ext cx="1370649" cy="1720377"/>
      </dsp:txXfrm>
    </dsp:sp>
    <dsp:sp modelId="{298236FF-27ED-4027-B6BF-9E5B524A6C8B}">
      <dsp:nvSpPr>
        <dsp:cNvPr id="0" name=""/>
        <dsp:cNvSpPr/>
      </dsp:nvSpPr>
      <dsp:spPr>
        <a:xfrm>
          <a:off x="87" y="1278303"/>
          <a:ext cx="1405793" cy="1405793"/>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Spending</a:t>
          </a:r>
          <a:endParaRPr lang="en-US" sz="1800" kern="1200" dirty="0"/>
        </a:p>
      </dsp:txBody>
      <dsp:txXfrm>
        <a:off x="205961" y="1484177"/>
        <a:ext cx="994045" cy="994045"/>
      </dsp:txXfrm>
    </dsp:sp>
    <dsp:sp modelId="{35D8C4BA-4419-49D8-A43D-CF1EA966B817}">
      <dsp:nvSpPr>
        <dsp:cNvPr id="0" name=""/>
        <dsp:cNvSpPr/>
      </dsp:nvSpPr>
      <dsp:spPr>
        <a:xfrm>
          <a:off x="4393194" y="752359"/>
          <a:ext cx="2811587" cy="245768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lvl="0" algn="ctr" defTabSz="977900">
            <a:lnSpc>
              <a:spcPct val="90000"/>
            </a:lnSpc>
            <a:spcBef>
              <a:spcPct val="0"/>
            </a:spcBef>
            <a:spcAft>
              <a:spcPct val="35000"/>
            </a:spcAft>
          </a:pPr>
          <a:r>
            <a:rPr lang="en-US" sz="2200" kern="1200" dirty="0" smtClean="0"/>
            <a:t>Outcomes</a:t>
          </a:r>
          <a:endParaRPr lang="en-US" sz="2200" kern="1200" dirty="0"/>
        </a:p>
      </dsp:txBody>
      <dsp:txXfrm>
        <a:off x="5096091" y="1121011"/>
        <a:ext cx="1370649" cy="1720377"/>
      </dsp:txXfrm>
    </dsp:sp>
    <dsp:sp modelId="{328478B8-9E64-4B9D-BF62-4F9D93907911}">
      <dsp:nvSpPr>
        <dsp:cNvPr id="0" name=""/>
        <dsp:cNvSpPr/>
      </dsp:nvSpPr>
      <dsp:spPr>
        <a:xfrm>
          <a:off x="3690297" y="1278303"/>
          <a:ext cx="1405793" cy="1405793"/>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Investing</a:t>
          </a:r>
          <a:endParaRPr lang="en-US" sz="1800" kern="1200" dirty="0"/>
        </a:p>
      </dsp:txBody>
      <dsp:txXfrm>
        <a:off x="3896171" y="1484177"/>
        <a:ext cx="994045" cy="9940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0.58289</cdr:x>
      <cdr:y>0.21429</cdr:y>
    </cdr:from>
    <cdr:to>
      <cdr:x>0.60718</cdr:x>
      <cdr:y>0.24344</cdr:y>
    </cdr:to>
    <cdr:sp macro="" textlink="">
      <cdr:nvSpPr>
        <cdr:cNvPr id="2" name="TextBox 1"/>
        <cdr:cNvSpPr txBox="1"/>
      </cdr:nvSpPr>
      <cdr:spPr>
        <a:xfrm xmlns:a="http://schemas.openxmlformats.org/drawingml/2006/main">
          <a:off x="5055577" y="1346322"/>
          <a:ext cx="210649" cy="1831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0.58395</cdr:x>
      <cdr:y>0.23615</cdr:y>
    </cdr:from>
    <cdr:to>
      <cdr:x>0.83527</cdr:x>
      <cdr:y>0.38192</cdr:y>
    </cdr:to>
    <cdr:sp macro="" textlink="">
      <cdr:nvSpPr>
        <cdr:cNvPr id="3" name="TextBox 2"/>
        <cdr:cNvSpPr txBox="1"/>
      </cdr:nvSpPr>
      <cdr:spPr>
        <a:xfrm xmlns:a="http://schemas.openxmlformats.org/drawingml/2006/main">
          <a:off x="5064736" y="1483701"/>
          <a:ext cx="2179759" cy="915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Instructional Activities</a:t>
          </a:r>
        </a:p>
        <a:p xmlns:a="http://schemas.openxmlformats.org/drawingml/2006/main">
          <a:r>
            <a:rPr lang="en-US" sz="1600"/>
            <a:t>Student</a:t>
          </a:r>
          <a:r>
            <a:rPr lang="en-US" sz="1600" baseline="0"/>
            <a:t> Services</a:t>
          </a:r>
          <a:endParaRPr lang="en-US" sz="1600"/>
        </a:p>
      </cdr:txBody>
    </cdr:sp>
  </cdr:relSizeAnchor>
  <cdr:relSizeAnchor xmlns:cdr="http://schemas.openxmlformats.org/drawingml/2006/chartDrawing">
    <cdr:from>
      <cdr:x>0.55333</cdr:x>
      <cdr:y>0.24636</cdr:y>
    </cdr:from>
    <cdr:to>
      <cdr:x>0.58923</cdr:x>
      <cdr:y>0.27841</cdr:y>
    </cdr:to>
    <cdr:sp macro="" textlink="">
      <cdr:nvSpPr>
        <cdr:cNvPr id="4" name="Rectangle 3"/>
        <cdr:cNvSpPr/>
      </cdr:nvSpPr>
      <cdr:spPr>
        <a:xfrm xmlns:a="http://schemas.openxmlformats.org/drawingml/2006/main">
          <a:off x="4799136" y="1547814"/>
          <a:ext cx="311394" cy="201416"/>
        </a:xfrm>
        <a:prstGeom xmlns:a="http://schemas.openxmlformats.org/drawingml/2006/main" prst="rect">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0.5539</cdr:x>
      <cdr:y>0.28651</cdr:y>
    </cdr:from>
    <cdr:to>
      <cdr:x>0.58981</cdr:x>
      <cdr:y>0.31857</cdr:y>
    </cdr:to>
    <cdr:sp macro="" textlink="">
      <cdr:nvSpPr>
        <cdr:cNvPr id="5" name="Rectangle 4"/>
        <cdr:cNvSpPr/>
      </cdr:nvSpPr>
      <cdr:spPr>
        <a:xfrm xmlns:a="http://schemas.openxmlformats.org/drawingml/2006/main">
          <a:off x="4804141" y="1800103"/>
          <a:ext cx="311394" cy="201416"/>
        </a:xfrm>
        <a:prstGeom xmlns:a="http://schemas.openxmlformats.org/drawingml/2006/main" prst="rect">
          <a:avLst/>
        </a:prstGeom>
        <a:solidFill xmlns:a="http://schemas.openxmlformats.org/drawingml/2006/main">
          <a:srgbClr val="FFC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8E79ADD-122D-4443-85B9-1B2B95D584F2}" type="datetimeFigureOut">
              <a:rPr lang="en-US" smtClean="0"/>
              <a:t>3/21/2016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4DA8DC-3085-4932-BEB4-9D58B52FADB5}" type="slidenum">
              <a:rPr lang="en-US" smtClean="0"/>
              <a:t>‹#›</a:t>
            </a:fld>
            <a:endParaRPr lang="en-US"/>
          </a:p>
        </p:txBody>
      </p:sp>
    </p:spTree>
    <p:extLst>
      <p:ext uri="{BB962C8B-B14F-4D97-AF65-F5344CB8AC3E}">
        <p14:creationId xmlns:p14="http://schemas.microsoft.com/office/powerpoint/2010/main" val="3506421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C47685-BC36-4E70-89F4-483C38D8FC23}" type="datetimeFigureOut">
              <a:rPr lang="en-US" smtClean="0"/>
              <a:pPr/>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A6F3AC-9076-410D-ABCA-11D6416EE315}" type="slidenum">
              <a:rPr lang="en-US" smtClean="0"/>
              <a:pPr/>
              <a:t>‹#›</a:t>
            </a:fld>
            <a:endParaRPr lang="en-US"/>
          </a:p>
        </p:txBody>
      </p:sp>
    </p:spTree>
    <p:extLst>
      <p:ext uri="{BB962C8B-B14F-4D97-AF65-F5344CB8AC3E}">
        <p14:creationId xmlns:p14="http://schemas.microsoft.com/office/powerpoint/2010/main" val="344888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1</a:t>
            </a:fld>
            <a:endParaRPr lang="en-US"/>
          </a:p>
        </p:txBody>
      </p:sp>
    </p:spTree>
    <p:extLst>
      <p:ext uri="{BB962C8B-B14F-4D97-AF65-F5344CB8AC3E}">
        <p14:creationId xmlns:p14="http://schemas.microsoft.com/office/powerpoint/2010/main" val="193891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So how do we find the answers to questions like:  </a:t>
            </a:r>
            <a:r>
              <a:rPr lang="en-US" baseline="0" dirty="0" smtClean="0"/>
              <a:t>What does it cost to educate a biology major?  What does it cost to run English 101?  What does it cost to add 100 additional welding majors? How much less does a hybrid course cost compared to a 100% face-to-face course? If we change to 50% distance learning course what will that do to our student outcomes.</a:t>
            </a:r>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10</a:t>
            </a:fld>
            <a:endParaRPr lang="en-US" dirty="0"/>
          </a:p>
        </p:txBody>
      </p:sp>
    </p:spTree>
    <p:extLst>
      <p:ext uri="{BB962C8B-B14F-4D97-AF65-F5344CB8AC3E}">
        <p14:creationId xmlns:p14="http://schemas.microsoft.com/office/powerpoint/2010/main" val="416910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there is no</a:t>
            </a:r>
            <a:r>
              <a:rPr lang="en-US" baseline="0" dirty="0" smtClean="0"/>
              <a:t> way to tie costs to student success.  If you increase the budget for experiential education will that increase graduation rates?  If you decrease your library budget will that decrease retention rates?</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11</a:t>
            </a:fld>
            <a:endParaRPr lang="en-US" dirty="0"/>
          </a:p>
        </p:txBody>
      </p:sp>
    </p:spTree>
    <p:extLst>
      <p:ext uri="{BB962C8B-B14F-4D97-AF65-F5344CB8AC3E}">
        <p14:creationId xmlns:p14="http://schemas.microsoft.com/office/powerpoint/2010/main" val="295576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When</a:t>
            </a:r>
            <a:r>
              <a:rPr lang="en-US" baseline="0" dirty="0" smtClean="0"/>
              <a:t> budget goes down 10% everybody receives an across the board cut.</a:t>
            </a:r>
          </a:p>
          <a:p>
            <a:r>
              <a:rPr lang="en-US" baseline="0" dirty="0" smtClean="0"/>
              <a:t>Increase teaching. Which cost center do you increase? How do you know that the increase will be spent on teaching?</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12</a:t>
            </a:fld>
            <a:endParaRPr lang="en-US" dirty="0"/>
          </a:p>
        </p:txBody>
      </p:sp>
    </p:spTree>
    <p:extLst>
      <p:ext uri="{BB962C8B-B14F-4D97-AF65-F5344CB8AC3E}">
        <p14:creationId xmlns:p14="http://schemas.microsoft.com/office/powerpoint/2010/main" val="218906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Activity-based costing framework can more accurately describe how funds are used </a:t>
            </a:r>
          </a:p>
          <a:p>
            <a:pPr lvl="1"/>
            <a:r>
              <a:rPr lang="en-US" dirty="0" smtClean="0"/>
              <a:t>Connect student outcomes to activity costs</a:t>
            </a:r>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13</a:t>
            </a:fld>
            <a:endParaRPr lang="en-US" dirty="0"/>
          </a:p>
        </p:txBody>
      </p:sp>
    </p:spTree>
    <p:extLst>
      <p:ext uri="{BB962C8B-B14F-4D97-AF65-F5344CB8AC3E}">
        <p14:creationId xmlns:p14="http://schemas.microsoft.com/office/powerpoint/2010/main" val="367100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14</a:t>
            </a:fld>
            <a:endParaRPr lang="en-US"/>
          </a:p>
        </p:txBody>
      </p:sp>
    </p:spTree>
    <p:extLst>
      <p:ext uri="{BB962C8B-B14F-4D97-AF65-F5344CB8AC3E}">
        <p14:creationId xmlns:p14="http://schemas.microsoft.com/office/powerpoint/2010/main" val="50210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15</a:t>
            </a:fld>
            <a:endParaRPr lang="en-US" dirty="0"/>
          </a:p>
        </p:txBody>
      </p:sp>
    </p:spTree>
    <p:extLst>
      <p:ext uri="{BB962C8B-B14F-4D97-AF65-F5344CB8AC3E}">
        <p14:creationId xmlns:p14="http://schemas.microsoft.com/office/powerpoint/2010/main" val="1462772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 am not going to try to tell you t go out and implement a whole-scale ABC accounting system.  Buy-in from top management and faculty, staff.  JCCC is going through the process now thanks to this project.  Working with Pilbara.</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16</a:t>
            </a:fld>
            <a:endParaRPr lang="en-US" dirty="0"/>
          </a:p>
        </p:txBody>
      </p:sp>
    </p:spTree>
    <p:extLst>
      <p:ext uri="{BB962C8B-B14F-4D97-AF65-F5344CB8AC3E}">
        <p14:creationId xmlns:p14="http://schemas.microsoft.com/office/powerpoint/2010/main" val="241740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Maximizing Resources for Student Success steps in.  Uses a simplified version of ABC that can answer many of those questions that are needed to make strategic financial decisions.  </a:t>
            </a:r>
          </a:p>
          <a:p>
            <a:r>
              <a:rPr lang="en-US" baseline="0" dirty="0" smtClean="0"/>
              <a:t>How much do you spend on instruction, student services, academic support.  How do these costs compare with other peer institutions?  Where do you overspend?  Where are you underfunded?</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17</a:t>
            </a:fld>
            <a:endParaRPr lang="en-US"/>
          </a:p>
        </p:txBody>
      </p:sp>
    </p:spTree>
    <p:extLst>
      <p:ext uri="{BB962C8B-B14F-4D97-AF65-F5344CB8AC3E}">
        <p14:creationId xmlns:p14="http://schemas.microsoft.com/office/powerpoint/2010/main" val="280166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18</a:t>
            </a:fld>
            <a:endParaRPr lang="en-US" dirty="0"/>
          </a:p>
        </p:txBody>
      </p:sp>
    </p:spTree>
    <p:extLst>
      <p:ext uri="{BB962C8B-B14F-4D97-AF65-F5344CB8AC3E}">
        <p14:creationId xmlns:p14="http://schemas.microsoft.com/office/powerpoint/2010/main" val="253742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19</a:t>
            </a:fld>
            <a:endParaRPr lang="en-US"/>
          </a:p>
        </p:txBody>
      </p:sp>
    </p:spTree>
    <p:extLst>
      <p:ext uri="{BB962C8B-B14F-4D97-AF65-F5344CB8AC3E}">
        <p14:creationId xmlns:p14="http://schemas.microsoft.com/office/powerpoint/2010/main" val="370040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2</a:t>
            </a:fld>
            <a:endParaRPr lang="en-US"/>
          </a:p>
        </p:txBody>
      </p:sp>
    </p:spTree>
    <p:extLst>
      <p:ext uri="{BB962C8B-B14F-4D97-AF65-F5344CB8AC3E}">
        <p14:creationId xmlns:p14="http://schemas.microsoft.com/office/powerpoint/2010/main" val="2271676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So how do we find the answers to questions like:  </a:t>
            </a:r>
            <a:r>
              <a:rPr lang="en-US" baseline="0" dirty="0" smtClean="0"/>
              <a:t>What does it cost to educate a biology major?  What does it cost to run English 101?  What does it cost to add 100 additional welding majors? How much less does a hybrid course cost compared to a 100% face-to-face course? If we change to 50% distance learning course what will that do to our student outcomes.</a:t>
            </a:r>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20</a:t>
            </a:fld>
            <a:endParaRPr lang="en-US" dirty="0"/>
          </a:p>
        </p:txBody>
      </p:sp>
    </p:spTree>
    <p:extLst>
      <p:ext uri="{BB962C8B-B14F-4D97-AF65-F5344CB8AC3E}">
        <p14:creationId xmlns:p14="http://schemas.microsoft.com/office/powerpoint/2010/main" val="96182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21</a:t>
            </a:fld>
            <a:endParaRPr lang="en-US"/>
          </a:p>
        </p:txBody>
      </p:sp>
    </p:spTree>
    <p:extLst>
      <p:ext uri="{BB962C8B-B14F-4D97-AF65-F5344CB8AC3E}">
        <p14:creationId xmlns:p14="http://schemas.microsoft.com/office/powerpoint/2010/main" val="2487659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impact on persistence or 3-year</a:t>
            </a:r>
            <a:r>
              <a:rPr lang="en-US" baseline="0" dirty="0" smtClean="0"/>
              <a:t> completion and transfer rates.</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22</a:t>
            </a:fld>
            <a:endParaRPr lang="en-US"/>
          </a:p>
        </p:txBody>
      </p:sp>
    </p:spTree>
    <p:extLst>
      <p:ext uri="{BB962C8B-B14F-4D97-AF65-F5344CB8AC3E}">
        <p14:creationId xmlns:p14="http://schemas.microsoft.com/office/powerpoint/2010/main" val="298308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23</a:t>
            </a:fld>
            <a:endParaRPr lang="en-US"/>
          </a:p>
        </p:txBody>
      </p:sp>
    </p:spTree>
    <p:extLst>
      <p:ext uri="{BB962C8B-B14F-4D97-AF65-F5344CB8AC3E}">
        <p14:creationId xmlns:p14="http://schemas.microsoft.com/office/powerpoint/2010/main" val="245392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24</a:t>
            </a:fld>
            <a:endParaRPr lang="en-US"/>
          </a:p>
        </p:txBody>
      </p:sp>
    </p:spTree>
    <p:extLst>
      <p:ext uri="{BB962C8B-B14F-4D97-AF65-F5344CB8AC3E}">
        <p14:creationId xmlns:p14="http://schemas.microsoft.com/office/powerpoint/2010/main" val="135319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JCCC very high when it comes to co-curricular</a:t>
            </a:r>
            <a:r>
              <a:rPr lang="en-US" baseline="0" dirty="0" smtClean="0"/>
              <a:t> </a:t>
            </a:r>
            <a:r>
              <a:rPr lang="en-US" baseline="0" dirty="0" err="1" smtClean="0"/>
              <a:t>ativities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25</a:t>
            </a:fld>
            <a:endParaRPr lang="en-US"/>
          </a:p>
        </p:txBody>
      </p:sp>
    </p:spTree>
    <p:extLst>
      <p:ext uri="{BB962C8B-B14F-4D97-AF65-F5344CB8AC3E}">
        <p14:creationId xmlns:p14="http://schemas.microsoft.com/office/powerpoint/2010/main" val="902194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26</a:t>
            </a:fld>
            <a:endParaRPr lang="en-US"/>
          </a:p>
        </p:txBody>
      </p:sp>
    </p:spTree>
    <p:extLst>
      <p:ext uri="{BB962C8B-B14F-4D97-AF65-F5344CB8AC3E}">
        <p14:creationId xmlns:p14="http://schemas.microsoft.com/office/powerpoint/2010/main" val="2211726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one of the institutional reports that illustrates</a:t>
            </a:r>
            <a:r>
              <a:rPr lang="en-US" baseline="0" dirty="0" smtClean="0"/>
              <a:t> how different divisions at the college spend their instructional dollars.</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27</a:t>
            </a:fld>
            <a:endParaRPr lang="en-US"/>
          </a:p>
        </p:txBody>
      </p:sp>
    </p:spTree>
    <p:extLst>
      <p:ext uri="{BB962C8B-B14F-4D97-AF65-F5344CB8AC3E}">
        <p14:creationId xmlns:p14="http://schemas.microsoft.com/office/powerpoint/2010/main" val="3636644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So how do we find the answers to questions like:  </a:t>
            </a:r>
            <a:r>
              <a:rPr lang="en-US" baseline="0" dirty="0" smtClean="0"/>
              <a:t>What does it cost to educate a biology major?  What does it cost to run English 101?  What does it cost to add 100 additional welding majors? How much less does a hybrid course cost compared to a 100% face-to-face course? If we change to 50% distance learning course what will that do to our student outcomes.</a:t>
            </a:r>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28</a:t>
            </a:fld>
            <a:endParaRPr lang="en-US" dirty="0"/>
          </a:p>
        </p:txBody>
      </p:sp>
    </p:spTree>
    <p:extLst>
      <p:ext uri="{BB962C8B-B14F-4D97-AF65-F5344CB8AC3E}">
        <p14:creationId xmlns:p14="http://schemas.microsoft.com/office/powerpoint/2010/main" val="1714956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for Fall- to Fall Persistence and Fall to next term (Fall to spring) were about the same.  </a:t>
            </a:r>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29</a:t>
            </a:fld>
            <a:endParaRPr lang="en-US"/>
          </a:p>
        </p:txBody>
      </p:sp>
    </p:spTree>
    <p:extLst>
      <p:ext uri="{BB962C8B-B14F-4D97-AF65-F5344CB8AC3E}">
        <p14:creationId xmlns:p14="http://schemas.microsoft.com/office/powerpoint/2010/main" val="357194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to talk specifically about Maximizing Resources for Student Success.  Excited about the prospects for this project.  The “wave of the future”.  Colleges not quite ready to embrace the concept yet.  </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3</a:t>
            </a:fld>
            <a:endParaRPr lang="en-US"/>
          </a:p>
        </p:txBody>
      </p:sp>
    </p:spTree>
    <p:extLst>
      <p:ext uri="{BB962C8B-B14F-4D97-AF65-F5344CB8AC3E}">
        <p14:creationId xmlns:p14="http://schemas.microsoft.com/office/powerpoint/2010/main" val="2678421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you spend the lower your graduation rates!</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30</a:t>
            </a:fld>
            <a:endParaRPr lang="en-US"/>
          </a:p>
        </p:txBody>
      </p:sp>
    </p:spTree>
    <p:extLst>
      <p:ext uri="{BB962C8B-B14F-4D97-AF65-F5344CB8AC3E}">
        <p14:creationId xmlns:p14="http://schemas.microsoft.com/office/powerpoint/2010/main" val="796602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31</a:t>
            </a:fld>
            <a:endParaRPr lang="en-US"/>
          </a:p>
        </p:txBody>
      </p:sp>
    </p:spTree>
    <p:extLst>
      <p:ext uri="{BB962C8B-B14F-4D97-AF65-F5344CB8AC3E}">
        <p14:creationId xmlns:p14="http://schemas.microsoft.com/office/powerpoint/2010/main" val="2393576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32</a:t>
            </a:fld>
            <a:endParaRPr lang="en-US"/>
          </a:p>
        </p:txBody>
      </p:sp>
    </p:spTree>
    <p:extLst>
      <p:ext uri="{BB962C8B-B14F-4D97-AF65-F5344CB8AC3E}">
        <p14:creationId xmlns:p14="http://schemas.microsoft.com/office/powerpoint/2010/main" val="1201413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other relationship found.  The impact of part-time faculty on the % of passing grades.</a:t>
            </a:r>
          </a:p>
          <a:p>
            <a:r>
              <a:rPr lang="en-US" baseline="0" dirty="0" err="1" smtClean="0"/>
              <a:t>Proxie</a:t>
            </a:r>
            <a:r>
              <a:rPr lang="en-US" baseline="0" dirty="0" smtClean="0"/>
              <a:t> for class size?</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33</a:t>
            </a:fld>
            <a:endParaRPr lang="en-US"/>
          </a:p>
        </p:txBody>
      </p:sp>
    </p:spTree>
    <p:extLst>
      <p:ext uri="{BB962C8B-B14F-4D97-AF65-F5344CB8AC3E}">
        <p14:creationId xmlns:p14="http://schemas.microsoft.com/office/powerpoint/2010/main" val="3593783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34</a:t>
            </a:fld>
            <a:endParaRPr lang="en-US"/>
          </a:p>
        </p:txBody>
      </p:sp>
    </p:spTree>
    <p:extLst>
      <p:ext uri="{BB962C8B-B14F-4D97-AF65-F5344CB8AC3E}">
        <p14:creationId xmlns:p14="http://schemas.microsoft.com/office/powerpoint/2010/main" val="3800826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budget for financial aid does not reflect the amount of aid.  It is the running of the office of financial aid.  But it would indicate that having a strong financial aid office helps with persistence.  Also had an impact on Fall to Spring persistence.  No impact on graduation rates.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35</a:t>
            </a:fld>
            <a:endParaRPr lang="en-US"/>
          </a:p>
        </p:txBody>
      </p:sp>
    </p:spTree>
    <p:extLst>
      <p:ext uri="{BB962C8B-B14F-4D97-AF65-F5344CB8AC3E}">
        <p14:creationId xmlns:p14="http://schemas.microsoft.com/office/powerpoint/2010/main" val="2180356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36</a:t>
            </a:fld>
            <a:endParaRPr lang="en-US"/>
          </a:p>
        </p:txBody>
      </p:sp>
    </p:spTree>
    <p:extLst>
      <p:ext uri="{BB962C8B-B14F-4D97-AF65-F5344CB8AC3E}">
        <p14:creationId xmlns:p14="http://schemas.microsoft.com/office/powerpoint/2010/main" val="1022050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37</a:t>
            </a:fld>
            <a:endParaRPr lang="en-US"/>
          </a:p>
        </p:txBody>
      </p:sp>
    </p:spTree>
    <p:extLst>
      <p:ext uri="{BB962C8B-B14F-4D97-AF65-F5344CB8AC3E}">
        <p14:creationId xmlns:p14="http://schemas.microsoft.com/office/powerpoint/2010/main" val="884933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strange results.  The %</a:t>
            </a:r>
            <a:r>
              <a:rPr lang="en-US" baseline="0" dirty="0" smtClean="0"/>
              <a:t> of the budget spent on Tutoring had a negative impact on persistence and completion rates.  May be a reflection of the student population – the more tutoring you need at your college the lower your graduation rates will be.  </a:t>
            </a:r>
          </a:p>
          <a:p>
            <a:r>
              <a:rPr lang="en-US" baseline="0" dirty="0" smtClean="0"/>
              <a:t>By the way, there the % of your budget or the amount per student spent on co-curricular activities did not impact any of the measures of student success..</a:t>
            </a:r>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38</a:t>
            </a:fld>
            <a:endParaRPr lang="en-US"/>
          </a:p>
        </p:txBody>
      </p:sp>
    </p:spTree>
    <p:extLst>
      <p:ext uri="{BB962C8B-B14F-4D97-AF65-F5344CB8AC3E}">
        <p14:creationId xmlns:p14="http://schemas.microsoft.com/office/powerpoint/2010/main" val="622739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39</a:t>
            </a:fld>
            <a:endParaRPr lang="en-US"/>
          </a:p>
        </p:txBody>
      </p:sp>
    </p:spTree>
    <p:extLst>
      <p:ext uri="{BB962C8B-B14F-4D97-AF65-F5344CB8AC3E}">
        <p14:creationId xmlns:p14="http://schemas.microsoft.com/office/powerpoint/2010/main" val="334383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6F3AC-9076-410D-ABCA-11D6416EE315}" type="slidenum">
              <a:rPr lang="en-US" smtClean="0"/>
              <a:pPr/>
              <a:t>4</a:t>
            </a:fld>
            <a:endParaRPr lang="en-US"/>
          </a:p>
        </p:txBody>
      </p:sp>
    </p:spTree>
    <p:extLst>
      <p:ext uri="{BB962C8B-B14F-4D97-AF65-F5344CB8AC3E}">
        <p14:creationId xmlns:p14="http://schemas.microsoft.com/office/powerpoint/2010/main" val="3156075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a:t>
            </a:r>
            <a:r>
              <a:rPr lang="en-US" baseline="0" dirty="0" smtClean="0"/>
              <a:t> can move your organization from a cost focus to continuous improvement</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40</a:t>
            </a:fld>
            <a:endParaRPr lang="en-US" dirty="0"/>
          </a:p>
        </p:txBody>
      </p:sp>
    </p:spTree>
    <p:extLst>
      <p:ext uri="{BB962C8B-B14F-4D97-AF65-F5344CB8AC3E}">
        <p14:creationId xmlns:p14="http://schemas.microsoft.com/office/powerpoint/2010/main" val="2516762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of the project is to change the finance conversation</a:t>
            </a:r>
            <a:r>
              <a:rPr lang="en-US" baseline="0" dirty="0" smtClean="0"/>
              <a:t> at colleges.  Bring it out in the open and talk about not spending  but investing with the idea that the college is investing in activities that will increase student success.  </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41</a:t>
            </a:fld>
            <a:endParaRPr lang="en-US"/>
          </a:p>
        </p:txBody>
      </p:sp>
    </p:spTree>
    <p:extLst>
      <p:ext uri="{BB962C8B-B14F-4D97-AF65-F5344CB8AC3E}">
        <p14:creationId xmlns:p14="http://schemas.microsoft.com/office/powerpoint/2010/main" val="1918837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42</a:t>
            </a:fld>
            <a:endParaRPr lang="en-US"/>
          </a:p>
        </p:txBody>
      </p:sp>
    </p:spTree>
    <p:extLst>
      <p:ext uri="{BB962C8B-B14F-4D97-AF65-F5344CB8AC3E}">
        <p14:creationId xmlns:p14="http://schemas.microsoft.com/office/powerpoint/2010/main" val="171979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5</a:t>
            </a:fld>
            <a:endParaRPr lang="en-US" dirty="0"/>
          </a:p>
        </p:txBody>
      </p:sp>
    </p:spTree>
    <p:extLst>
      <p:ext uri="{BB962C8B-B14F-4D97-AF65-F5344CB8AC3E}">
        <p14:creationId xmlns:p14="http://schemas.microsoft.com/office/powerpoint/2010/main" val="262919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funding, college</a:t>
            </a:r>
            <a:r>
              <a:rPr lang="en-US" baseline="0" dirty="0" smtClean="0"/>
              <a:t> rating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community</a:t>
            </a:r>
            <a:r>
              <a:rPr lang="en-US" baseline="0" dirty="0" smtClean="0"/>
              <a:t> college environment is changing and it is going to require that we change the way we manage our colleges.   Colleges have traditionally been reluctant and slow to change.  With today’s challenges they need to be transparent, agile and accountable</a:t>
            </a:r>
            <a:endParaRPr lang="en-US" dirty="0" smtClean="0"/>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6</a:t>
            </a:fld>
            <a:endParaRPr lang="en-US"/>
          </a:p>
        </p:txBody>
      </p:sp>
    </p:spTree>
    <p:extLst>
      <p:ext uri="{BB962C8B-B14F-4D97-AF65-F5344CB8AC3E}">
        <p14:creationId xmlns:p14="http://schemas.microsoft.com/office/powerpoint/2010/main" val="386654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Reallocated</a:t>
            </a:r>
            <a:r>
              <a:rPr lang="en-US" baseline="0" dirty="0" smtClean="0"/>
              <a:t> dollars – no more shaking the piggy bank for more money – that means no longer being able to raise tuition and fees, no more raising taxes, going to the legislature, etc. </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7</a:t>
            </a:fld>
            <a:endParaRPr lang="en-US"/>
          </a:p>
        </p:txBody>
      </p:sp>
    </p:spTree>
    <p:extLst>
      <p:ext uri="{BB962C8B-B14F-4D97-AF65-F5344CB8AC3E}">
        <p14:creationId xmlns:p14="http://schemas.microsoft.com/office/powerpoint/2010/main" val="241387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Resistance to change.  Don’t want to be</a:t>
            </a:r>
            <a:r>
              <a:rPr lang="en-US" baseline="0" dirty="0" smtClean="0"/>
              <a:t> the ones to deliver the message. Tenure and union issues.  Xerox-based budgeting.  Across the board cuts.    </a:t>
            </a:r>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8</a:t>
            </a:fld>
            <a:endParaRPr lang="en-US"/>
          </a:p>
        </p:txBody>
      </p:sp>
    </p:spTree>
    <p:extLst>
      <p:ext uri="{BB962C8B-B14F-4D97-AF65-F5344CB8AC3E}">
        <p14:creationId xmlns:p14="http://schemas.microsoft.com/office/powerpoint/2010/main" val="203372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allocate our dwindling dollars to best serve our students?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Start by asking the questions:  If we make a budget adjustments how will it affect student outcomes?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Answer:  start by changing the way we manage our community colleges</a:t>
            </a:r>
          </a:p>
          <a:p>
            <a:endParaRPr lang="en-US" dirty="0"/>
          </a:p>
        </p:txBody>
      </p:sp>
      <p:sp>
        <p:nvSpPr>
          <p:cNvPr id="4" name="Slide Number Placeholder 3"/>
          <p:cNvSpPr>
            <a:spLocks noGrp="1"/>
          </p:cNvSpPr>
          <p:nvPr>
            <p:ph type="sldNum" sz="quarter" idx="10"/>
          </p:nvPr>
        </p:nvSpPr>
        <p:spPr/>
        <p:txBody>
          <a:bodyPr/>
          <a:lstStyle/>
          <a:p>
            <a:fld id="{18A6F3AC-9076-410D-ABCA-11D6416EE315}" type="slidenum">
              <a:rPr lang="en-US" smtClean="0"/>
              <a:pPr/>
              <a:t>9</a:t>
            </a:fld>
            <a:endParaRPr lang="en-US" dirty="0"/>
          </a:p>
        </p:txBody>
      </p:sp>
    </p:spTree>
    <p:extLst>
      <p:ext uri="{BB962C8B-B14F-4D97-AF65-F5344CB8AC3E}">
        <p14:creationId xmlns:p14="http://schemas.microsoft.com/office/powerpoint/2010/main" val="330489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81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B3D9E7-376F-4F90-ACD6-0AF195F79BD2}" type="datetime1">
              <a:rPr lang="en-US" smtClean="0"/>
              <a:t>3/21/2016</a:t>
            </a:fld>
            <a:endParaRPr lang="en-US"/>
          </a:p>
        </p:txBody>
      </p:sp>
      <p:sp>
        <p:nvSpPr>
          <p:cNvPr id="8" name="Rectangle 7"/>
          <p:cNvSpPr/>
          <p:nvPr userDrawn="1"/>
        </p:nvSpPr>
        <p:spPr>
          <a:xfrm>
            <a:off x="0" y="990600"/>
            <a:ext cx="9144000" cy="152400"/>
          </a:xfrm>
          <a:prstGeom prst="rect">
            <a:avLst/>
          </a:prstGeom>
          <a:solidFill>
            <a:srgbClr val="3A8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62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3FF57-9305-465E-83F2-83A8C383488F}" type="datetime1">
              <a:rPr lang="en-US" smtClean="0"/>
              <a:t>3/21/2016</a:t>
            </a:fld>
            <a:endParaRPr lang="en-US"/>
          </a:p>
        </p:txBody>
      </p:sp>
      <p:sp>
        <p:nvSpPr>
          <p:cNvPr id="6" name="Footer Placeholder 5"/>
          <p:cNvSpPr>
            <a:spLocks noGrp="1"/>
          </p:cNvSpPr>
          <p:nvPr>
            <p:ph type="ftr" sz="quarter" idx="11"/>
          </p:nvPr>
        </p:nvSpPr>
        <p:spPr/>
        <p:txBody>
          <a:bodyPr/>
          <a:lstStyle/>
          <a:p>
            <a:r>
              <a:rPr lang="en-US" smtClean="0"/>
              <a:t>© Johnson County Community College 2014. All rights reserved.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128220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8F759-C037-48F5-8BDD-2E80869250DF}" type="datetime1">
              <a:rPr lang="en-US" smtClean="0"/>
              <a:t>3/21/2016</a:t>
            </a:fld>
            <a:endParaRPr lang="en-US"/>
          </a:p>
        </p:txBody>
      </p:sp>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273658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A67A-0266-4B7E-9376-EE315E54F493}" type="datetime1">
              <a:rPr lang="en-US" smtClean="0"/>
              <a:t>3/21/2016</a:t>
            </a:fld>
            <a:endParaRPr lang="en-US"/>
          </a:p>
        </p:txBody>
      </p:sp>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99905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81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AF204B-6829-4F8B-AA8A-E9B9B6A49B58}" type="datetime1">
              <a:rPr lang="en-US" smtClean="0"/>
              <a:t>3/21/2016</a:t>
            </a:fld>
            <a:endParaRPr lang="en-US"/>
          </a:p>
        </p:txBody>
      </p:sp>
      <p:sp>
        <p:nvSpPr>
          <p:cNvPr id="8" name="Rectangle 7"/>
          <p:cNvSpPr/>
          <p:nvPr userDrawn="1"/>
        </p:nvSpPr>
        <p:spPr>
          <a:xfrm>
            <a:off x="0" y="990600"/>
            <a:ext cx="9144000" cy="152400"/>
          </a:xfrm>
          <a:prstGeom prst="rect">
            <a:avLst/>
          </a:prstGeom>
          <a:solidFill>
            <a:srgbClr val="3A8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05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7E3C3-E665-4DB0-9830-FBD212BD24C4}" type="datetime1">
              <a:rPr lang="en-US" smtClean="0"/>
              <a:t>3/21/2016</a:t>
            </a:fld>
            <a:endParaRPr lang="en-US"/>
          </a:p>
        </p:txBody>
      </p:sp>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408247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408B7F9-D5CB-4675-9BAD-88140E0D925F}" type="datetime1">
              <a:rPr lang="en-US" smtClean="0"/>
              <a:t>3/21/2016</a:t>
            </a:fld>
            <a:endParaRPr lang="en-US"/>
          </a:p>
        </p:txBody>
      </p:sp>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13816739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CC83FF-05D9-4F15-9575-73715C15791A}" type="datetime1">
              <a:rPr lang="en-US" smtClean="0"/>
              <a:t>3/21/2016</a:t>
            </a:fld>
            <a:endParaRPr lang="en-US"/>
          </a:p>
        </p:txBody>
      </p:sp>
      <p:sp>
        <p:nvSpPr>
          <p:cNvPr id="6" name="Footer Placeholder 5"/>
          <p:cNvSpPr>
            <a:spLocks noGrp="1"/>
          </p:cNvSpPr>
          <p:nvPr>
            <p:ph type="ftr" sz="quarter" idx="11"/>
          </p:nvPr>
        </p:nvSpPr>
        <p:spPr/>
        <p:txBody>
          <a:bodyPr/>
          <a:lstStyle/>
          <a:p>
            <a:r>
              <a:rPr lang="en-US" smtClean="0"/>
              <a:t>© Johnson County Community College 2014. All rights reserved.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384405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CBEE2-1B5A-45BD-8C9F-20F7462E3E25}" type="datetime1">
              <a:rPr lang="en-US" smtClean="0"/>
              <a:t>3/21/2016</a:t>
            </a:fld>
            <a:endParaRPr lang="en-US"/>
          </a:p>
        </p:txBody>
      </p:sp>
      <p:sp>
        <p:nvSpPr>
          <p:cNvPr id="8" name="Footer Placeholder 7"/>
          <p:cNvSpPr>
            <a:spLocks noGrp="1"/>
          </p:cNvSpPr>
          <p:nvPr>
            <p:ph type="ftr" sz="quarter" idx="11"/>
          </p:nvPr>
        </p:nvSpPr>
        <p:spPr/>
        <p:txBody>
          <a:bodyPr/>
          <a:lstStyle/>
          <a:p>
            <a:r>
              <a:rPr lang="en-US" smtClean="0"/>
              <a:t>© Johnson County Community College 2014. All rights reserved.</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65703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9BFEC0-C308-4D6E-91BB-073B3064CB5C}" type="datetime1">
              <a:rPr lang="en-US" smtClean="0"/>
              <a:t>3/21/2016</a:t>
            </a:fld>
            <a:endParaRPr lang="en-US"/>
          </a:p>
        </p:txBody>
      </p:sp>
      <p:sp>
        <p:nvSpPr>
          <p:cNvPr id="4" name="Footer Placeholder 3"/>
          <p:cNvSpPr>
            <a:spLocks noGrp="1"/>
          </p:cNvSpPr>
          <p:nvPr>
            <p:ph type="ftr" sz="quarter" idx="11"/>
          </p:nvPr>
        </p:nvSpPr>
        <p:spPr/>
        <p:txBody>
          <a:bodyPr/>
          <a:lstStyle/>
          <a:p>
            <a:r>
              <a:rPr lang="en-US" smtClean="0"/>
              <a:t>© Johnson County Community College 2014. All rights reserved.</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329797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7B005-2E30-4135-B9DD-8E267C9BC3B6}" type="datetime1">
              <a:rPr lang="en-US" smtClean="0"/>
              <a:t>3/21/2016</a:t>
            </a:fld>
            <a:endParaRPr lang="en-US"/>
          </a:p>
        </p:txBody>
      </p:sp>
      <p:sp>
        <p:nvSpPr>
          <p:cNvPr id="3" name="Footer Placeholder 2"/>
          <p:cNvSpPr>
            <a:spLocks noGrp="1"/>
          </p:cNvSpPr>
          <p:nvPr>
            <p:ph type="ftr" sz="quarter" idx="11"/>
          </p:nvPr>
        </p:nvSpPr>
        <p:spPr/>
        <p:txBody>
          <a:bodyPr/>
          <a:lstStyle/>
          <a:p>
            <a:r>
              <a:rPr lang="en-US" smtClean="0"/>
              <a:t>© Johnson County Community College 2014. All rights reserved.</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272704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F7D58-718A-4C72-8826-4D2F57C8CF35}" type="datetime1">
              <a:rPr lang="en-US" smtClean="0"/>
              <a:t>3/21/2016</a:t>
            </a:fld>
            <a:endParaRPr lang="en-US"/>
          </a:p>
        </p:txBody>
      </p:sp>
      <p:sp>
        <p:nvSpPr>
          <p:cNvPr id="6" name="Footer Placeholder 5"/>
          <p:cNvSpPr>
            <a:spLocks noGrp="1"/>
          </p:cNvSpPr>
          <p:nvPr>
            <p:ph type="ftr" sz="quarter" idx="11"/>
          </p:nvPr>
        </p:nvSpPr>
        <p:spPr/>
        <p:txBody>
          <a:bodyPr/>
          <a:lstStyle/>
          <a:p>
            <a:r>
              <a:rPr lang="en-US" smtClean="0"/>
              <a:t>© Johnson County Community College 2014. All rights reserved.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A6ECA-4A78-41D8-A488-96373133CBAB}" type="slidenum">
              <a:rPr lang="en-US" smtClean="0"/>
              <a:pPr/>
              <a:t>‹#›</a:t>
            </a:fld>
            <a:endParaRPr lang="en-US"/>
          </a:p>
        </p:txBody>
      </p:sp>
    </p:spTree>
    <p:extLst>
      <p:ext uri="{BB962C8B-B14F-4D97-AF65-F5344CB8AC3E}">
        <p14:creationId xmlns:p14="http://schemas.microsoft.com/office/powerpoint/2010/main" val="219629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solidFill>
            <a:srgbClr val="25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8669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6A1C3-8FE5-4617-B0D7-A83AD9FAD9AF}" type="datetime1">
              <a:rPr lang="en-US" smtClean="0"/>
              <a:t>3/21/2016</a:t>
            </a:fld>
            <a:endParaRPr lang="en-US"/>
          </a:p>
        </p:txBody>
      </p:sp>
      <p:sp>
        <p:nvSpPr>
          <p:cNvPr id="5" name="Footer Placeholder 4"/>
          <p:cNvSpPr>
            <a:spLocks noGrp="1"/>
          </p:cNvSpPr>
          <p:nvPr>
            <p:ph type="ftr" sz="quarter" idx="3"/>
          </p:nvPr>
        </p:nvSpPr>
        <p:spPr>
          <a:xfrm>
            <a:off x="2324100" y="6356349"/>
            <a:ext cx="44958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 Johnson County Community College 2014. All rights reserved.</a:t>
            </a:r>
            <a:endParaRPr lang="en-US" dirty="0"/>
          </a:p>
        </p:txBody>
      </p:sp>
      <p:sp>
        <p:nvSpPr>
          <p:cNvPr id="8" name="Rectangle 7"/>
          <p:cNvSpPr/>
          <p:nvPr/>
        </p:nvSpPr>
        <p:spPr>
          <a:xfrm>
            <a:off x="0" y="990600"/>
            <a:ext cx="9144000" cy="152400"/>
          </a:xfrm>
          <a:prstGeom prst="rect">
            <a:avLst/>
          </a:prstGeom>
          <a:solidFill>
            <a:srgbClr val="3A8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14" cstate="print">
            <a:extLst>
              <a:ext uri="{28A0092B-C50C-407E-A947-70E740481C1C}">
                <a14:useLocalDpi xmlns:a14="http://schemas.microsoft.com/office/drawing/2010/main" val="0"/>
              </a:ext>
            </a:extLst>
          </a:blip>
          <a:stretch>
            <a:fillRect/>
          </a:stretch>
        </p:blipFill>
        <p:spPr>
          <a:xfrm>
            <a:off x="7696200" y="4876800"/>
            <a:ext cx="1100455" cy="1724025"/>
          </a:xfrm>
          <a:prstGeom prst="rect">
            <a:avLst/>
          </a:prstGeom>
        </p:spPr>
      </p:pic>
    </p:spTree>
    <p:extLst>
      <p:ext uri="{BB962C8B-B14F-4D97-AF65-F5344CB8AC3E}">
        <p14:creationId xmlns:p14="http://schemas.microsoft.com/office/powerpoint/2010/main" val="346646656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1.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577975"/>
            <a:ext cx="7772400" cy="1470025"/>
          </a:xfrm>
        </p:spPr>
        <p:txBody>
          <a:bodyPr>
            <a:normAutofit/>
          </a:bodyPr>
          <a:lstStyle/>
          <a:p>
            <a:pPr algn="l"/>
            <a:r>
              <a:rPr lang="en-US" sz="2800" dirty="0" smtClean="0">
                <a:solidFill>
                  <a:srgbClr val="3A8DC6"/>
                </a:solidFill>
                <a:cs typeface="Arial" panose="020B0604020202020204" pitchFamily="34" charset="0"/>
              </a:rPr>
              <a:t>How Much Does Student Success </a:t>
            </a:r>
            <a:r>
              <a:rPr lang="en-US" sz="2800" dirty="0" smtClean="0">
                <a:solidFill>
                  <a:srgbClr val="3A8DC6"/>
                </a:solidFill>
                <a:cs typeface="Arial" panose="020B0604020202020204" pitchFamily="34" charset="0"/>
              </a:rPr>
              <a:t>Cost?</a:t>
            </a:r>
            <a:endParaRPr lang="en-US" sz="2800" dirty="0">
              <a:solidFill>
                <a:srgbClr val="3A8DC6"/>
              </a:solidFill>
              <a:cs typeface="Arial" panose="020B0604020202020204" pitchFamily="34" charset="0"/>
            </a:endParaRPr>
          </a:p>
        </p:txBody>
      </p:sp>
      <p:sp>
        <p:nvSpPr>
          <p:cNvPr id="5" name="Subtitle 2"/>
          <p:cNvSpPr>
            <a:spLocks noGrp="1"/>
          </p:cNvSpPr>
          <p:nvPr>
            <p:ph type="subTitle" idx="1"/>
          </p:nvPr>
        </p:nvSpPr>
        <p:spPr>
          <a:xfrm>
            <a:off x="747637" y="2590800"/>
            <a:ext cx="7074309" cy="2551346"/>
          </a:xfrm>
        </p:spPr>
        <p:txBody>
          <a:bodyPr>
            <a:normAutofit/>
          </a:bodyPr>
          <a:lstStyle/>
          <a:p>
            <a:endParaRPr lang="en-US" sz="1800" dirty="0">
              <a:latin typeface="+mj-lt"/>
              <a:cs typeface="Arial" panose="020B0604020202020204" pitchFamily="34" charset="0"/>
            </a:endParaRPr>
          </a:p>
          <a:p>
            <a:pPr algn="l"/>
            <a:r>
              <a:rPr lang="en-US" sz="1800" dirty="0" smtClean="0">
                <a:latin typeface="+mj-lt"/>
                <a:cs typeface="Arial" panose="020B0604020202020204" pitchFamily="34" charset="0"/>
              </a:rPr>
              <a:t>Dr. Lou Guthrie| Director</a:t>
            </a:r>
          </a:p>
          <a:p>
            <a:pPr algn="l"/>
            <a:r>
              <a:rPr lang="en-US" sz="1800" dirty="0" smtClean="0">
                <a:latin typeface="+mj-lt"/>
                <a:cs typeface="Arial" panose="020B0604020202020204" pitchFamily="34" charset="0"/>
              </a:rPr>
              <a:t>National Higher Education Benchmarking Institute</a:t>
            </a:r>
          </a:p>
          <a:p>
            <a:pPr algn="l"/>
            <a:r>
              <a:rPr lang="en-US" sz="1800" dirty="0" smtClean="0">
                <a:latin typeface="+mj-lt"/>
                <a:cs typeface="Arial" panose="020B0604020202020204" pitchFamily="34" charset="0"/>
              </a:rPr>
              <a:t>Johnson County Community College</a:t>
            </a:r>
          </a:p>
          <a:p>
            <a:pPr algn="l"/>
            <a:endParaRPr lang="en-US" sz="1800" dirty="0">
              <a:latin typeface="+mj-lt"/>
              <a:cs typeface="Arial" panose="020B0604020202020204" pitchFamily="34" charset="0"/>
            </a:endParaRPr>
          </a:p>
          <a:p>
            <a:pPr algn="l"/>
            <a:r>
              <a:rPr lang="en-US" sz="1800" dirty="0" smtClean="0">
                <a:latin typeface="+mj-lt"/>
                <a:cs typeface="Arial" panose="020B0604020202020204" pitchFamily="34" charset="0"/>
              </a:rPr>
              <a:t>Innovations Conference 2016</a:t>
            </a:r>
          </a:p>
          <a:p>
            <a:pPr algn="l"/>
            <a:endParaRPr lang="en-US" sz="1800" dirty="0" smtClean="0">
              <a:latin typeface="+mj-lt"/>
              <a:cs typeface="Arial" panose="020B0604020202020204" pitchFamily="34" charset="0"/>
            </a:endParaRPr>
          </a:p>
        </p:txBody>
      </p:sp>
      <p:pic>
        <p:nvPicPr>
          <p:cNvPr id="6" name="Picture 6" descr="JCCCPetalLogo_long.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60" y="5401820"/>
            <a:ext cx="3148837" cy="904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111939" y="5362769"/>
            <a:ext cx="2743200" cy="1090863"/>
          </a:xfrm>
          <a:prstGeom prst="rect">
            <a:avLst/>
          </a:prstGeom>
        </p:spPr>
      </p:pic>
    </p:spTree>
    <p:extLst>
      <p:ext uri="{BB962C8B-B14F-4D97-AF65-F5344CB8AC3E}">
        <p14:creationId xmlns:p14="http://schemas.microsoft.com/office/powerpoint/2010/main" val="423548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Activity-Based Costing</a:t>
            </a:r>
            <a:endParaRPr lang="en-US" dirty="0"/>
          </a:p>
        </p:txBody>
      </p:sp>
      <p:sp>
        <p:nvSpPr>
          <p:cNvPr id="6" name="Text Placeholder 5"/>
          <p:cNvSpPr>
            <a:spLocks noGrp="1"/>
          </p:cNvSpPr>
          <p:nvPr>
            <p:ph type="body" idx="1"/>
          </p:nvPr>
        </p:nvSpPr>
        <p:spPr/>
        <p:txBody>
          <a:bodyPr/>
          <a:lstStyle/>
          <a:p>
            <a:r>
              <a:rPr lang="en-US" dirty="0" smtClean="0"/>
              <a:t>An analytical framework for better information</a:t>
            </a:r>
            <a:endParaRPr lang="en-US" dirty="0"/>
          </a:p>
        </p:txBody>
      </p:sp>
      <p:sp>
        <p:nvSpPr>
          <p:cNvPr id="2" name="TextBox 1"/>
          <p:cNvSpPr txBox="1"/>
          <p:nvPr/>
        </p:nvSpPr>
        <p:spPr>
          <a:xfrm>
            <a:off x="228600" y="304800"/>
            <a:ext cx="5638800" cy="523220"/>
          </a:xfrm>
          <a:prstGeom prst="rect">
            <a:avLst/>
          </a:prstGeom>
          <a:noFill/>
        </p:spPr>
        <p:txBody>
          <a:bodyPr wrap="square" rtlCol="0">
            <a:spAutoFit/>
          </a:bodyPr>
          <a:lstStyle/>
          <a:p>
            <a:r>
              <a:rPr lang="en-US" sz="2800" dirty="0">
                <a:solidFill>
                  <a:schemeClr val="bg1"/>
                </a:solidFill>
              </a:rPr>
              <a:t>Defining and Describing ABC</a:t>
            </a:r>
          </a:p>
        </p:txBody>
      </p:sp>
    </p:spTree>
    <p:custDataLst>
      <p:tags r:id="rId1"/>
    </p:custDataLst>
    <p:extLst>
      <p:ext uri="{BB962C8B-B14F-4D97-AF65-F5344CB8AC3E}">
        <p14:creationId xmlns:p14="http://schemas.microsoft.com/office/powerpoint/2010/main" val="3181066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1600200"/>
            <a:ext cx="7620000" cy="4525963"/>
          </a:xfrm>
        </p:spPr>
        <p:txBody>
          <a:bodyPr/>
          <a:lstStyle/>
          <a:p>
            <a:pPr marL="0" indent="0">
              <a:buNone/>
            </a:pPr>
            <a:r>
              <a:rPr lang="en-US" dirty="0" smtClean="0"/>
              <a:t>Without knowing the cost of educational activities, there is no way to improve productivity in a systematic and sustainable manner.</a:t>
            </a:r>
          </a:p>
          <a:p>
            <a:pPr marL="0" indent="0">
              <a:buNone/>
            </a:pPr>
            <a:r>
              <a:rPr lang="en-US" dirty="0"/>
              <a:t>	</a:t>
            </a:r>
            <a:r>
              <a:rPr lang="en-US" dirty="0" smtClean="0"/>
              <a:t>		</a:t>
            </a:r>
            <a:r>
              <a:rPr lang="en-US" sz="2000" dirty="0" smtClean="0"/>
              <a:t>Maria Anguiano</a:t>
            </a:r>
          </a:p>
          <a:p>
            <a:pPr marL="0" indent="0">
              <a:buNone/>
            </a:pPr>
            <a:r>
              <a:rPr lang="en-US" sz="2000" dirty="0"/>
              <a:t>	</a:t>
            </a:r>
            <a:r>
              <a:rPr lang="en-US" sz="2000" dirty="0" smtClean="0"/>
              <a:t>		Vice Chancellor of Planning and Budget</a:t>
            </a:r>
          </a:p>
          <a:p>
            <a:pPr marL="0" indent="0">
              <a:buNone/>
            </a:pPr>
            <a:r>
              <a:rPr lang="en-US" sz="2000" dirty="0"/>
              <a:t>	</a:t>
            </a:r>
            <a:r>
              <a:rPr lang="en-US" sz="2000" dirty="0" smtClean="0"/>
              <a:t>		UC Riverside</a:t>
            </a:r>
          </a:p>
          <a:p>
            <a:pPr marL="0" indent="0">
              <a:buNone/>
            </a:pPr>
            <a:r>
              <a:rPr lang="en-US" dirty="0" smtClean="0"/>
              <a:t>			</a:t>
            </a:r>
            <a:endParaRPr lang="en-US" dirty="0"/>
          </a:p>
        </p:txBody>
      </p:sp>
      <p:sp>
        <p:nvSpPr>
          <p:cNvPr id="4" name="Rectangle 3"/>
          <p:cNvSpPr/>
          <p:nvPr/>
        </p:nvSpPr>
        <p:spPr>
          <a:xfrm>
            <a:off x="457200" y="1371600"/>
            <a:ext cx="457200" cy="923330"/>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rot="10800000">
            <a:off x="4343400" y="2667000"/>
            <a:ext cx="457200" cy="923330"/>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1"/>
    </p:custDataLst>
    <p:extLst>
      <p:ext uri="{BB962C8B-B14F-4D97-AF65-F5344CB8AC3E}">
        <p14:creationId xmlns:p14="http://schemas.microsoft.com/office/powerpoint/2010/main" val="397819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solidFill>
                  <a:schemeClr val="bg1"/>
                </a:solidFill>
                <a:cs typeface="Arial" panose="020B0604020202020204" pitchFamily="34" charset="0"/>
              </a:rPr>
              <a:t>ABC Costing</a:t>
            </a:r>
            <a:endParaRPr lang="en-US" sz="2800" dirty="0">
              <a:solidFill>
                <a:schemeClr val="bg1"/>
              </a:solidFill>
              <a:cs typeface="Arial" panose="020B0604020202020204" pitchFamily="34" charset="0"/>
            </a:endParaRPr>
          </a:p>
        </p:txBody>
      </p:sp>
      <p:sp>
        <p:nvSpPr>
          <p:cNvPr id="5" name="Content Placeholder 2"/>
          <p:cNvSpPr>
            <a:spLocks noGrp="1"/>
          </p:cNvSpPr>
          <p:nvPr>
            <p:ph idx="1"/>
          </p:nvPr>
        </p:nvSpPr>
        <p:spPr/>
        <p:txBody>
          <a:bodyPr/>
          <a:lstStyle/>
          <a:p>
            <a:pPr marL="0" indent="0">
              <a:buNone/>
            </a:pPr>
            <a:r>
              <a:rPr lang="en-US" dirty="0" smtClean="0">
                <a:latin typeface="+mj-lt"/>
                <a:cs typeface="Arial" panose="020B0604020202020204" pitchFamily="34" charset="0"/>
              </a:rPr>
              <a:t>Allows colleges to:</a:t>
            </a:r>
          </a:p>
          <a:p>
            <a:pPr lvl="1"/>
            <a:r>
              <a:rPr lang="en-US" dirty="0" smtClean="0">
                <a:latin typeface="+mj-lt"/>
                <a:cs typeface="Arial" panose="020B0604020202020204" pitchFamily="34" charset="0"/>
              </a:rPr>
              <a:t>Target cost reductions to specific activities</a:t>
            </a:r>
          </a:p>
          <a:p>
            <a:pPr lvl="1"/>
            <a:r>
              <a:rPr lang="en-US" dirty="0">
                <a:latin typeface="+mj-lt"/>
                <a:cs typeface="Arial" panose="020B0604020202020204" pitchFamily="34" charset="0"/>
              </a:rPr>
              <a:t>Calculate the effect of innovations and their</a:t>
            </a:r>
            <a:br>
              <a:rPr lang="en-US" dirty="0">
                <a:latin typeface="+mj-lt"/>
                <a:cs typeface="Arial" panose="020B0604020202020204" pitchFamily="34" charset="0"/>
              </a:rPr>
            </a:br>
            <a:r>
              <a:rPr lang="en-US" dirty="0">
                <a:latin typeface="+mj-lt"/>
                <a:cs typeface="Arial" panose="020B0604020202020204" pitchFamily="34" charset="0"/>
              </a:rPr>
              <a:t>cost structure</a:t>
            </a:r>
          </a:p>
          <a:p>
            <a:pPr lvl="1"/>
            <a:r>
              <a:rPr lang="en-US" dirty="0" smtClean="0">
                <a:latin typeface="+mj-lt"/>
                <a:cs typeface="Arial" panose="020B0604020202020204" pitchFamily="34" charset="0"/>
              </a:rPr>
              <a:t>Reward effective and efficient departments</a:t>
            </a:r>
          </a:p>
          <a:p>
            <a:pPr lvl="1"/>
            <a:r>
              <a:rPr lang="en-US" dirty="0" smtClean="0">
                <a:latin typeface="+mj-lt"/>
                <a:cs typeface="Arial" panose="020B0604020202020204" pitchFamily="34" charset="0"/>
              </a:rPr>
              <a:t>Provide incentives for inefficient departments</a:t>
            </a:r>
            <a:br>
              <a:rPr lang="en-US" dirty="0" smtClean="0">
                <a:latin typeface="+mj-lt"/>
                <a:cs typeface="Arial" panose="020B0604020202020204" pitchFamily="34" charset="0"/>
              </a:rPr>
            </a:br>
            <a:r>
              <a:rPr lang="en-US" dirty="0" smtClean="0">
                <a:latin typeface="+mj-lt"/>
                <a:cs typeface="Arial" panose="020B0604020202020204" pitchFamily="34" charset="0"/>
              </a:rPr>
              <a:t>to improve</a:t>
            </a:r>
            <a:endParaRPr lang="en-US" dirty="0">
              <a:latin typeface="+mj-lt"/>
              <a:cs typeface="Arial" panose="020B0604020202020204" pitchFamily="34" charset="0"/>
            </a:endParaRPr>
          </a:p>
        </p:txBody>
      </p:sp>
    </p:spTree>
    <p:custDataLst>
      <p:tags r:id="rId1"/>
    </p:custDataLst>
    <p:extLst>
      <p:ext uri="{BB962C8B-B14F-4D97-AF65-F5344CB8AC3E}">
        <p14:creationId xmlns:p14="http://schemas.microsoft.com/office/powerpoint/2010/main" val="24767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pPr algn="l"/>
            <a:r>
              <a:rPr lang="en-US" sz="2800" dirty="0" smtClean="0">
                <a:solidFill>
                  <a:schemeClr val="bg1"/>
                </a:solidFill>
                <a:cs typeface="Arial" panose="020B0604020202020204" pitchFamily="34" charset="0"/>
              </a:rPr>
              <a:t>Activity-Based </a:t>
            </a:r>
            <a:r>
              <a:rPr lang="en-US" sz="2800" dirty="0">
                <a:solidFill>
                  <a:schemeClr val="bg1"/>
                </a:solidFill>
                <a:cs typeface="Arial" panose="020B0604020202020204" pitchFamily="34" charset="0"/>
              </a:rPr>
              <a:t>Costing </a:t>
            </a:r>
            <a:r>
              <a:rPr lang="en-US" sz="2800" dirty="0" smtClean="0">
                <a:solidFill>
                  <a:schemeClr val="bg1"/>
                </a:solidFill>
                <a:cs typeface="Arial" panose="020B0604020202020204" pitchFamily="34" charset="0"/>
              </a:rPr>
              <a:t>Framework</a:t>
            </a:r>
            <a:endParaRPr lang="en-US" sz="2800" dirty="0">
              <a:solidFill>
                <a:schemeClr val="bg1"/>
              </a:solidFill>
              <a:cs typeface="Arial" panose="020B0604020202020204" pitchFamily="34" charset="0"/>
            </a:endParaRPr>
          </a:p>
        </p:txBody>
      </p:sp>
      <p:sp>
        <p:nvSpPr>
          <p:cNvPr id="3" name="Content Placeholder 2"/>
          <p:cNvSpPr>
            <a:spLocks noGrp="1"/>
          </p:cNvSpPr>
          <p:nvPr>
            <p:ph idx="1"/>
          </p:nvPr>
        </p:nvSpPr>
        <p:spPr>
          <a:xfrm>
            <a:off x="533400" y="1524000"/>
            <a:ext cx="8229600" cy="3810000"/>
          </a:xfrm>
        </p:spPr>
        <p:txBody>
          <a:bodyPr>
            <a:normAutofit/>
          </a:bodyPr>
          <a:lstStyle/>
          <a:p>
            <a:pPr marL="0" indent="0">
              <a:buNone/>
            </a:pPr>
            <a:r>
              <a:rPr lang="en-US" dirty="0" smtClean="0">
                <a:latin typeface="+mj-lt"/>
                <a:cs typeface="Arial" panose="020B0604020202020204" pitchFamily="34" charset="0"/>
              </a:rPr>
              <a:t>Activity-based costing:</a:t>
            </a:r>
          </a:p>
          <a:p>
            <a:pPr lvl="1"/>
            <a:r>
              <a:rPr lang="en-US" dirty="0" smtClean="0">
                <a:latin typeface="+mj-lt"/>
                <a:cs typeface="Arial" panose="020B0604020202020204" pitchFamily="34" charset="0"/>
              </a:rPr>
              <a:t>A costing methodology that identifies activities in an organization</a:t>
            </a:r>
          </a:p>
          <a:p>
            <a:pPr lvl="1"/>
            <a:r>
              <a:rPr lang="en-US" dirty="0">
                <a:latin typeface="+mj-lt"/>
                <a:cs typeface="Arial" panose="020B0604020202020204" pitchFamily="34" charset="0"/>
              </a:rPr>
              <a:t>A</a:t>
            </a:r>
            <a:r>
              <a:rPr lang="en-US" dirty="0" smtClean="0">
                <a:latin typeface="+mj-lt"/>
                <a:cs typeface="Arial" panose="020B0604020202020204" pitchFamily="34" charset="0"/>
              </a:rPr>
              <a:t>ssigns all related costs to activities</a:t>
            </a:r>
          </a:p>
          <a:p>
            <a:pPr lvl="1"/>
            <a:r>
              <a:rPr lang="en-US" dirty="0" smtClean="0">
                <a:latin typeface="+mj-lt"/>
                <a:cs typeface="Arial" panose="020B0604020202020204" pitchFamily="34" charset="0"/>
              </a:rPr>
              <a:t>Relates the cost to cost driver</a:t>
            </a:r>
          </a:p>
          <a:p>
            <a:pPr lvl="1"/>
            <a:r>
              <a:rPr lang="en-US" dirty="0"/>
              <a:t>Direct costs </a:t>
            </a:r>
            <a:r>
              <a:rPr lang="en-US" dirty="0" smtClean="0"/>
              <a:t>roll-up, they are not allocated </a:t>
            </a:r>
            <a:r>
              <a:rPr lang="en-US" dirty="0"/>
              <a:t>down</a:t>
            </a:r>
            <a:endParaRPr lang="en-US" dirty="0">
              <a:latin typeface="+mj-lt"/>
              <a:cs typeface="Arial" panose="020B0604020202020204" pitchFamily="34" charset="0"/>
            </a:endParaRPr>
          </a:p>
          <a:p>
            <a:pPr lvl="1"/>
            <a:endParaRPr lang="en-US" dirty="0" smtClean="0">
              <a:latin typeface="+mj-lt"/>
              <a:cs typeface="Arial" panose="020B0604020202020204" pitchFamily="34" charset="0"/>
            </a:endParaRPr>
          </a:p>
        </p:txBody>
      </p:sp>
    </p:spTree>
    <p:custDataLst>
      <p:tags r:id="rId1"/>
    </p:custDataLst>
    <p:extLst>
      <p:ext uri="{BB962C8B-B14F-4D97-AF65-F5344CB8AC3E}">
        <p14:creationId xmlns:p14="http://schemas.microsoft.com/office/powerpoint/2010/main" val="2560149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Activity-Based Costing Framework</a:t>
            </a:r>
            <a:endParaRPr lang="en-US" dirty="0"/>
          </a:p>
        </p:txBody>
      </p:sp>
      <p:sp>
        <p:nvSpPr>
          <p:cNvPr id="3" name="Content Placeholder 2"/>
          <p:cNvSpPr>
            <a:spLocks noGrp="1"/>
          </p:cNvSpPr>
          <p:nvPr>
            <p:ph idx="1"/>
          </p:nvPr>
        </p:nvSpPr>
        <p:spPr>
          <a:xfrm>
            <a:off x="451262" y="1371600"/>
            <a:ext cx="8229600" cy="4525963"/>
          </a:xfrm>
        </p:spPr>
        <p:txBody>
          <a:bodyPr/>
          <a:lstStyle/>
          <a:p>
            <a:r>
              <a:rPr lang="en-US" dirty="0" smtClean="0"/>
              <a:t>ABC systems focus on the work activities of people and the associated costs</a:t>
            </a:r>
          </a:p>
          <a:p>
            <a:r>
              <a:rPr lang="en-US" dirty="0" smtClean="0"/>
              <a:t>ABC recognizes the equipment and materials required to provide each service or accomplish each activity</a:t>
            </a:r>
          </a:p>
          <a:p>
            <a:r>
              <a:rPr lang="en-US" dirty="0" smtClean="0"/>
              <a:t>ABC includes the space and costs of that space that is required to provide an activity </a:t>
            </a:r>
            <a:endParaRPr lang="en-US" dirty="0"/>
          </a:p>
        </p:txBody>
      </p:sp>
    </p:spTree>
    <p:custDataLst>
      <p:tags r:id="rId1"/>
    </p:custDataLst>
    <p:extLst>
      <p:ext uri="{BB962C8B-B14F-4D97-AF65-F5344CB8AC3E}">
        <p14:creationId xmlns:p14="http://schemas.microsoft.com/office/powerpoint/2010/main" val="38625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cs typeface="Arial" panose="020B0604020202020204" pitchFamily="34" charset="0"/>
              </a:rPr>
              <a:t>Example: Activity-Based Costing Framework</a:t>
            </a:r>
            <a:endParaRPr lang="en-US" sz="2800" dirty="0">
              <a:cs typeface="Arial" panose="020B0604020202020204" pitchFamily="34" charset="0"/>
            </a:endParaRPr>
          </a:p>
        </p:txBody>
      </p:sp>
      <p:sp>
        <p:nvSpPr>
          <p:cNvPr id="4" name="TextBox 3"/>
          <p:cNvSpPr txBox="1"/>
          <p:nvPr/>
        </p:nvSpPr>
        <p:spPr>
          <a:xfrm>
            <a:off x="762000" y="1828800"/>
            <a:ext cx="1241045"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smtClean="0">
                <a:latin typeface="+mj-lt"/>
              </a:rPr>
              <a:t>Activity</a:t>
            </a:r>
            <a:endParaRPr lang="en-US" sz="2400" dirty="0">
              <a:latin typeface="+mj-lt"/>
            </a:endParaRPr>
          </a:p>
        </p:txBody>
      </p:sp>
      <p:sp>
        <p:nvSpPr>
          <p:cNvPr id="5" name="TextBox 4"/>
          <p:cNvSpPr txBox="1"/>
          <p:nvPr/>
        </p:nvSpPr>
        <p:spPr>
          <a:xfrm>
            <a:off x="685800" y="2433935"/>
            <a:ext cx="1373838" cy="461665"/>
          </a:xfrm>
          <a:prstGeom prst="rect">
            <a:avLst/>
          </a:prstGeom>
          <a:noFill/>
        </p:spPr>
        <p:txBody>
          <a:bodyPr wrap="none" rtlCol="0">
            <a:spAutoFit/>
          </a:bodyPr>
          <a:lstStyle/>
          <a:p>
            <a:r>
              <a:rPr lang="en-US" sz="2400" dirty="0" smtClean="0">
                <a:latin typeface="+mj-lt"/>
              </a:rPr>
              <a:t>Teaching</a:t>
            </a:r>
            <a:endParaRPr lang="en-US" sz="2400" dirty="0">
              <a:latin typeface="+mj-lt"/>
            </a:endParaRPr>
          </a:p>
        </p:txBody>
      </p:sp>
      <p:sp>
        <p:nvSpPr>
          <p:cNvPr id="6" name="TextBox 5"/>
          <p:cNvSpPr txBox="1"/>
          <p:nvPr/>
        </p:nvSpPr>
        <p:spPr>
          <a:xfrm>
            <a:off x="685800" y="3048000"/>
            <a:ext cx="1342034" cy="461665"/>
          </a:xfrm>
          <a:prstGeom prst="rect">
            <a:avLst/>
          </a:prstGeom>
          <a:noFill/>
        </p:spPr>
        <p:txBody>
          <a:bodyPr wrap="none" rtlCol="0">
            <a:spAutoFit/>
          </a:bodyPr>
          <a:lstStyle/>
          <a:p>
            <a:r>
              <a:rPr lang="en-US" sz="2400" dirty="0" smtClean="0">
                <a:latin typeface="+mj-lt"/>
              </a:rPr>
              <a:t>Advising</a:t>
            </a:r>
            <a:endParaRPr lang="en-US" sz="2400" dirty="0">
              <a:latin typeface="+mj-lt"/>
            </a:endParaRPr>
          </a:p>
        </p:txBody>
      </p:sp>
      <p:sp>
        <p:nvSpPr>
          <p:cNvPr id="7" name="TextBox 6"/>
          <p:cNvSpPr txBox="1"/>
          <p:nvPr/>
        </p:nvSpPr>
        <p:spPr>
          <a:xfrm>
            <a:off x="685800" y="3657600"/>
            <a:ext cx="1262461" cy="461665"/>
          </a:xfrm>
          <a:prstGeom prst="rect">
            <a:avLst/>
          </a:prstGeom>
          <a:noFill/>
        </p:spPr>
        <p:txBody>
          <a:bodyPr wrap="none" rtlCol="0">
            <a:spAutoFit/>
          </a:bodyPr>
          <a:lstStyle/>
          <a:p>
            <a:r>
              <a:rPr lang="en-US" sz="2400" dirty="0" smtClean="0">
                <a:latin typeface="+mj-lt"/>
              </a:rPr>
              <a:t>Grading</a:t>
            </a:r>
          </a:p>
        </p:txBody>
      </p:sp>
      <p:sp>
        <p:nvSpPr>
          <p:cNvPr id="8" name="TextBox 7"/>
          <p:cNvSpPr txBox="1"/>
          <p:nvPr/>
        </p:nvSpPr>
        <p:spPr>
          <a:xfrm>
            <a:off x="3048000" y="2362200"/>
            <a:ext cx="2949846" cy="461665"/>
          </a:xfrm>
          <a:prstGeom prst="rect">
            <a:avLst/>
          </a:prstGeom>
          <a:noFill/>
        </p:spPr>
        <p:txBody>
          <a:bodyPr wrap="none" rtlCol="0">
            <a:spAutoFit/>
          </a:bodyPr>
          <a:lstStyle/>
          <a:p>
            <a:r>
              <a:rPr lang="en-US" sz="2400" dirty="0" smtClean="0">
                <a:latin typeface="+mj-lt"/>
              </a:rPr>
              <a:t>Salaries and benefits</a:t>
            </a:r>
            <a:endParaRPr lang="en-US" sz="2400" dirty="0">
              <a:latin typeface="+mj-lt"/>
            </a:endParaRPr>
          </a:p>
        </p:txBody>
      </p:sp>
      <p:sp>
        <p:nvSpPr>
          <p:cNvPr id="9" name="TextBox 8"/>
          <p:cNvSpPr txBox="1"/>
          <p:nvPr/>
        </p:nvSpPr>
        <p:spPr>
          <a:xfrm>
            <a:off x="3048000" y="2895600"/>
            <a:ext cx="3571812" cy="461665"/>
          </a:xfrm>
          <a:prstGeom prst="rect">
            <a:avLst/>
          </a:prstGeom>
          <a:noFill/>
        </p:spPr>
        <p:txBody>
          <a:bodyPr wrap="none" rtlCol="0">
            <a:spAutoFit/>
          </a:bodyPr>
          <a:lstStyle/>
          <a:p>
            <a:r>
              <a:rPr lang="en-US" sz="2400" dirty="0" smtClean="0">
                <a:latin typeface="+mj-lt"/>
              </a:rPr>
              <a:t>Classroom / office spaces</a:t>
            </a:r>
            <a:endParaRPr lang="en-US" sz="2400" dirty="0">
              <a:latin typeface="+mj-lt"/>
            </a:endParaRPr>
          </a:p>
        </p:txBody>
      </p:sp>
      <p:sp>
        <p:nvSpPr>
          <p:cNvPr id="10" name="TextBox 9"/>
          <p:cNvSpPr txBox="1"/>
          <p:nvPr/>
        </p:nvSpPr>
        <p:spPr>
          <a:xfrm>
            <a:off x="3048000" y="3429000"/>
            <a:ext cx="1470274" cy="461665"/>
          </a:xfrm>
          <a:prstGeom prst="rect">
            <a:avLst/>
          </a:prstGeom>
          <a:noFill/>
        </p:spPr>
        <p:txBody>
          <a:bodyPr wrap="none" rtlCol="0">
            <a:spAutoFit/>
          </a:bodyPr>
          <a:lstStyle/>
          <a:p>
            <a:r>
              <a:rPr lang="en-US" sz="2400" dirty="0" smtClean="0">
                <a:latin typeface="+mj-lt"/>
              </a:rPr>
              <a:t>Materials</a:t>
            </a:r>
            <a:endParaRPr lang="en-US" sz="2400" dirty="0">
              <a:latin typeface="+mj-lt"/>
            </a:endParaRPr>
          </a:p>
        </p:txBody>
      </p:sp>
      <p:sp>
        <p:nvSpPr>
          <p:cNvPr id="11" name="TextBox 10"/>
          <p:cNvSpPr txBox="1"/>
          <p:nvPr/>
        </p:nvSpPr>
        <p:spPr>
          <a:xfrm>
            <a:off x="3048000" y="4038600"/>
            <a:ext cx="689612" cy="461665"/>
          </a:xfrm>
          <a:prstGeom prst="rect">
            <a:avLst/>
          </a:prstGeom>
          <a:noFill/>
        </p:spPr>
        <p:txBody>
          <a:bodyPr wrap="none" rtlCol="0">
            <a:spAutoFit/>
          </a:bodyPr>
          <a:lstStyle/>
          <a:p>
            <a:r>
              <a:rPr lang="en-US" sz="2400" dirty="0" smtClean="0">
                <a:latin typeface="+mj-lt"/>
              </a:rPr>
              <a:t>Etc.</a:t>
            </a:r>
            <a:endParaRPr lang="en-US" sz="2400" dirty="0">
              <a:latin typeface="+mj-lt"/>
            </a:endParaRPr>
          </a:p>
        </p:txBody>
      </p:sp>
      <p:sp>
        <p:nvSpPr>
          <p:cNvPr id="12" name="TextBox 11"/>
          <p:cNvSpPr txBox="1"/>
          <p:nvPr/>
        </p:nvSpPr>
        <p:spPr>
          <a:xfrm>
            <a:off x="6705600" y="1828800"/>
            <a:ext cx="1687513"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dirty="0" smtClean="0">
                <a:latin typeface="+mj-lt"/>
              </a:rPr>
              <a:t>Cost driver</a:t>
            </a:r>
            <a:endParaRPr lang="en-US" sz="2400" dirty="0">
              <a:latin typeface="+mj-lt"/>
            </a:endParaRPr>
          </a:p>
        </p:txBody>
      </p:sp>
      <p:sp>
        <p:nvSpPr>
          <p:cNvPr id="13" name="TextBox 12"/>
          <p:cNvSpPr txBox="1"/>
          <p:nvPr/>
        </p:nvSpPr>
        <p:spPr>
          <a:xfrm>
            <a:off x="3048000" y="1828800"/>
            <a:ext cx="9492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latin typeface="+mj-lt"/>
              </a:rPr>
              <a:t>Costs</a:t>
            </a:r>
            <a:endParaRPr lang="en-US" sz="2400" dirty="0">
              <a:latin typeface="+mj-lt"/>
            </a:endParaRPr>
          </a:p>
        </p:txBody>
      </p:sp>
      <p:sp>
        <p:nvSpPr>
          <p:cNvPr id="14" name="TextBox 13"/>
          <p:cNvSpPr txBox="1"/>
          <p:nvPr/>
        </p:nvSpPr>
        <p:spPr>
          <a:xfrm>
            <a:off x="6705600" y="2362200"/>
            <a:ext cx="1930337" cy="461665"/>
          </a:xfrm>
          <a:prstGeom prst="rect">
            <a:avLst/>
          </a:prstGeom>
          <a:noFill/>
        </p:spPr>
        <p:txBody>
          <a:bodyPr wrap="none" rtlCol="0">
            <a:spAutoFit/>
          </a:bodyPr>
          <a:lstStyle/>
          <a:p>
            <a:r>
              <a:rPr lang="en-US" sz="2400" dirty="0" smtClean="0">
                <a:latin typeface="+mj-lt"/>
              </a:rPr>
              <a:t># of students</a:t>
            </a:r>
            <a:endParaRPr lang="en-US" sz="2400" dirty="0">
              <a:latin typeface="+mj-lt"/>
            </a:endParaRPr>
          </a:p>
        </p:txBody>
      </p:sp>
      <p:sp>
        <p:nvSpPr>
          <p:cNvPr id="15" name="Left Brace 14"/>
          <p:cNvSpPr/>
          <p:nvPr/>
        </p:nvSpPr>
        <p:spPr>
          <a:xfrm>
            <a:off x="2133600" y="2438400"/>
            <a:ext cx="609600" cy="2209800"/>
          </a:xfrm>
          <a:prstGeom prst="leftBrace">
            <a:avLst>
              <a:gd name="adj1" fmla="val 8333"/>
              <a:gd name="adj2" fmla="val 1188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j-lt"/>
            </a:endParaRPr>
          </a:p>
        </p:txBody>
      </p:sp>
      <p:sp>
        <p:nvSpPr>
          <p:cNvPr id="16" name="TextBox 15"/>
          <p:cNvSpPr txBox="1"/>
          <p:nvPr/>
        </p:nvSpPr>
        <p:spPr>
          <a:xfrm>
            <a:off x="2209800" y="1905000"/>
            <a:ext cx="617477" cy="369332"/>
          </a:xfrm>
          <a:prstGeom prst="rect">
            <a:avLst/>
          </a:prstGeom>
          <a:noFill/>
        </p:spPr>
        <p:txBody>
          <a:bodyPr wrap="none" rtlCol="0">
            <a:spAutoFit/>
          </a:bodyPr>
          <a:lstStyle/>
          <a:p>
            <a:r>
              <a:rPr lang="en-US" dirty="0" smtClean="0">
                <a:latin typeface="+mj-lt"/>
              </a:rPr>
              <a:t>% of</a:t>
            </a:r>
            <a:endParaRPr lang="en-US" dirty="0">
              <a:latin typeface="+mj-lt"/>
            </a:endParaRPr>
          </a:p>
        </p:txBody>
      </p:sp>
      <p:sp>
        <p:nvSpPr>
          <p:cNvPr id="17" name="TextBox 16"/>
          <p:cNvSpPr txBox="1"/>
          <p:nvPr/>
        </p:nvSpPr>
        <p:spPr>
          <a:xfrm>
            <a:off x="533400" y="5181600"/>
            <a:ext cx="2622834" cy="461665"/>
          </a:xfrm>
          <a:prstGeom prst="rect">
            <a:avLst/>
          </a:prstGeom>
          <a:noFill/>
        </p:spPr>
        <p:txBody>
          <a:bodyPr wrap="none" rtlCol="0">
            <a:spAutoFit/>
          </a:bodyPr>
          <a:lstStyle/>
          <a:p>
            <a:r>
              <a:rPr lang="en-US" sz="2400" dirty="0" smtClean="0">
                <a:latin typeface="+mj-lt"/>
              </a:rPr>
              <a:t>Costs for teaching</a:t>
            </a:r>
            <a:endParaRPr lang="en-US" sz="2400" dirty="0">
              <a:latin typeface="+mj-lt"/>
            </a:endParaRPr>
          </a:p>
        </p:txBody>
      </p:sp>
      <p:sp>
        <p:nvSpPr>
          <p:cNvPr id="18" name="TextBox 17"/>
          <p:cNvSpPr txBox="1"/>
          <p:nvPr/>
        </p:nvSpPr>
        <p:spPr>
          <a:xfrm>
            <a:off x="762000" y="5715000"/>
            <a:ext cx="1930337" cy="461665"/>
          </a:xfrm>
          <a:prstGeom prst="rect">
            <a:avLst/>
          </a:prstGeom>
          <a:noFill/>
        </p:spPr>
        <p:txBody>
          <a:bodyPr wrap="none" rtlCol="0">
            <a:spAutoFit/>
          </a:bodyPr>
          <a:lstStyle/>
          <a:p>
            <a:r>
              <a:rPr lang="en-US" sz="2400" dirty="0" smtClean="0">
                <a:latin typeface="+mj-lt"/>
              </a:rPr>
              <a:t># of students</a:t>
            </a:r>
            <a:endParaRPr lang="en-US" sz="2400" dirty="0">
              <a:latin typeface="+mj-lt"/>
            </a:endParaRPr>
          </a:p>
        </p:txBody>
      </p:sp>
      <p:sp>
        <p:nvSpPr>
          <p:cNvPr id="20" name="Minus 19"/>
          <p:cNvSpPr/>
          <p:nvPr/>
        </p:nvSpPr>
        <p:spPr>
          <a:xfrm>
            <a:off x="609600" y="5669281"/>
            <a:ext cx="2362200" cy="45719"/>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endParaRPr>
          </a:p>
        </p:txBody>
      </p:sp>
      <p:sp>
        <p:nvSpPr>
          <p:cNvPr id="21" name="Equal 20"/>
          <p:cNvSpPr/>
          <p:nvPr/>
        </p:nvSpPr>
        <p:spPr>
          <a:xfrm>
            <a:off x="3200400" y="5410200"/>
            <a:ext cx="533400" cy="457200"/>
          </a:xfrm>
          <a:prstGeom prst="mathEqual">
            <a:avLst>
              <a:gd name="adj1" fmla="val 11337"/>
              <a:gd name="adj2" fmla="val 11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22" name="TextBox 21"/>
          <p:cNvSpPr txBox="1"/>
          <p:nvPr/>
        </p:nvSpPr>
        <p:spPr>
          <a:xfrm>
            <a:off x="3810000" y="5265003"/>
            <a:ext cx="2490334" cy="830997"/>
          </a:xfrm>
          <a:prstGeom prst="rect">
            <a:avLst/>
          </a:prstGeom>
          <a:noFill/>
        </p:spPr>
        <p:txBody>
          <a:bodyPr wrap="square" rtlCol="0">
            <a:spAutoFit/>
          </a:bodyPr>
          <a:lstStyle/>
          <a:p>
            <a:pPr algn="ctr"/>
            <a:r>
              <a:rPr lang="en-US" sz="2400" dirty="0" smtClean="0">
                <a:latin typeface="+mj-lt"/>
              </a:rPr>
              <a:t>Cost of activity per student</a:t>
            </a:r>
            <a:endParaRPr lang="en-US" sz="2400" dirty="0">
              <a:latin typeface="+mj-lt"/>
            </a:endParaRPr>
          </a:p>
        </p:txBody>
      </p:sp>
    </p:spTree>
    <p:custDataLst>
      <p:tags r:id="rId1"/>
    </p:custDataLst>
    <p:extLst>
      <p:ext uri="{BB962C8B-B14F-4D97-AF65-F5344CB8AC3E}">
        <p14:creationId xmlns:p14="http://schemas.microsoft.com/office/powerpoint/2010/main" val="398275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animBg="1"/>
      <p:bldP spid="13" grpId="0" animBg="1"/>
      <p:bldP spid="14" grpId="0"/>
      <p:bldP spid="15" grpId="0" animBg="1"/>
      <p:bldP spid="16" grpId="0"/>
      <p:bldP spid="17" grpId="0"/>
      <p:bldP spid="18" grpId="0"/>
      <p:bldP spid="20" grpId="0" animBg="1"/>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Challenges to Full Scale ABC Implementation</a:t>
            </a:r>
            <a:endParaRPr lang="en-US" sz="2800" dirty="0"/>
          </a:p>
        </p:txBody>
      </p:sp>
      <p:sp>
        <p:nvSpPr>
          <p:cNvPr id="3" name="Content Placeholder 2"/>
          <p:cNvSpPr>
            <a:spLocks noGrp="1"/>
          </p:cNvSpPr>
          <p:nvPr>
            <p:ph idx="1"/>
          </p:nvPr>
        </p:nvSpPr>
        <p:spPr/>
        <p:txBody>
          <a:bodyPr>
            <a:normAutofit/>
          </a:bodyPr>
          <a:lstStyle/>
          <a:p>
            <a:r>
              <a:rPr lang="en-US" dirty="0" smtClean="0"/>
              <a:t>Requires integration of financial and non-financial systems </a:t>
            </a:r>
          </a:p>
          <a:p>
            <a:r>
              <a:rPr lang="en-US" dirty="0" smtClean="0"/>
              <a:t>Needs extensive buy-in</a:t>
            </a:r>
          </a:p>
          <a:p>
            <a:r>
              <a:rPr lang="en-US" dirty="0" smtClean="0"/>
              <a:t>Not a quick fix</a:t>
            </a:r>
          </a:p>
          <a:p>
            <a:r>
              <a:rPr lang="en-US" dirty="0" smtClean="0"/>
              <a:t>Time, money and resources required for implementation.</a:t>
            </a:r>
          </a:p>
          <a:p>
            <a:r>
              <a:rPr lang="en-US" dirty="0" smtClean="0"/>
              <a:t>Requires keeping old system for compliance and adding new on top</a:t>
            </a:r>
          </a:p>
          <a:p>
            <a:pPr marL="0" indent="0">
              <a:buNone/>
            </a:pPr>
            <a:endParaRPr lang="en-US" dirty="0" smtClean="0"/>
          </a:p>
        </p:txBody>
      </p:sp>
    </p:spTree>
    <p:custDataLst>
      <p:tags r:id="rId1"/>
    </p:custDataLst>
    <p:extLst>
      <p:ext uri="{BB962C8B-B14F-4D97-AF65-F5344CB8AC3E}">
        <p14:creationId xmlns:p14="http://schemas.microsoft.com/office/powerpoint/2010/main" val="3003424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7" name="Picture 2" descr="C:\Users\louguthrie\AppData\Local\Microsoft\Windows\Temporary Internet Files\Content.Outlook\NTP31015\JPG_Red_Logo_300_DPI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049" y="2036507"/>
            <a:ext cx="4020936" cy="8041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Screen Shot 2014-04-12 at 7.59.4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809084"/>
            <a:ext cx="2514600" cy="1100138"/>
          </a:xfrm>
          <a:prstGeom prst="rect">
            <a:avLst/>
          </a:prstGeom>
        </p:spPr>
      </p:pic>
      <p:pic>
        <p:nvPicPr>
          <p:cNvPr id="9" name="Picture 2" descr="\\jccc-files\Continuing Education\Benchmarking Institute\Bill &amp; Melinda Gates Foundation Project\Marketing\Logos\NCHEMS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3977888"/>
            <a:ext cx="3221073" cy="5785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04800" y="193449"/>
            <a:ext cx="8305800" cy="523220"/>
          </a:xfrm>
          <a:prstGeom prst="rect">
            <a:avLst/>
          </a:prstGeom>
        </p:spPr>
        <p:txBody>
          <a:bodyPr wrap="square">
            <a:spAutoFit/>
          </a:bodyPr>
          <a:lstStyle/>
          <a:p>
            <a:r>
              <a:rPr lang="en-US" sz="2800" dirty="0">
                <a:solidFill>
                  <a:schemeClr val="bg1"/>
                </a:solidFill>
              </a:rPr>
              <a:t>Maximizing Resources for </a:t>
            </a:r>
            <a:r>
              <a:rPr lang="en-US" sz="2800" dirty="0" smtClean="0">
                <a:solidFill>
                  <a:schemeClr val="bg1"/>
                </a:solidFill>
              </a:rPr>
              <a:t>Student </a:t>
            </a:r>
            <a:r>
              <a:rPr lang="en-US" sz="2800" dirty="0">
                <a:solidFill>
                  <a:schemeClr val="bg1"/>
                </a:solidFill>
              </a:rPr>
              <a:t>Success</a:t>
            </a:r>
          </a:p>
        </p:txBody>
      </p:sp>
    </p:spTree>
    <p:custDataLst>
      <p:tags r:id="rId1"/>
    </p:custDataLst>
    <p:extLst>
      <p:ext uri="{BB962C8B-B14F-4D97-AF65-F5344CB8AC3E}">
        <p14:creationId xmlns:p14="http://schemas.microsoft.com/office/powerpoint/2010/main" val="423454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solidFill>
                  <a:schemeClr val="bg1"/>
                </a:solidFill>
                <a:cs typeface="Arial" panose="020B0604020202020204" pitchFamily="34" charset="0"/>
              </a:rPr>
              <a:t>Maximizing Resources For Student Success </a:t>
            </a:r>
            <a:endParaRPr lang="en-US" sz="2800" dirty="0">
              <a:cs typeface="Arial" panose="020B0604020202020204" pitchFamily="34" charset="0"/>
            </a:endParaRPr>
          </a:p>
        </p:txBody>
      </p:sp>
      <p:sp>
        <p:nvSpPr>
          <p:cNvPr id="3" name="Content Placeholder 2"/>
          <p:cNvSpPr>
            <a:spLocks noGrp="1"/>
          </p:cNvSpPr>
          <p:nvPr>
            <p:ph idx="1"/>
          </p:nvPr>
        </p:nvSpPr>
        <p:spPr>
          <a:xfrm>
            <a:off x="457200" y="1371600"/>
            <a:ext cx="8229600" cy="4754563"/>
          </a:xfrm>
        </p:spPr>
        <p:txBody>
          <a:bodyPr>
            <a:normAutofit/>
          </a:bodyPr>
          <a:lstStyle/>
          <a:p>
            <a:r>
              <a:rPr lang="en-US" dirty="0"/>
              <a:t>Grant from the Bill &amp; Melinda Gates Foundation to research costs</a:t>
            </a:r>
          </a:p>
          <a:p>
            <a:r>
              <a:rPr lang="en-US" dirty="0" smtClean="0">
                <a:latin typeface="+mj-lt"/>
                <a:cs typeface="Arial" panose="020B0604020202020204" pitchFamily="34" charset="0"/>
              </a:rPr>
              <a:t>National fiscal benchmark project for community colleges</a:t>
            </a:r>
          </a:p>
          <a:p>
            <a:r>
              <a:rPr lang="en-US" dirty="0" smtClean="0">
                <a:latin typeface="+mj-lt"/>
                <a:cs typeface="Arial" panose="020B0604020202020204" pitchFamily="34" charset="0"/>
              </a:rPr>
              <a:t>Teaches how to implement a simplified version of ABC</a:t>
            </a:r>
          </a:p>
          <a:p>
            <a:r>
              <a:rPr lang="en-US" dirty="0" smtClean="0">
                <a:latin typeface="+mj-lt"/>
                <a:cs typeface="Arial" panose="020B0604020202020204" pitchFamily="34" charset="0"/>
              </a:rPr>
              <a:t>Pilot study completed in fall 2013</a:t>
            </a:r>
          </a:p>
          <a:p>
            <a:r>
              <a:rPr lang="en-US" dirty="0" smtClean="0">
                <a:latin typeface="+mj-lt"/>
                <a:cs typeface="Arial" panose="020B0604020202020204" pitchFamily="34" charset="0"/>
              </a:rPr>
              <a:t>First year of data collection in 2015</a:t>
            </a:r>
          </a:p>
          <a:p>
            <a:pPr marL="457200" lvl="1" indent="0">
              <a:buNone/>
            </a:pPr>
            <a:endParaRPr lang="en-US" dirty="0">
              <a:latin typeface="+mj-lt"/>
              <a:cs typeface="Arial" panose="020B0604020202020204" pitchFamily="34" charset="0"/>
            </a:endParaRPr>
          </a:p>
        </p:txBody>
      </p:sp>
    </p:spTree>
    <p:custDataLst>
      <p:tags r:id="rId1"/>
    </p:custDataLst>
    <p:extLst>
      <p:ext uri="{BB962C8B-B14F-4D97-AF65-F5344CB8AC3E}">
        <p14:creationId xmlns:p14="http://schemas.microsoft.com/office/powerpoint/2010/main" val="3935195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Tremendous Amount of Useful Data</a:t>
            </a:r>
            <a:endParaRPr lang="en-US" dirty="0"/>
          </a:p>
        </p:txBody>
      </p:sp>
      <p:sp>
        <p:nvSpPr>
          <p:cNvPr id="3" name="Content Placeholder 2"/>
          <p:cNvSpPr>
            <a:spLocks noGrp="1"/>
          </p:cNvSpPr>
          <p:nvPr>
            <p:ph idx="1"/>
          </p:nvPr>
        </p:nvSpPr>
        <p:spPr/>
        <p:txBody>
          <a:bodyPr/>
          <a:lstStyle/>
          <a:p>
            <a:r>
              <a:rPr lang="en-US" dirty="0" smtClean="0"/>
              <a:t>Minimal data collection burden </a:t>
            </a:r>
          </a:p>
          <a:p>
            <a:r>
              <a:rPr lang="en-US" dirty="0" smtClean="0"/>
              <a:t>Members can be on the leading edge of this new trend</a:t>
            </a:r>
          </a:p>
          <a:p>
            <a:r>
              <a:rPr lang="en-US" dirty="0" smtClean="0"/>
              <a:t>IR offices can provide key financial metrics to their executive leadership </a:t>
            </a:r>
          </a:p>
          <a:p>
            <a:r>
              <a:rPr lang="en-US" dirty="0" smtClean="0"/>
              <a:t>Gives us the ability to look at costs and outcomes and tie them together</a:t>
            </a:r>
            <a:endParaRPr lang="en-US" dirty="0"/>
          </a:p>
        </p:txBody>
      </p:sp>
    </p:spTree>
    <p:custDataLst>
      <p:tags r:id="rId1"/>
    </p:custDataLst>
    <p:extLst>
      <p:ext uri="{BB962C8B-B14F-4D97-AF65-F5344CB8AC3E}">
        <p14:creationId xmlns:p14="http://schemas.microsoft.com/office/powerpoint/2010/main" val="37323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905000"/>
            <a:ext cx="6279555" cy="1828800"/>
          </a:xfrm>
          <a:prstGeom prst="rect">
            <a:avLst/>
          </a:prstGeom>
        </p:spPr>
      </p:pic>
      <p:sp>
        <p:nvSpPr>
          <p:cNvPr id="5" name="TextBox 4"/>
          <p:cNvSpPr txBox="1"/>
          <p:nvPr/>
        </p:nvSpPr>
        <p:spPr>
          <a:xfrm>
            <a:off x="7162800" y="4724400"/>
            <a:ext cx="1981200" cy="2133600"/>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267025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Cost of Student Services</a:t>
            </a:r>
            <a:endParaRPr lang="en-US" dirty="0"/>
          </a:p>
        </p:txBody>
      </p:sp>
      <p:sp>
        <p:nvSpPr>
          <p:cNvPr id="7" name="Title 4"/>
          <p:cNvSpPr txBox="1">
            <a:spLocks/>
          </p:cNvSpPr>
          <p:nvPr/>
        </p:nvSpPr>
        <p:spPr>
          <a:xfrm>
            <a:off x="722313" y="3080451"/>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none" baseline="0">
                <a:solidFill>
                  <a:schemeClr val="tx1"/>
                </a:solidFill>
                <a:latin typeface="+mj-lt"/>
                <a:ea typeface="+mj-ea"/>
                <a:cs typeface="+mj-cs"/>
              </a:defRPr>
            </a:lvl1pPr>
          </a:lstStyle>
          <a:p>
            <a:r>
              <a:rPr lang="en-US" dirty="0" smtClean="0"/>
              <a:t>The Cost of Instructional Activities</a:t>
            </a:r>
            <a:endParaRPr lang="en-US" dirty="0"/>
          </a:p>
        </p:txBody>
      </p:sp>
    </p:spTree>
    <p:custDataLst>
      <p:tags r:id="rId1"/>
    </p:custDataLst>
    <p:extLst>
      <p:ext uri="{BB962C8B-B14F-4D97-AF65-F5344CB8AC3E}">
        <p14:creationId xmlns:p14="http://schemas.microsoft.com/office/powerpoint/2010/main" val="3866755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pPr algn="l"/>
            <a:r>
              <a:rPr lang="en-US" sz="3200" dirty="0" smtClean="0">
                <a:solidFill>
                  <a:schemeClr val="bg1"/>
                </a:solidFill>
              </a:rPr>
              <a:t>Instructional Activities</a:t>
            </a:r>
            <a:endParaRPr lang="en-US" sz="3200" dirty="0">
              <a:solidFill>
                <a:schemeClr val="bg1"/>
              </a:solidFill>
            </a:endParaRPr>
          </a:p>
        </p:txBody>
      </p:sp>
      <p:sp>
        <p:nvSpPr>
          <p:cNvPr id="12" name="Content Placeholder 11"/>
          <p:cNvSpPr>
            <a:spLocks noGrp="1"/>
          </p:cNvSpPr>
          <p:nvPr>
            <p:ph sz="half" idx="2"/>
          </p:nvPr>
        </p:nvSpPr>
        <p:spPr>
          <a:xfrm>
            <a:off x="533400" y="1676400"/>
            <a:ext cx="4038600" cy="4114800"/>
          </a:xfrm>
        </p:spPr>
        <p:txBody>
          <a:bodyPr>
            <a:normAutofit fontScale="92500"/>
          </a:bodyPr>
          <a:lstStyle/>
          <a:p>
            <a:r>
              <a:rPr lang="en-US" sz="2600" dirty="0">
                <a:latin typeface="+mj-lt"/>
                <a:cs typeface="Arial" panose="020B0604020202020204" pitchFamily="34" charset="0"/>
              </a:rPr>
              <a:t>Program Development</a:t>
            </a:r>
          </a:p>
          <a:p>
            <a:r>
              <a:rPr lang="en-US" sz="2600" dirty="0">
                <a:latin typeface="+mj-lt"/>
                <a:cs typeface="Arial" panose="020B0604020202020204" pitchFamily="34" charset="0"/>
              </a:rPr>
              <a:t>Course Development</a:t>
            </a:r>
          </a:p>
          <a:p>
            <a:r>
              <a:rPr lang="en-US" sz="2600" dirty="0">
                <a:latin typeface="+mj-lt"/>
                <a:cs typeface="Arial" panose="020B0604020202020204" pitchFamily="34" charset="0"/>
              </a:rPr>
              <a:t>Teaching</a:t>
            </a:r>
          </a:p>
          <a:p>
            <a:r>
              <a:rPr lang="en-US" sz="2600" dirty="0" smtClean="0">
                <a:latin typeface="+mj-lt"/>
                <a:cs typeface="Arial" panose="020B0604020202020204" pitchFamily="34" charset="0"/>
              </a:rPr>
              <a:t>Faculty Tutoring</a:t>
            </a:r>
            <a:endParaRPr lang="en-US" sz="2600" dirty="0">
              <a:latin typeface="+mj-lt"/>
              <a:cs typeface="Arial" panose="020B0604020202020204" pitchFamily="34" charset="0"/>
            </a:endParaRPr>
          </a:p>
          <a:p>
            <a:r>
              <a:rPr lang="en-US" sz="2600" dirty="0" smtClean="0">
                <a:latin typeface="+mj-lt"/>
                <a:cs typeface="Arial" panose="020B0604020202020204" pitchFamily="34" charset="0"/>
              </a:rPr>
              <a:t>Faculty Advising</a:t>
            </a:r>
            <a:endParaRPr lang="en-US" sz="2600" dirty="0">
              <a:latin typeface="+mj-lt"/>
              <a:cs typeface="Arial" panose="020B0604020202020204" pitchFamily="34" charset="0"/>
            </a:endParaRPr>
          </a:p>
          <a:p>
            <a:r>
              <a:rPr lang="en-US" sz="2600" dirty="0">
                <a:latin typeface="+mj-lt"/>
                <a:cs typeface="Arial" panose="020B0604020202020204" pitchFamily="34" charset="0"/>
              </a:rPr>
              <a:t>Academic Service</a:t>
            </a:r>
          </a:p>
          <a:p>
            <a:r>
              <a:rPr lang="en-US" sz="2600" dirty="0">
                <a:latin typeface="+mj-lt"/>
                <a:cs typeface="Arial" panose="020B0604020202020204" pitchFamily="34" charset="0"/>
              </a:rPr>
              <a:t>Assessment and </a:t>
            </a:r>
            <a:r>
              <a:rPr lang="en-US" sz="2600" dirty="0" smtClean="0">
                <a:latin typeface="+mj-lt"/>
                <a:cs typeface="Arial" panose="020B0604020202020204" pitchFamily="34" charset="0"/>
              </a:rPr>
              <a:t>Grading</a:t>
            </a:r>
          </a:p>
          <a:p>
            <a:r>
              <a:rPr lang="en-US" sz="2600" dirty="0" smtClean="0">
                <a:latin typeface="+mj-lt"/>
                <a:cs typeface="Arial" panose="020B0604020202020204" pitchFamily="34" charset="0"/>
              </a:rPr>
              <a:t>Professional Development</a:t>
            </a:r>
            <a:endParaRPr lang="en-US" sz="2600" dirty="0">
              <a:latin typeface="+mj-lt"/>
              <a:cs typeface="Arial" panose="020B0604020202020204" pitchFamily="34" charset="0"/>
            </a:endParaRPr>
          </a:p>
          <a:p>
            <a:pPr marL="0" indent="0">
              <a:buNone/>
            </a:pPr>
            <a:endParaRPr lang="en-US" sz="2000" dirty="0">
              <a:latin typeface="+mj-lt"/>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676400"/>
            <a:ext cx="4538472" cy="3019961"/>
          </a:xfrm>
          <a:prstGeom prst="rect">
            <a:avLst/>
          </a:prstGeom>
        </p:spPr>
      </p:pic>
    </p:spTree>
    <p:custDataLst>
      <p:tags r:id="rId1"/>
    </p:custDataLst>
    <p:extLst>
      <p:ext uri="{BB962C8B-B14F-4D97-AF65-F5344CB8AC3E}">
        <p14:creationId xmlns:p14="http://schemas.microsoft.com/office/powerpoint/2010/main" val="2030371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7086600" cy="4724400"/>
          </a:xfrm>
          <a:prstGeom prst="rect">
            <a:avLst/>
          </a:prstGeom>
        </p:spPr>
      </p:pic>
    </p:spTree>
    <p:extLst>
      <p:ext uri="{BB962C8B-B14F-4D97-AF65-F5344CB8AC3E}">
        <p14:creationId xmlns:p14="http://schemas.microsoft.com/office/powerpoint/2010/main" val="339553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pPr algn="l"/>
            <a:r>
              <a:rPr lang="en-US" sz="3200" dirty="0" smtClean="0">
                <a:solidFill>
                  <a:schemeClr val="bg1"/>
                </a:solidFill>
              </a:rPr>
              <a:t>Student Services</a:t>
            </a:r>
            <a:endParaRPr lang="en-US" sz="3200" dirty="0">
              <a:solidFill>
                <a:schemeClr val="bg1"/>
              </a:solidFill>
            </a:endParaRPr>
          </a:p>
        </p:txBody>
      </p:sp>
      <p:sp>
        <p:nvSpPr>
          <p:cNvPr id="10" name="Text Placeholder 9"/>
          <p:cNvSpPr>
            <a:spLocks noGrp="1"/>
          </p:cNvSpPr>
          <p:nvPr>
            <p:ph type="body" sz="quarter" idx="3"/>
          </p:nvPr>
        </p:nvSpPr>
        <p:spPr>
          <a:xfrm>
            <a:off x="4724400" y="1066800"/>
            <a:ext cx="4041775" cy="639762"/>
          </a:xfrm>
        </p:spPr>
        <p:txBody>
          <a:bodyPr/>
          <a:lstStyle/>
          <a:p>
            <a:r>
              <a:rPr lang="en-US" sz="2000" dirty="0" smtClean="0">
                <a:latin typeface="+mj-lt"/>
                <a:cs typeface="Arial" panose="020B0604020202020204" pitchFamily="34" charset="0"/>
              </a:rPr>
              <a:t>Student Services</a:t>
            </a:r>
            <a:endParaRPr lang="en-US" sz="2000" dirty="0">
              <a:latin typeface="+mj-lt"/>
              <a:cs typeface="Arial" panose="020B0604020202020204" pitchFamily="34" charset="0"/>
            </a:endParaRPr>
          </a:p>
        </p:txBody>
      </p:sp>
      <p:sp>
        <p:nvSpPr>
          <p:cNvPr id="11" name="Content Placeholder 10"/>
          <p:cNvSpPr>
            <a:spLocks noGrp="1"/>
          </p:cNvSpPr>
          <p:nvPr>
            <p:ph sz="quarter" idx="4"/>
          </p:nvPr>
        </p:nvSpPr>
        <p:spPr>
          <a:xfrm>
            <a:off x="4800600" y="1676400"/>
            <a:ext cx="4041775" cy="4343400"/>
          </a:xfrm>
        </p:spPr>
        <p:txBody>
          <a:bodyPr>
            <a:normAutofit/>
          </a:bodyPr>
          <a:lstStyle/>
          <a:p>
            <a:r>
              <a:rPr lang="en-US" sz="1800" dirty="0">
                <a:latin typeface="+mj-lt"/>
                <a:cs typeface="Arial" panose="020B0604020202020204" pitchFamily="34" charset="0"/>
              </a:rPr>
              <a:t>Admissions</a:t>
            </a:r>
          </a:p>
          <a:p>
            <a:r>
              <a:rPr lang="en-US" sz="1800" dirty="0">
                <a:latin typeface="+mj-lt"/>
                <a:cs typeface="Arial" panose="020B0604020202020204" pitchFamily="34" charset="0"/>
              </a:rPr>
              <a:t>Recruitment</a:t>
            </a:r>
          </a:p>
          <a:p>
            <a:r>
              <a:rPr lang="en-US" sz="1800" dirty="0">
                <a:latin typeface="+mj-lt"/>
                <a:cs typeface="Arial" panose="020B0604020202020204" pitchFamily="34" charset="0"/>
              </a:rPr>
              <a:t>Advising</a:t>
            </a:r>
          </a:p>
          <a:p>
            <a:r>
              <a:rPr lang="en-US" sz="1800" dirty="0">
                <a:latin typeface="+mj-lt"/>
                <a:cs typeface="Arial" panose="020B0604020202020204" pitchFamily="34" charset="0"/>
              </a:rPr>
              <a:t>Counseling</a:t>
            </a:r>
          </a:p>
          <a:p>
            <a:r>
              <a:rPr lang="en-US" sz="1800" dirty="0">
                <a:latin typeface="+mj-lt"/>
                <a:cs typeface="Arial" panose="020B0604020202020204" pitchFamily="34" charset="0"/>
              </a:rPr>
              <a:t>Career Services</a:t>
            </a:r>
          </a:p>
          <a:p>
            <a:r>
              <a:rPr lang="en-US" sz="1800" dirty="0">
                <a:latin typeface="+mj-lt"/>
                <a:cs typeface="Arial" panose="020B0604020202020204" pitchFamily="34" charset="0"/>
              </a:rPr>
              <a:t>Financial Aid</a:t>
            </a:r>
          </a:p>
          <a:p>
            <a:r>
              <a:rPr lang="en-US" sz="1800" dirty="0">
                <a:latin typeface="+mj-lt"/>
                <a:cs typeface="Arial" panose="020B0604020202020204" pitchFamily="34" charset="0"/>
              </a:rPr>
              <a:t>Registrar / Student </a:t>
            </a:r>
            <a:r>
              <a:rPr lang="en-US" sz="1800" dirty="0" smtClean="0">
                <a:latin typeface="+mj-lt"/>
                <a:cs typeface="Arial" panose="020B0604020202020204" pitchFamily="34" charset="0"/>
              </a:rPr>
              <a:t>Records</a:t>
            </a:r>
          </a:p>
          <a:p>
            <a:r>
              <a:rPr lang="en-US" sz="1800" dirty="0" smtClean="0">
                <a:latin typeface="+mj-lt"/>
                <a:cs typeface="Arial" panose="020B0604020202020204" pitchFamily="34" charset="0"/>
              </a:rPr>
              <a:t>Tutoring</a:t>
            </a:r>
          </a:p>
          <a:p>
            <a:r>
              <a:rPr lang="en-US" sz="1800" dirty="0" smtClean="0">
                <a:latin typeface="+mj-lt"/>
                <a:cs typeface="Arial" panose="020B0604020202020204" pitchFamily="34" charset="0"/>
              </a:rPr>
              <a:t>Testing Services</a:t>
            </a:r>
          </a:p>
          <a:p>
            <a:r>
              <a:rPr lang="en-US" sz="1800" dirty="0" smtClean="0">
                <a:latin typeface="+mj-lt"/>
                <a:cs typeface="Arial" panose="020B0604020202020204" pitchFamily="34" charset="0"/>
              </a:rPr>
              <a:t>Co-curricular Activities</a:t>
            </a:r>
          </a:p>
          <a:p>
            <a:r>
              <a:rPr lang="en-US" sz="1800" dirty="0" smtClean="0">
                <a:latin typeface="+mj-lt"/>
                <a:cs typeface="Arial" panose="020B0604020202020204" pitchFamily="34" charset="0"/>
              </a:rPr>
              <a:t>Veterans Services</a:t>
            </a:r>
          </a:p>
          <a:p>
            <a:r>
              <a:rPr lang="en-US" sz="1800" dirty="0" smtClean="0">
                <a:latin typeface="+mj-lt"/>
                <a:cs typeface="Arial" panose="020B0604020202020204" pitchFamily="34" charset="0"/>
              </a:rPr>
              <a:t>Disability Services</a:t>
            </a:r>
            <a:endParaRPr lang="en-US" sz="1800" dirty="0">
              <a:latin typeface="+mj-lt"/>
              <a:cs typeface="Arial" panose="020B0604020202020204" pitchFamily="34" charset="0"/>
            </a:endParaRPr>
          </a:p>
          <a:p>
            <a:endParaRPr lang="en-US" sz="2000" dirty="0">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47800"/>
            <a:ext cx="4129391" cy="2695575"/>
          </a:xfrm>
          <a:prstGeom prst="rect">
            <a:avLst/>
          </a:prstGeom>
        </p:spPr>
      </p:pic>
    </p:spTree>
    <p:custDataLst>
      <p:tags r:id="rId1"/>
    </p:custDataLst>
    <p:extLst>
      <p:ext uri="{BB962C8B-B14F-4D97-AF65-F5344CB8AC3E}">
        <p14:creationId xmlns:p14="http://schemas.microsoft.com/office/powerpoint/2010/main" val="451099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1411642373"/>
              </p:ext>
            </p:extLst>
          </p:nvPr>
        </p:nvGraphicFramePr>
        <p:xfrm>
          <a:off x="304800" y="304800"/>
          <a:ext cx="8673245" cy="628283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610076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dirty="0" smtClean="0"/>
              <a:t>Some Surprises</a:t>
            </a:r>
            <a:endParaRPr lang="en-US" sz="2800" dirty="0"/>
          </a:p>
        </p:txBody>
      </p:sp>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78" y="1219200"/>
            <a:ext cx="8001000" cy="5638800"/>
          </a:xfrm>
          <a:prstGeom prst="rect">
            <a:avLst/>
          </a:prstGeom>
        </p:spPr>
      </p:pic>
      <p:sp>
        <p:nvSpPr>
          <p:cNvPr id="9" name="TextBox 8"/>
          <p:cNvSpPr txBox="1"/>
          <p:nvPr/>
        </p:nvSpPr>
        <p:spPr>
          <a:xfrm>
            <a:off x="7451766" y="3315223"/>
            <a:ext cx="1219200" cy="923330"/>
          </a:xfrm>
          <a:prstGeom prst="rect">
            <a:avLst/>
          </a:prstGeom>
          <a:noFill/>
        </p:spPr>
        <p:txBody>
          <a:bodyPr wrap="square" rtlCol="0">
            <a:spAutoFit/>
          </a:bodyPr>
          <a:lstStyle/>
          <a:p>
            <a:r>
              <a:rPr lang="en-US" dirty="0" smtClean="0"/>
              <a:t>$369 per FTE student.</a:t>
            </a:r>
            <a:endParaRPr lang="en-US" dirty="0"/>
          </a:p>
        </p:txBody>
      </p:sp>
      <p:sp>
        <p:nvSpPr>
          <p:cNvPr id="10" name="TextBox 9"/>
          <p:cNvSpPr txBox="1"/>
          <p:nvPr/>
        </p:nvSpPr>
        <p:spPr>
          <a:xfrm>
            <a:off x="3886200" y="4374148"/>
            <a:ext cx="1066800" cy="923330"/>
          </a:xfrm>
          <a:prstGeom prst="rect">
            <a:avLst/>
          </a:prstGeom>
          <a:noFill/>
        </p:spPr>
        <p:txBody>
          <a:bodyPr wrap="square" rtlCol="0">
            <a:spAutoFit/>
          </a:bodyPr>
          <a:lstStyle/>
          <a:p>
            <a:r>
              <a:rPr lang="en-US" dirty="0" smtClean="0"/>
              <a:t>$64 per FTE student.</a:t>
            </a:r>
            <a:endParaRPr lang="en-US" dirty="0"/>
          </a:p>
        </p:txBody>
      </p:sp>
    </p:spTree>
    <p:extLst>
      <p:ext uri="{BB962C8B-B14F-4D97-AF65-F5344CB8AC3E}">
        <p14:creationId xmlns:p14="http://schemas.microsoft.com/office/powerpoint/2010/main" val="3239682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Johnson County Community College 2014. All rights reserved.</a:t>
            </a:r>
            <a:endParaRPr lang="en-US"/>
          </a:p>
        </p:txBody>
      </p:sp>
      <p:pic>
        <p:nvPicPr>
          <p:cNvPr id="4" name="Picture 3"/>
          <p:cNvPicPr>
            <a:picLocks noChangeAspect="1"/>
          </p:cNvPicPr>
          <p:nvPr/>
        </p:nvPicPr>
        <p:blipFill>
          <a:blip r:embed="rId3"/>
          <a:stretch>
            <a:fillRect/>
          </a:stretch>
        </p:blipFill>
        <p:spPr>
          <a:xfrm>
            <a:off x="647700" y="194087"/>
            <a:ext cx="7848600" cy="6657975"/>
          </a:xfrm>
          <a:prstGeom prst="rect">
            <a:avLst/>
          </a:prstGeom>
        </p:spPr>
      </p:pic>
    </p:spTree>
    <p:extLst>
      <p:ext uri="{BB962C8B-B14F-4D97-AF65-F5344CB8AC3E}">
        <p14:creationId xmlns:p14="http://schemas.microsoft.com/office/powerpoint/2010/main" val="175029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Johnson County Community College 2014. All rights reserved.</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9144000" cy="6629400"/>
          </a:xfrm>
          <a:prstGeom prst="rect">
            <a:avLst/>
          </a:prstGeom>
        </p:spPr>
      </p:pic>
    </p:spTree>
    <p:extLst>
      <p:ext uri="{BB962C8B-B14F-4D97-AF65-F5344CB8AC3E}">
        <p14:creationId xmlns:p14="http://schemas.microsoft.com/office/powerpoint/2010/main" val="23064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685800" y="3276600"/>
            <a:ext cx="7772400" cy="2080326"/>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sz="4000" b="1" kern="1200" cap="none" baseline="0">
                <a:solidFill>
                  <a:schemeClr val="tx1"/>
                </a:solidFill>
                <a:latin typeface="+mj-lt"/>
                <a:ea typeface="+mj-ea"/>
                <a:cs typeface="+mj-cs"/>
              </a:defRPr>
            </a:lvl1pPr>
          </a:lstStyle>
          <a:p>
            <a:r>
              <a:rPr lang="en-US" dirty="0" smtClean="0"/>
              <a:t>Impact of the Cost of Instructional Activities and Student Services on Measures of Student Success</a:t>
            </a:r>
            <a:endParaRPr lang="en-US" dirty="0"/>
          </a:p>
        </p:txBody>
      </p:sp>
    </p:spTree>
    <p:custDataLst>
      <p:tags r:id="rId1"/>
    </p:custDataLst>
    <p:extLst>
      <p:ext uri="{BB962C8B-B14F-4D97-AF65-F5344CB8AC3E}">
        <p14:creationId xmlns:p14="http://schemas.microsoft.com/office/powerpoint/2010/main" val="3034046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Looked at 3 measures of success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3-Year Completion (Graduation plus Certificates) and Transfer Rates for Full-time, First-time, Degree-seeking Students</a:t>
            </a:r>
          </a:p>
          <a:p>
            <a:pPr marL="514350" indent="-514350">
              <a:buFont typeface="+mj-lt"/>
              <a:buAutoNum type="arabicPeriod"/>
            </a:pPr>
            <a:r>
              <a:rPr lang="en-US" dirty="0" smtClean="0"/>
              <a:t>Fall to Fall Persistence</a:t>
            </a:r>
          </a:p>
          <a:p>
            <a:pPr marL="514350" indent="-514350">
              <a:buFont typeface="+mj-lt"/>
              <a:buAutoNum type="arabicPeriod"/>
            </a:pPr>
            <a:r>
              <a:rPr lang="en-US" dirty="0" smtClean="0"/>
              <a:t>% of Students that Received a Passing Grade in College-level Courses of those that Enrolled in the Course</a:t>
            </a:r>
            <a:endParaRPr lang="en-US" dirty="0"/>
          </a:p>
        </p:txBody>
      </p:sp>
      <p:sp>
        <p:nvSpPr>
          <p:cNvPr id="4" name="Footer Placeholder 3"/>
          <p:cNvSpPr>
            <a:spLocks noGrp="1"/>
          </p:cNvSpPr>
          <p:nvPr>
            <p:ph type="ftr" sz="quarter" idx="11"/>
          </p:nvPr>
        </p:nvSpPr>
        <p:spPr/>
        <p:txBody>
          <a:bodyPr/>
          <a:lstStyle/>
          <a:p>
            <a:r>
              <a:rPr lang="en-US" smtClean="0"/>
              <a:t>© Johnson County Community College 2014. All rights reserved.</a:t>
            </a:r>
            <a:endParaRPr lang="en-US"/>
          </a:p>
        </p:txBody>
      </p:sp>
    </p:spTree>
    <p:extLst>
      <p:ext uri="{BB962C8B-B14F-4D97-AF65-F5344CB8AC3E}">
        <p14:creationId xmlns:p14="http://schemas.microsoft.com/office/powerpoint/2010/main" val="210943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Maximizing Resources Website</a:t>
            </a:r>
            <a:endParaRPr lang="en-US" dirty="0"/>
          </a:p>
        </p:txBody>
      </p:sp>
      <p:pic>
        <p:nvPicPr>
          <p:cNvPr id="9" name="Content Placeholder 8"/>
          <p:cNvPicPr>
            <a:picLocks noGrp="1" noChangeAspect="1"/>
          </p:cNvPicPr>
          <p:nvPr>
            <p:ph idx="1"/>
          </p:nvPr>
        </p:nvPicPr>
        <p:blipFill rotWithShape="1">
          <a:blip r:embed="rId4"/>
          <a:srcRect t="11785" r="1083" b="14135"/>
          <a:stretch/>
        </p:blipFill>
        <p:spPr>
          <a:xfrm>
            <a:off x="945573" y="1905000"/>
            <a:ext cx="7252855" cy="3055310"/>
          </a:xfrm>
          <a:prstGeom prst="rect">
            <a:avLst/>
          </a:prstGeom>
        </p:spPr>
      </p:pic>
      <p:sp>
        <p:nvSpPr>
          <p:cNvPr id="10" name="TextBox 9"/>
          <p:cNvSpPr txBox="1"/>
          <p:nvPr/>
        </p:nvSpPr>
        <p:spPr>
          <a:xfrm>
            <a:off x="2362068" y="5184445"/>
            <a:ext cx="4419864" cy="461665"/>
          </a:xfrm>
          <a:prstGeom prst="rect">
            <a:avLst/>
          </a:prstGeom>
          <a:noFill/>
        </p:spPr>
        <p:txBody>
          <a:bodyPr wrap="none" rtlCol="0">
            <a:spAutoFit/>
          </a:bodyPr>
          <a:lstStyle/>
          <a:p>
            <a:r>
              <a:rPr lang="en-US" sz="2400" dirty="0" smtClean="0"/>
              <a:t>www.MaximizingResources.org</a:t>
            </a:r>
            <a:endParaRPr lang="en-US" sz="2400" dirty="0"/>
          </a:p>
        </p:txBody>
      </p:sp>
    </p:spTree>
    <p:custDataLst>
      <p:tags r:id="rId1"/>
    </p:custDataLst>
    <p:extLst>
      <p:ext uri="{BB962C8B-B14F-4D97-AF65-F5344CB8AC3E}">
        <p14:creationId xmlns:p14="http://schemas.microsoft.com/office/powerpoint/2010/main" val="4013328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162758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p:txBody>
          <a:bodyPr>
            <a:normAutofit/>
          </a:bodyPr>
          <a:lstStyle/>
          <a:p>
            <a:pPr marL="0" indent="0">
              <a:buNone/>
            </a:pPr>
            <a:r>
              <a:rPr lang="en-US" dirty="0" smtClean="0"/>
              <a:t>The amount spent on any of the individual instructional activities had no impact on 3-year graduation/transfer rates and no impact on persistence.</a:t>
            </a:r>
          </a:p>
        </p:txBody>
      </p:sp>
      <p:sp>
        <p:nvSpPr>
          <p:cNvPr id="5" name="Content Placeholder 4"/>
          <p:cNvSpPr>
            <a:spLocks noGrp="1"/>
          </p:cNvSpPr>
          <p:nvPr>
            <p:ph sz="half" idx="2"/>
          </p:nvPr>
        </p:nvSpPr>
        <p:spPr/>
        <p:txBody>
          <a:bodyPr>
            <a:normAutofit/>
          </a:bodyPr>
          <a:lstStyle/>
          <a:p>
            <a:r>
              <a:rPr lang="en-US" dirty="0" smtClean="0"/>
              <a:t>Only exception was the cost per FTE student for course development which had a slight positive relationship with Fall to Fall persistence.</a:t>
            </a:r>
          </a:p>
          <a:p>
            <a:r>
              <a:rPr lang="en-US" dirty="0" smtClean="0"/>
              <a:t>Pearson = .43</a:t>
            </a:r>
            <a:endParaRPr lang="en-US" dirty="0"/>
          </a:p>
        </p:txBody>
      </p:sp>
      <p:sp>
        <p:nvSpPr>
          <p:cNvPr id="2" name="Footer Placeholder 1"/>
          <p:cNvSpPr>
            <a:spLocks noGrp="1"/>
          </p:cNvSpPr>
          <p:nvPr>
            <p:ph type="ftr" sz="quarter" idx="11"/>
          </p:nvPr>
        </p:nvSpPr>
        <p:spPr/>
        <p:txBody>
          <a:bodyPr/>
          <a:lstStyle/>
          <a:p>
            <a:r>
              <a:rPr lang="en-US" smtClean="0"/>
              <a:t>© Johnson County Community College 2014. All rights reserved.</a:t>
            </a:r>
            <a:endParaRPr lang="en-US"/>
          </a:p>
        </p:txBody>
      </p:sp>
    </p:spTree>
    <p:extLst>
      <p:ext uri="{BB962C8B-B14F-4D97-AF65-F5344CB8AC3E}">
        <p14:creationId xmlns:p14="http://schemas.microsoft.com/office/powerpoint/2010/main" val="2021466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42030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 y="457199"/>
            <a:ext cx="9122567" cy="6081711"/>
          </a:xfrm>
          <a:prstGeom prst="rect">
            <a:avLst/>
          </a:prstGeom>
        </p:spPr>
      </p:pic>
    </p:spTree>
    <p:extLst>
      <p:ext uri="{BB962C8B-B14F-4D97-AF65-F5344CB8AC3E}">
        <p14:creationId xmlns:p14="http://schemas.microsoft.com/office/powerpoint/2010/main" val="3687559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Student Services</a:t>
            </a:r>
            <a:endParaRPr lang="en-US" sz="2800" dirty="0"/>
          </a:p>
        </p:txBody>
      </p:sp>
      <p:sp>
        <p:nvSpPr>
          <p:cNvPr id="3" name="Content Placeholder 2"/>
          <p:cNvSpPr>
            <a:spLocks noGrp="1"/>
          </p:cNvSpPr>
          <p:nvPr>
            <p:ph sz="half" idx="1"/>
          </p:nvPr>
        </p:nvSpPr>
        <p:spPr/>
        <p:txBody>
          <a:bodyPr/>
          <a:lstStyle/>
          <a:p>
            <a:r>
              <a:rPr lang="en-US" dirty="0" smtClean="0"/>
              <a:t>The % of the total student services budget spent on individual activities had more impact on measures of success than did the cost of the activity per FTE student</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2600"/>
            <a:ext cx="4038600" cy="2776371"/>
          </a:xfrm>
        </p:spPr>
      </p:pic>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spTree>
    <p:extLst>
      <p:ext uri="{BB962C8B-B14F-4D97-AF65-F5344CB8AC3E}">
        <p14:creationId xmlns:p14="http://schemas.microsoft.com/office/powerpoint/2010/main" val="2982793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56941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741522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46481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375744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endParaRPr lang="en-US" dirty="0"/>
          </a:p>
        </p:txBody>
      </p:sp>
      <p:sp>
        <p:nvSpPr>
          <p:cNvPr id="3" name="Content Placeholder 2"/>
          <p:cNvSpPr>
            <a:spLocks noGrp="1"/>
          </p:cNvSpPr>
          <p:nvPr>
            <p:ph idx="1"/>
          </p:nvPr>
        </p:nvSpPr>
        <p:spPr>
          <a:xfrm>
            <a:off x="382484" y="1371600"/>
            <a:ext cx="8229600" cy="4525963"/>
          </a:xfrm>
        </p:spPr>
        <p:txBody>
          <a:bodyPr/>
          <a:lstStyle/>
          <a:p>
            <a:r>
              <a:rPr lang="en-US" dirty="0" smtClean="0"/>
              <a:t>Small sample</a:t>
            </a:r>
          </a:p>
          <a:p>
            <a:r>
              <a:rPr lang="en-US" dirty="0" smtClean="0"/>
              <a:t>Only showed small impacts </a:t>
            </a:r>
          </a:p>
          <a:p>
            <a:r>
              <a:rPr lang="en-US" dirty="0" smtClean="0"/>
              <a:t>Data illustrates the type of analysis that could be done with a larger sample</a:t>
            </a:r>
          </a:p>
          <a:p>
            <a:r>
              <a:rPr lang="en-US" dirty="0" smtClean="0"/>
              <a:t>Shows how this data could be used to help make financial allocation decisions </a:t>
            </a:r>
          </a:p>
          <a:p>
            <a:r>
              <a:rPr lang="en-US" dirty="0" smtClean="0"/>
              <a:t>Project has potential, but not yet ready to provide actionable data</a:t>
            </a:r>
          </a:p>
        </p:txBody>
      </p:sp>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spTree>
    <p:extLst>
      <p:ext uri="{BB962C8B-B14F-4D97-AF65-F5344CB8AC3E}">
        <p14:creationId xmlns:p14="http://schemas.microsoft.com/office/powerpoint/2010/main" val="151734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525963"/>
          </a:xfrm>
        </p:spPr>
        <p:txBody>
          <a:bodyPr/>
          <a:lstStyle/>
          <a:p>
            <a:r>
              <a:rPr lang="en-US" dirty="0" smtClean="0"/>
              <a:t>Challenges that CC’s face today</a:t>
            </a:r>
          </a:p>
          <a:p>
            <a:r>
              <a:rPr lang="en-US" dirty="0" smtClean="0"/>
              <a:t>ABC: An innovation financial framework</a:t>
            </a:r>
          </a:p>
          <a:p>
            <a:r>
              <a:rPr lang="en-US" dirty="0" smtClean="0"/>
              <a:t>The cost of instructional activities</a:t>
            </a:r>
          </a:p>
          <a:p>
            <a:r>
              <a:rPr lang="en-US" dirty="0" smtClean="0"/>
              <a:t>The cost of student services</a:t>
            </a:r>
          </a:p>
          <a:p>
            <a:r>
              <a:rPr lang="en-US" dirty="0" smtClean="0"/>
              <a:t>Tying the finances to the outcomes</a:t>
            </a:r>
          </a:p>
          <a:p>
            <a:r>
              <a:rPr lang="en-US" dirty="0" smtClean="0"/>
              <a:t>Benchmarking community college </a:t>
            </a:r>
            <a:r>
              <a:rPr lang="en-US" dirty="0" smtClean="0"/>
              <a:t>costs</a:t>
            </a:r>
            <a:endParaRPr lang="en-US" dirty="0"/>
          </a:p>
        </p:txBody>
      </p:sp>
      <p:sp>
        <p:nvSpPr>
          <p:cNvPr id="5" name="Title 1"/>
          <p:cNvSpPr>
            <a:spLocks noGrp="1"/>
          </p:cNvSpPr>
          <p:nvPr>
            <p:ph type="title"/>
          </p:nvPr>
        </p:nvSpPr>
        <p:spPr/>
        <p:txBody>
          <a:bodyPr>
            <a:noAutofit/>
          </a:bodyPr>
          <a:lstStyle/>
          <a:p>
            <a:pPr algn="l"/>
            <a:r>
              <a:rPr lang="en-US" sz="2800" dirty="0" smtClean="0">
                <a:solidFill>
                  <a:schemeClr val="bg1"/>
                </a:solidFill>
                <a:cs typeface="Arial" panose="020B0604020202020204" pitchFamily="34" charset="0"/>
              </a:rPr>
              <a:t>Session Outline</a:t>
            </a:r>
            <a:endParaRPr lang="en-US" sz="2800" dirty="0">
              <a:cs typeface="Arial" panose="020B0604020202020204" pitchFamily="34" charset="0"/>
            </a:endParaRPr>
          </a:p>
        </p:txBody>
      </p:sp>
    </p:spTree>
    <p:custDataLst>
      <p:tags r:id="rId1"/>
    </p:custDataLst>
    <p:extLst>
      <p:ext uri="{BB962C8B-B14F-4D97-AF65-F5344CB8AC3E}">
        <p14:creationId xmlns:p14="http://schemas.microsoft.com/office/powerpoint/2010/main" val="2524868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solidFill>
                  <a:schemeClr val="bg1"/>
                </a:solidFill>
                <a:cs typeface="Arial" panose="020B0604020202020204" pitchFamily="34" charset="0"/>
              </a:rPr>
              <a:t>Conclusions</a:t>
            </a:r>
            <a:endParaRPr lang="en-US" sz="2800" dirty="0">
              <a:solidFill>
                <a:schemeClr val="bg1"/>
              </a:solidFill>
              <a:cs typeface="Arial" panose="020B0604020202020204" pitchFamily="34" charset="0"/>
            </a:endParaRPr>
          </a:p>
        </p:txBody>
      </p:sp>
      <p:sp>
        <p:nvSpPr>
          <p:cNvPr id="3" name="Content Placeholder 2"/>
          <p:cNvSpPr>
            <a:spLocks noGrp="1"/>
          </p:cNvSpPr>
          <p:nvPr>
            <p:ph idx="1"/>
          </p:nvPr>
        </p:nvSpPr>
        <p:spPr>
          <a:xfrm>
            <a:off x="457200" y="1143001"/>
            <a:ext cx="8229600" cy="5181600"/>
          </a:xfrm>
        </p:spPr>
        <p:txBody>
          <a:bodyPr>
            <a:normAutofit lnSpcReduction="10000"/>
          </a:bodyPr>
          <a:lstStyle/>
          <a:p>
            <a:r>
              <a:rPr lang="en-US" sz="2800" dirty="0" smtClean="0">
                <a:latin typeface="+mj-lt"/>
                <a:cs typeface="Arial" panose="020B0604020202020204" pitchFamily="34" charset="0"/>
              </a:rPr>
              <a:t>Colleges need data to establish relationship between costs and student outcomes</a:t>
            </a:r>
          </a:p>
          <a:p>
            <a:r>
              <a:rPr lang="en-US" sz="2800" dirty="0" smtClean="0">
                <a:latin typeface="+mj-lt"/>
                <a:cs typeface="Arial" panose="020B0604020202020204" pitchFamily="34" charset="0"/>
              </a:rPr>
              <a:t>Internal data provided by project very valuable</a:t>
            </a:r>
          </a:p>
          <a:p>
            <a:r>
              <a:rPr lang="en-US" sz="2800" dirty="0" smtClean="0">
                <a:latin typeface="+mj-lt"/>
                <a:cs typeface="Arial" panose="020B0604020202020204" pitchFamily="34" charset="0"/>
              </a:rPr>
              <a:t>ABC moves colleges from budgeting to strategic finance</a:t>
            </a:r>
          </a:p>
          <a:p>
            <a:r>
              <a:rPr lang="en-US" sz="2800" dirty="0" smtClean="0">
                <a:latin typeface="+mj-lt"/>
                <a:cs typeface="Arial" panose="020B0604020202020204" pitchFamily="34" charset="0"/>
              </a:rPr>
              <a:t>Relatively easy to implement a barebones </a:t>
            </a:r>
            <a:br>
              <a:rPr lang="en-US" sz="2800" dirty="0" smtClean="0">
                <a:latin typeface="+mj-lt"/>
                <a:cs typeface="Arial" panose="020B0604020202020204" pitchFamily="34" charset="0"/>
              </a:rPr>
            </a:br>
            <a:r>
              <a:rPr lang="en-US" sz="2800" dirty="0" smtClean="0">
                <a:latin typeface="+mj-lt"/>
                <a:cs typeface="Arial" panose="020B0604020202020204" pitchFamily="34" charset="0"/>
              </a:rPr>
              <a:t>version of ABC</a:t>
            </a:r>
          </a:p>
          <a:p>
            <a:r>
              <a:rPr lang="en-US" sz="2800" dirty="0" smtClean="0">
                <a:latin typeface="+mj-lt"/>
                <a:cs typeface="Arial" panose="020B0604020202020204" pitchFamily="34" charset="0"/>
              </a:rPr>
              <a:t>Benchmarking provides</a:t>
            </a:r>
          </a:p>
          <a:p>
            <a:pPr lvl="1"/>
            <a:r>
              <a:rPr lang="en-US" sz="2400" dirty="0" smtClean="0">
                <a:latin typeface="+mj-lt"/>
                <a:cs typeface="Arial" panose="020B0604020202020204" pitchFamily="34" charset="0"/>
              </a:rPr>
              <a:t>Information on the cost / quality relationship</a:t>
            </a:r>
          </a:p>
          <a:p>
            <a:pPr lvl="1"/>
            <a:r>
              <a:rPr lang="en-US" sz="2400" dirty="0" smtClean="0">
                <a:latin typeface="+mj-lt"/>
                <a:cs typeface="Arial" panose="020B0604020202020204" pitchFamily="34" charset="0"/>
              </a:rPr>
              <a:t>Opportunities to increase efficiencies</a:t>
            </a:r>
          </a:p>
          <a:p>
            <a:pPr lvl="1"/>
            <a:r>
              <a:rPr lang="en-US" sz="2400" dirty="0" smtClean="0">
                <a:latin typeface="+mj-lt"/>
                <a:cs typeface="Arial" panose="020B0604020202020204" pitchFamily="34" charset="0"/>
              </a:rPr>
              <a:t>The ability to spend funds on activities that have </a:t>
            </a:r>
            <a:br>
              <a:rPr lang="en-US" sz="2400" dirty="0" smtClean="0">
                <a:latin typeface="+mj-lt"/>
                <a:cs typeface="Arial" panose="020B0604020202020204" pitchFamily="34" charset="0"/>
              </a:rPr>
            </a:br>
            <a:r>
              <a:rPr lang="en-US" sz="2400" dirty="0" smtClean="0">
                <a:latin typeface="+mj-lt"/>
                <a:cs typeface="Arial" panose="020B0604020202020204" pitchFamily="34" charset="0"/>
              </a:rPr>
              <a:t>the greatest impact on student success</a:t>
            </a:r>
          </a:p>
        </p:txBody>
      </p:sp>
    </p:spTree>
    <p:custDataLst>
      <p:tags r:id="rId1"/>
    </p:custDataLst>
    <p:extLst>
      <p:ext uri="{BB962C8B-B14F-4D97-AF65-F5344CB8AC3E}">
        <p14:creationId xmlns:p14="http://schemas.microsoft.com/office/powerpoint/2010/main" val="281067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Finance Conversation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1542542"/>
              </p:ext>
            </p:extLst>
          </p:nvPr>
        </p:nvGraphicFramePr>
        <p:xfrm>
          <a:off x="685800" y="1828800"/>
          <a:ext cx="7204870" cy="3962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r>
              <a:rPr lang="en-US" smtClean="0"/>
              <a:t>© Johnson County Community College 2014. All rights reserved.</a:t>
            </a:r>
            <a:endParaRPr lang="en-US"/>
          </a:p>
        </p:txBody>
      </p:sp>
      <p:sp>
        <p:nvSpPr>
          <p:cNvPr id="6" name="TextBox 5"/>
          <p:cNvSpPr txBox="1"/>
          <p:nvPr/>
        </p:nvSpPr>
        <p:spPr>
          <a:xfrm>
            <a:off x="1371600" y="2323118"/>
            <a:ext cx="1441420" cy="523220"/>
          </a:xfrm>
          <a:prstGeom prst="rect">
            <a:avLst/>
          </a:prstGeom>
          <a:noFill/>
        </p:spPr>
        <p:txBody>
          <a:bodyPr wrap="none" rtlCol="0">
            <a:spAutoFit/>
          </a:bodyPr>
          <a:lstStyle/>
          <a:p>
            <a:r>
              <a:rPr lang="en-US" sz="2800" dirty="0" smtClean="0"/>
              <a:t>Current</a:t>
            </a:r>
            <a:endParaRPr lang="en-US" sz="2800" dirty="0"/>
          </a:p>
        </p:txBody>
      </p:sp>
      <p:sp>
        <p:nvSpPr>
          <p:cNvPr id="7" name="TextBox 6"/>
          <p:cNvSpPr txBox="1"/>
          <p:nvPr/>
        </p:nvSpPr>
        <p:spPr>
          <a:xfrm>
            <a:off x="5105400" y="2323118"/>
            <a:ext cx="1244700" cy="523220"/>
          </a:xfrm>
          <a:prstGeom prst="rect">
            <a:avLst/>
          </a:prstGeom>
          <a:noFill/>
        </p:spPr>
        <p:txBody>
          <a:bodyPr wrap="none" rtlCol="0">
            <a:spAutoFit/>
          </a:bodyPr>
          <a:lstStyle/>
          <a:p>
            <a:r>
              <a:rPr lang="en-US" sz="2800" dirty="0" smtClean="0"/>
              <a:t>Future</a:t>
            </a:r>
            <a:endParaRPr lang="en-US" sz="2800" dirty="0"/>
          </a:p>
        </p:txBody>
      </p:sp>
    </p:spTree>
    <p:custDataLst>
      <p:tags r:id="rId1"/>
    </p:custDataLst>
    <p:extLst>
      <p:ext uri="{BB962C8B-B14F-4D97-AF65-F5344CB8AC3E}">
        <p14:creationId xmlns:p14="http://schemas.microsoft.com/office/powerpoint/2010/main" val="391632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570974"/>
            <a:ext cx="8229600" cy="4525963"/>
          </a:xfrm>
        </p:spPr>
        <p:txBody>
          <a:bodyPr>
            <a:normAutofit/>
          </a:bodyPr>
          <a:lstStyle/>
          <a:p>
            <a:pPr marL="0" indent="0">
              <a:buNone/>
            </a:pPr>
            <a:endParaRPr lang="en-US" dirty="0"/>
          </a:p>
          <a:p>
            <a:pPr marL="0" indent="0">
              <a:buNone/>
            </a:pPr>
            <a:r>
              <a:rPr lang="en-US" dirty="0" smtClean="0"/>
              <a:t>Lou Guthrie</a:t>
            </a:r>
            <a:endParaRPr lang="en-US" dirty="0"/>
          </a:p>
          <a:p>
            <a:pPr marL="0" indent="0">
              <a:buNone/>
            </a:pPr>
            <a:r>
              <a:rPr lang="en-US" dirty="0" smtClean="0"/>
              <a:t>louguthrie@jccc.edu </a:t>
            </a:r>
            <a:r>
              <a:rPr lang="en-US" dirty="0"/>
              <a:t>| </a:t>
            </a:r>
            <a:r>
              <a:rPr lang="en-US" dirty="0" smtClean="0"/>
              <a:t>@</a:t>
            </a:r>
            <a:r>
              <a:rPr lang="en-US" dirty="0" err="1" smtClean="0"/>
              <a:t>LouAGuthrie</a:t>
            </a:r>
            <a:endParaRPr lang="en-US" dirty="0"/>
          </a:p>
          <a:p>
            <a:pPr marL="0" indent="0">
              <a:buNone/>
            </a:pPr>
            <a:endParaRPr lang="en-US" dirty="0" smtClean="0"/>
          </a:p>
          <a:p>
            <a:pPr marL="0" indent="0">
              <a:buNone/>
            </a:pPr>
            <a:r>
              <a:rPr lang="en-US" dirty="0" smtClean="0"/>
              <a:t>www.JCCC.edu</a:t>
            </a:r>
            <a:endParaRPr lang="en-US" dirty="0"/>
          </a:p>
          <a:p>
            <a:pPr marL="0" indent="0">
              <a:buNone/>
            </a:pPr>
            <a:r>
              <a:rPr lang="en-US" dirty="0" smtClean="0"/>
              <a:t>www.MaximizingResources.org </a:t>
            </a:r>
          </a:p>
          <a:p>
            <a:pPr marL="0" indent="0">
              <a:buNone/>
            </a:pPr>
            <a:r>
              <a:rPr lang="en-US" dirty="0" smtClean="0"/>
              <a:t>	@</a:t>
            </a:r>
            <a:r>
              <a:rPr lang="en-US" smtClean="0"/>
              <a:t>EtdBenchmark</a:t>
            </a:r>
            <a:endParaRPr lang="en-US" dirty="0"/>
          </a:p>
        </p:txBody>
      </p:sp>
      <p:sp>
        <p:nvSpPr>
          <p:cNvPr id="5" name="Footer Placeholder 4"/>
          <p:cNvSpPr>
            <a:spLocks noGrp="1"/>
          </p:cNvSpPr>
          <p:nvPr>
            <p:ph type="ftr" sz="quarter" idx="11"/>
          </p:nvPr>
        </p:nvSpPr>
        <p:spPr/>
        <p:txBody>
          <a:bodyPr/>
          <a:lstStyle/>
          <a:p>
            <a:r>
              <a:rPr lang="en-US" smtClean="0"/>
              <a:t>© Johnson County Community College 2014. All rights reserved.</a:t>
            </a: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150320"/>
            <a:ext cx="717549" cy="717549"/>
          </a:xfrm>
          <a:prstGeom prst="rect">
            <a:avLst/>
          </a:prstGeom>
        </p:spPr>
      </p:pic>
    </p:spTree>
    <p:custDataLst>
      <p:tags r:id="rId1"/>
    </p:custDataLst>
    <p:extLst>
      <p:ext uri="{BB962C8B-B14F-4D97-AF65-F5344CB8AC3E}">
        <p14:creationId xmlns:p14="http://schemas.microsoft.com/office/powerpoint/2010/main" val="1128096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Community College Finance Challenges</a:t>
            </a:r>
            <a:endParaRPr lang="en-US" dirty="0"/>
          </a:p>
        </p:txBody>
      </p:sp>
      <p:sp>
        <p:nvSpPr>
          <p:cNvPr id="6" name="Text Placeholder 5"/>
          <p:cNvSpPr>
            <a:spLocks noGrp="1"/>
          </p:cNvSpPr>
          <p:nvPr>
            <p:ph type="body" idx="1"/>
          </p:nvPr>
        </p:nvSpPr>
        <p:spPr/>
        <p:txBody>
          <a:bodyPr/>
          <a:lstStyle/>
          <a:p>
            <a:endParaRPr lang="en-US" dirty="0"/>
          </a:p>
        </p:txBody>
      </p:sp>
      <p:sp>
        <p:nvSpPr>
          <p:cNvPr id="2" name="TextBox 1"/>
          <p:cNvSpPr txBox="1"/>
          <p:nvPr/>
        </p:nvSpPr>
        <p:spPr>
          <a:xfrm>
            <a:off x="228600" y="304800"/>
            <a:ext cx="6553200" cy="523220"/>
          </a:xfrm>
          <a:prstGeom prst="rect">
            <a:avLst/>
          </a:prstGeom>
          <a:noFill/>
        </p:spPr>
        <p:txBody>
          <a:bodyPr wrap="square" rtlCol="0">
            <a:spAutoFit/>
          </a:bodyPr>
          <a:lstStyle/>
          <a:p>
            <a:r>
              <a:rPr lang="en-US" sz="2800" dirty="0" smtClean="0">
                <a:solidFill>
                  <a:schemeClr val="bg1"/>
                </a:solidFill>
              </a:rPr>
              <a:t>How do we best serve our students?</a:t>
            </a:r>
            <a:endParaRPr lang="en-US" sz="2800" dirty="0">
              <a:solidFill>
                <a:schemeClr val="bg1"/>
              </a:solidFill>
            </a:endParaRPr>
          </a:p>
        </p:txBody>
      </p:sp>
    </p:spTree>
    <p:custDataLst>
      <p:tags r:id="rId1"/>
    </p:custDataLst>
    <p:extLst>
      <p:ext uri="{BB962C8B-B14F-4D97-AF65-F5344CB8AC3E}">
        <p14:creationId xmlns:p14="http://schemas.microsoft.com/office/powerpoint/2010/main" val="1310860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sz="2800" dirty="0"/>
              <a:t> </a:t>
            </a:r>
            <a:r>
              <a:rPr lang="en-US" sz="2800" dirty="0" smtClean="0"/>
              <a:t>External Challenges</a:t>
            </a:r>
            <a:endParaRPr lang="en-US" sz="2800" dirty="0"/>
          </a:p>
        </p:txBody>
      </p:sp>
      <p:sp>
        <p:nvSpPr>
          <p:cNvPr id="3" name="Content Placeholder 2"/>
          <p:cNvSpPr>
            <a:spLocks noGrp="1"/>
          </p:cNvSpPr>
          <p:nvPr>
            <p:ph idx="1"/>
          </p:nvPr>
        </p:nvSpPr>
        <p:spPr/>
        <p:txBody>
          <a:bodyPr/>
          <a:lstStyle/>
          <a:p>
            <a:r>
              <a:rPr lang="en-US" dirty="0"/>
              <a:t>Stagnant/declining </a:t>
            </a:r>
            <a:r>
              <a:rPr lang="en-US" dirty="0" smtClean="0"/>
              <a:t>funding</a:t>
            </a:r>
            <a:endParaRPr lang="en-US" dirty="0"/>
          </a:p>
          <a:p>
            <a:r>
              <a:rPr lang="en-US" dirty="0"/>
              <a:t>Declining enrollment</a:t>
            </a:r>
          </a:p>
          <a:p>
            <a:r>
              <a:rPr lang="en-US" dirty="0" smtClean="0"/>
              <a:t>Pressure to </a:t>
            </a:r>
            <a:r>
              <a:rPr lang="en-US" dirty="0"/>
              <a:t>increase student success</a:t>
            </a:r>
          </a:p>
          <a:p>
            <a:r>
              <a:rPr lang="en-US" dirty="0">
                <a:latin typeface="Lato" charset="0"/>
              </a:rPr>
              <a:t>Diverse students with varying </a:t>
            </a:r>
            <a:r>
              <a:rPr lang="en-US" dirty="0" smtClean="0">
                <a:latin typeface="Lato" charset="0"/>
              </a:rPr>
              <a:t/>
            </a:r>
            <a:br>
              <a:rPr lang="en-US" dirty="0" smtClean="0">
                <a:latin typeface="Lato" charset="0"/>
              </a:rPr>
            </a:br>
            <a:r>
              <a:rPr lang="en-US" dirty="0" smtClean="0">
                <a:latin typeface="Lato" charset="0"/>
              </a:rPr>
              <a:t>educational </a:t>
            </a:r>
            <a:r>
              <a:rPr lang="en-US" dirty="0">
                <a:latin typeface="Lato" charset="0"/>
              </a:rPr>
              <a:t>needs</a:t>
            </a:r>
          </a:p>
          <a:p>
            <a:endParaRPr lang="en-US" dirty="0"/>
          </a:p>
          <a:p>
            <a:pPr lvl="1"/>
            <a:endParaRPr lang="en-US" sz="3200" dirty="0"/>
          </a:p>
        </p:txBody>
      </p:sp>
      <p:sp>
        <p:nvSpPr>
          <p:cNvPr id="5" name="Footer Placeholder 4"/>
          <p:cNvSpPr>
            <a:spLocks noGrp="1"/>
          </p:cNvSpPr>
          <p:nvPr>
            <p:ph type="ftr" sz="quarter" idx="11"/>
          </p:nvPr>
        </p:nvSpPr>
        <p:spPr/>
        <p:txBody>
          <a:bodyPr/>
          <a:lstStyle/>
          <a:p>
            <a:r>
              <a:rPr lang="en-US" dirty="0" smtClean="0"/>
              <a:t>© Johnson County Community College 2016. All rights reserved.</a:t>
            </a:r>
            <a:endParaRPr lang="en-US" dirty="0"/>
          </a:p>
        </p:txBody>
      </p:sp>
    </p:spTree>
    <p:custDataLst>
      <p:tags r:id="rId1"/>
    </p:custDataLst>
    <p:extLst>
      <p:ext uri="{BB962C8B-B14F-4D97-AF65-F5344CB8AC3E}">
        <p14:creationId xmlns:p14="http://schemas.microsoft.com/office/powerpoint/2010/main" val="3198728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chemeClr val="bg1"/>
                </a:solidFill>
                <a:cs typeface="Arial" panose="020B0604020202020204" pitchFamily="34" charset="0"/>
              </a:rPr>
              <a:t>Presidents’ Perspective</a:t>
            </a:r>
            <a:endParaRPr lang="en-US" sz="2800" dirty="0">
              <a:solidFill>
                <a:schemeClr val="bg1"/>
              </a:solidFill>
              <a:cs typeface="Arial" panose="020B0604020202020204" pitchFamily="34" charset="0"/>
            </a:endParaRPr>
          </a:p>
        </p:txBody>
      </p:sp>
      <p:sp>
        <p:nvSpPr>
          <p:cNvPr id="2" name="Content Placeholder 1"/>
          <p:cNvSpPr>
            <a:spLocks noGrp="1"/>
          </p:cNvSpPr>
          <p:nvPr>
            <p:ph sz="half" idx="1"/>
          </p:nvPr>
        </p:nvSpPr>
        <p:spPr/>
        <p:txBody>
          <a:bodyPr>
            <a:normAutofit/>
          </a:bodyPr>
          <a:lstStyle/>
          <a:p>
            <a:pPr marL="0" indent="0">
              <a:buNone/>
            </a:pPr>
            <a:r>
              <a:rPr lang="en-US" i="1" dirty="0" smtClean="0">
                <a:latin typeface="+mj-lt"/>
                <a:cs typeface="Arial" panose="020B0604020202020204" pitchFamily="34" charset="0"/>
              </a:rPr>
              <a:t>Inside </a:t>
            </a:r>
            <a:r>
              <a:rPr lang="en-US" i="1" dirty="0">
                <a:latin typeface="+mj-lt"/>
                <a:cs typeface="Arial" panose="020B0604020202020204" pitchFamily="34" charset="0"/>
              </a:rPr>
              <a:t>Higher Ed</a:t>
            </a:r>
            <a:r>
              <a:rPr lang="en-US" dirty="0">
                <a:latin typeface="+mj-lt"/>
                <a:cs typeface="Arial" panose="020B0604020202020204" pitchFamily="34" charset="0"/>
              </a:rPr>
              <a:t>’s </a:t>
            </a:r>
            <a:r>
              <a:rPr lang="en-US" dirty="0" smtClean="0">
                <a:latin typeface="+mj-lt"/>
                <a:cs typeface="Arial" panose="020B0604020202020204" pitchFamily="34" charset="0"/>
              </a:rPr>
              <a:t>2016 </a:t>
            </a:r>
            <a:r>
              <a:rPr lang="en-US" dirty="0">
                <a:latin typeface="+mj-lt"/>
                <a:cs typeface="Arial" panose="020B0604020202020204" pitchFamily="34" charset="0"/>
              </a:rPr>
              <a:t>Survey of College and </a:t>
            </a:r>
            <a:r>
              <a:rPr lang="en-US" dirty="0" smtClean="0">
                <a:latin typeface="+mj-lt"/>
                <a:cs typeface="Arial" panose="020B0604020202020204" pitchFamily="34" charset="0"/>
              </a:rPr>
              <a:t>University Presidents </a:t>
            </a:r>
          </a:p>
          <a:p>
            <a:pPr lvl="1"/>
            <a:r>
              <a:rPr lang="en-US" dirty="0" smtClean="0">
                <a:latin typeface="+mj-lt"/>
                <a:cs typeface="Arial" panose="020B0604020202020204" pitchFamily="34" charset="0"/>
              </a:rPr>
              <a:t>68% </a:t>
            </a:r>
            <a:r>
              <a:rPr lang="en-US" dirty="0">
                <a:latin typeface="+mj-lt"/>
                <a:cs typeface="Arial" panose="020B0604020202020204" pitchFamily="34" charset="0"/>
              </a:rPr>
              <a:t>of the Presidents of </a:t>
            </a:r>
            <a:r>
              <a:rPr lang="en-US" dirty="0" smtClean="0">
                <a:latin typeface="+mj-lt"/>
                <a:cs typeface="Arial" panose="020B0604020202020204" pitchFamily="34" charset="0"/>
              </a:rPr>
              <a:t>public, </a:t>
            </a:r>
            <a:r>
              <a:rPr lang="en-US" dirty="0" smtClean="0">
                <a:latin typeface="+mj-lt"/>
                <a:cs typeface="Arial" panose="020B0604020202020204" pitchFamily="34" charset="0"/>
              </a:rPr>
              <a:t>associate </a:t>
            </a:r>
            <a:r>
              <a:rPr lang="en-US" dirty="0">
                <a:latin typeface="+mj-lt"/>
                <a:cs typeface="Arial" panose="020B0604020202020204" pitchFamily="34" charset="0"/>
              </a:rPr>
              <a:t>degree-granting </a:t>
            </a:r>
            <a:r>
              <a:rPr lang="en-US" dirty="0" smtClean="0">
                <a:latin typeface="+mj-lt"/>
                <a:cs typeface="Arial" panose="020B0604020202020204" pitchFamily="34" charset="0"/>
              </a:rPr>
              <a:t>institutions do not agree that the business model for cc’s is sustainable over the next 10 years</a:t>
            </a: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752600"/>
            <a:ext cx="4038600" cy="2692400"/>
          </a:xfrm>
        </p:spPr>
      </p:pic>
    </p:spTree>
    <p:custDataLst>
      <p:tags r:id="rId1"/>
    </p:custDataLst>
    <p:extLst>
      <p:ext uri="{BB962C8B-B14F-4D97-AF65-F5344CB8AC3E}">
        <p14:creationId xmlns:p14="http://schemas.microsoft.com/office/powerpoint/2010/main" val="142000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Internal Challenges</a:t>
            </a:r>
            <a:endParaRPr lang="en-US" sz="2800" dirty="0"/>
          </a:p>
        </p:txBody>
      </p:sp>
      <p:sp>
        <p:nvSpPr>
          <p:cNvPr id="3" name="Content Placeholder 2"/>
          <p:cNvSpPr>
            <a:spLocks noGrp="1"/>
          </p:cNvSpPr>
          <p:nvPr>
            <p:ph sz="half" idx="1"/>
          </p:nvPr>
        </p:nvSpPr>
        <p:spPr/>
        <p:txBody>
          <a:bodyPr/>
          <a:lstStyle/>
          <a:p>
            <a:r>
              <a:rPr lang="en-US" dirty="0" smtClean="0"/>
              <a:t>“Reallocation” of resources = layoffs</a:t>
            </a:r>
          </a:p>
          <a:p>
            <a:r>
              <a:rPr lang="en-US" dirty="0" smtClean="0"/>
              <a:t>While </a:t>
            </a:r>
            <a:r>
              <a:rPr lang="en-US" dirty="0"/>
              <a:t>c</a:t>
            </a:r>
            <a:r>
              <a:rPr lang="en-US" dirty="0" smtClean="0"/>
              <a:t>ommunity colleges have changed, their </a:t>
            </a:r>
            <a:r>
              <a:rPr lang="en-US" dirty="0"/>
              <a:t>budgeting and accounting practices have </a:t>
            </a:r>
            <a:r>
              <a:rPr lang="en-US" dirty="0" smtClean="0"/>
              <a:t>not</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 Johnson County Community College 2016. All rights reserved.</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621220"/>
            <a:ext cx="3048000" cy="4569769"/>
          </a:xfrm>
          <a:prstGeom prst="rect">
            <a:avLst/>
          </a:prstGeom>
        </p:spPr>
      </p:pic>
    </p:spTree>
    <p:custDataLst>
      <p:tags r:id="rId1"/>
    </p:custDataLst>
    <p:extLst>
      <p:ext uri="{BB962C8B-B14F-4D97-AF65-F5344CB8AC3E}">
        <p14:creationId xmlns:p14="http://schemas.microsoft.com/office/powerpoint/2010/main" val="136573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pPr algn="l"/>
            <a:r>
              <a:rPr lang="en-US" sz="2800" dirty="0" smtClean="0">
                <a:solidFill>
                  <a:schemeClr val="bg1"/>
                </a:solidFill>
                <a:cs typeface="Arial" panose="020B0604020202020204" pitchFamily="34" charset="0"/>
              </a:rPr>
              <a:t>How to Control </a:t>
            </a:r>
            <a:r>
              <a:rPr lang="en-US" sz="2800" dirty="0">
                <a:solidFill>
                  <a:schemeClr val="bg1"/>
                </a:solidFill>
                <a:cs typeface="Arial" panose="020B0604020202020204" pitchFamily="34" charset="0"/>
              </a:rPr>
              <a:t>the Costs of Higher </a:t>
            </a:r>
            <a:r>
              <a:rPr lang="en-US" sz="2800" dirty="0" smtClean="0">
                <a:solidFill>
                  <a:schemeClr val="bg1"/>
                </a:solidFill>
                <a:cs typeface="Arial" panose="020B0604020202020204" pitchFamily="34" charset="0"/>
              </a:rPr>
              <a:t>Education?</a:t>
            </a:r>
            <a:endParaRPr lang="en-US" sz="2800" dirty="0">
              <a:cs typeface="Arial" panose="020B0604020202020204" pitchFamily="34" charset="0"/>
            </a:endParaRPr>
          </a:p>
        </p:txBody>
      </p:sp>
      <p:sp>
        <p:nvSpPr>
          <p:cNvPr id="3" name="Content Placeholder 2"/>
          <p:cNvSpPr>
            <a:spLocks noGrp="1"/>
          </p:cNvSpPr>
          <p:nvPr>
            <p:ph idx="1"/>
          </p:nvPr>
        </p:nvSpPr>
        <p:spPr>
          <a:xfrm>
            <a:off x="457200" y="1143000"/>
            <a:ext cx="8001000" cy="4983163"/>
          </a:xfrm>
        </p:spPr>
        <p:txBody>
          <a:bodyPr/>
          <a:lstStyle/>
          <a:p>
            <a:r>
              <a:rPr lang="en-US" dirty="0"/>
              <a:t>Start by asking the </a:t>
            </a:r>
            <a:r>
              <a:rPr lang="en-US" dirty="0" smtClean="0"/>
              <a:t>question:  </a:t>
            </a:r>
            <a:r>
              <a:rPr lang="en-US" dirty="0"/>
              <a:t>If we make a budget </a:t>
            </a:r>
            <a:r>
              <a:rPr lang="en-US" dirty="0" smtClean="0"/>
              <a:t>adjustment </a:t>
            </a:r>
            <a:r>
              <a:rPr lang="en-US" dirty="0"/>
              <a:t>how will it affect student outcomes?</a:t>
            </a:r>
          </a:p>
        </p:txBody>
      </p:sp>
      <p:sp>
        <p:nvSpPr>
          <p:cNvPr id="4" name="Title 4"/>
          <p:cNvSpPr txBox="1">
            <a:spLocks/>
          </p:cNvSpPr>
          <p:nvPr/>
        </p:nvSpPr>
        <p:spPr>
          <a:xfrm>
            <a:off x="706821" y="3429000"/>
            <a:ext cx="7772400" cy="136207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dirty="0" smtClean="0"/>
              <a:t>Changing the Way We Manage</a:t>
            </a:r>
            <a:br>
              <a:rPr lang="en-US" dirty="0" smtClean="0"/>
            </a:br>
            <a:endParaRPr lang="en-US" dirty="0"/>
          </a:p>
        </p:txBody>
      </p:sp>
      <p:pic>
        <p:nvPicPr>
          <p:cNvPr id="6" name="Picture 5"/>
          <p:cNvPicPr>
            <a:picLocks noChangeAspect="1"/>
          </p:cNvPicPr>
          <p:nvPr/>
        </p:nvPicPr>
        <p:blipFill>
          <a:blip r:embed="rId4"/>
          <a:stretch>
            <a:fillRect/>
          </a:stretch>
        </p:blipFill>
        <p:spPr>
          <a:xfrm>
            <a:off x="1567954" y="2819400"/>
            <a:ext cx="6008091" cy="3207229"/>
          </a:xfrm>
          <a:prstGeom prst="rect">
            <a:avLst/>
          </a:prstGeom>
        </p:spPr>
      </p:pic>
    </p:spTree>
    <p:custDataLst>
      <p:tags r:id="rId1"/>
    </p:custDataLst>
    <p:extLst>
      <p:ext uri="{BB962C8B-B14F-4D97-AF65-F5344CB8AC3E}">
        <p14:creationId xmlns:p14="http://schemas.microsoft.com/office/powerpoint/2010/main" val="3208328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722948"/>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5"/>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5.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Maximizing Resources Innovation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Maximizing Resources Innovations Presentation</Template>
  <TotalTime>15689</TotalTime>
  <Words>1990</Words>
  <Application>Microsoft Office PowerPoint</Application>
  <PresentationFormat>On-screen Show (4:3)</PresentationFormat>
  <Paragraphs>258</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Lato</vt:lpstr>
      <vt:lpstr>Maximizing Resources Innovations Presentation</vt:lpstr>
      <vt:lpstr>How Much Does Student Success Cost?</vt:lpstr>
      <vt:lpstr>PowerPoint Presentation</vt:lpstr>
      <vt:lpstr>Maximizing Resources Website</vt:lpstr>
      <vt:lpstr>Session Outline</vt:lpstr>
      <vt:lpstr>Community College Finance Challenges</vt:lpstr>
      <vt:lpstr> External Challenges</vt:lpstr>
      <vt:lpstr>Presidents’ Perspective</vt:lpstr>
      <vt:lpstr>Internal Challenges</vt:lpstr>
      <vt:lpstr>How to Control the Costs of Higher Education?</vt:lpstr>
      <vt:lpstr>Activity-Based Costing</vt:lpstr>
      <vt:lpstr>PowerPoint Presentation</vt:lpstr>
      <vt:lpstr>ABC Costing</vt:lpstr>
      <vt:lpstr>Activity-Based Costing Framework</vt:lpstr>
      <vt:lpstr>Activity-Based Costing Framework</vt:lpstr>
      <vt:lpstr>Example: Activity-Based Costing Framework</vt:lpstr>
      <vt:lpstr>Challenges to Full Scale ABC Implementation</vt:lpstr>
      <vt:lpstr>PowerPoint Presentation</vt:lpstr>
      <vt:lpstr>Maximizing Resources For Student Success </vt:lpstr>
      <vt:lpstr>Tremendous Amount of Useful Data</vt:lpstr>
      <vt:lpstr>The Cost of Student Services</vt:lpstr>
      <vt:lpstr>Instructional Activities</vt:lpstr>
      <vt:lpstr>PowerPoint Presentation</vt:lpstr>
      <vt:lpstr>Student Services</vt:lpstr>
      <vt:lpstr>PowerPoint Presentation</vt:lpstr>
      <vt:lpstr>Some Surprises</vt:lpstr>
      <vt:lpstr>PowerPoint Presentation</vt:lpstr>
      <vt:lpstr>PowerPoint Presentation</vt:lpstr>
      <vt:lpstr>PowerPoint Presentation</vt:lpstr>
      <vt:lpstr>Looked at 3 measures of success</vt:lpstr>
      <vt:lpstr>PowerPoint Presentation</vt:lpstr>
      <vt:lpstr>PowerPoint Presentation</vt:lpstr>
      <vt:lpstr>PowerPoint Presentation</vt:lpstr>
      <vt:lpstr>PowerPoint Presentation</vt:lpstr>
      <vt:lpstr>Student Services</vt:lpstr>
      <vt:lpstr>PowerPoint Presentation</vt:lpstr>
      <vt:lpstr>PowerPoint Presentation</vt:lpstr>
      <vt:lpstr>PowerPoint Presentation</vt:lpstr>
      <vt:lpstr>PowerPoint Presentation</vt:lpstr>
      <vt:lpstr>Cautions</vt:lpstr>
      <vt:lpstr>Conclusions</vt:lpstr>
      <vt:lpstr>Changing the Finance Conversation</vt:lpstr>
      <vt:lpstr>Contact Information</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Institution’s Resources  for Student Success</dc:title>
  <dc:creator>ocsadmin</dc:creator>
  <cp:lastModifiedBy>Lou Guthrie</cp:lastModifiedBy>
  <cp:revision>328</cp:revision>
  <dcterms:created xsi:type="dcterms:W3CDTF">2014-02-24T16:22:47Z</dcterms:created>
  <dcterms:modified xsi:type="dcterms:W3CDTF">2016-03-21T15:32:28Z</dcterms:modified>
</cp:coreProperties>
</file>